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3"/>
    <p:sldMasterId id="2147483653" r:id="rId4"/>
    <p:sldMasterId id="2147483654" r:id="rId5"/>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6858000" cx="12192000"/>
  <p:notesSz cx="6858000" cy="9144000"/>
  <p:embeddedFontLs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4.xml"/><Relationship Id="rId22" Type="http://schemas.openxmlformats.org/officeDocument/2006/relationships/font" Target="fonts/HelveticaNeue-boldItalic.fntdata"/><Relationship Id="rId10" Type="http://schemas.openxmlformats.org/officeDocument/2006/relationships/slide" Target="slides/slide3.xml"/><Relationship Id="rId21" Type="http://schemas.openxmlformats.org/officeDocument/2006/relationships/font" Target="fonts/HelveticaNeue-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3.xml"/><Relationship Id="rId19" Type="http://schemas.openxmlformats.org/officeDocument/2006/relationships/font" Target="fonts/HelveticaNeue-regular.fntdata"/><Relationship Id="rId6" Type="http://schemas.openxmlformats.org/officeDocument/2006/relationships/slideMaster" Target="slideMasters/slideMaster4.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 am here to present our research proposal titled 'Analyzing GDP and Unemployment Trends in Malaysia: A Time Series Approach'. This study aims to understand the intricate relationship between GDP and unemployment rates in Malaysia using advanced data analysis techniques.</a:t>
            </a:r>
            <a:endParaRPr/>
          </a:p>
        </p:txBody>
      </p:sp>
      <p:sp>
        <p:nvSpPr>
          <p:cNvPr id="45" name="Google Shape;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e2e6b9c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5.1 Summary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"To summarize, this research will provide valuable insights into the relationship between GDP and unemployment rates in Malaysia. Descriptive statistics will reveal the central tendencies and variability in the data, while data visualizations will help to identify patterns and anomalies. Correlation analysis will be used to validate the inverse relationship between GDP and unemployment, verifying the Okun’s Law. Time series analysis using ARIMA and Prophet models swill be used for accurately forecasting future unemployment rates based on historical data"【4†source】</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5.2 Future Work</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"While our research has provided important insights, there are several areas for future work to enhance our understanding of the relationship between GDP and unemployment in Malaysia."</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US">
                <a:solidFill>
                  <a:schemeClr val="dk1"/>
                </a:solidFill>
              </a:rPr>
              <a:t>"Firstly, incorporating additional variables such as inflation, interest rates, and trade data could provide a more comprehensive analysis. For example, understanding how inflation and interest rates interact with GDP and unemployment can help policymakers develop more effective economic strategies"【4†source】.</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US">
                <a:solidFill>
                  <a:schemeClr val="dk1"/>
                </a:solidFill>
              </a:rPr>
              <a:t>"Secondly, employing advanced analytical techniques such as neural networks and ensemble methods can improve the accuracy and robustness of our forecasts. Neural networks, for instance, can capture complex temporal dependencies in the data, while ensemble methods can combine multiple models to enhance predictive performance"【4†source】.</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US">
                <a:solidFill>
                  <a:schemeClr val="dk1"/>
                </a:solidFill>
              </a:rPr>
              <a:t>"Lastly, conducting sectoral analysis can provide deeper insights into which sectors are most affected by economic cycles and which are more resilient. Understanding sector-specific trends can help policymakers target interventions more effectively and support sectors that are critical to economic stability"【4†source】.</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US">
                <a:solidFill>
                  <a:schemeClr val="dk1"/>
                </a:solidFill>
              </a:rPr>
              <a:t>"In conclusion, our research has highlighted the importance of understanding the relationship between GDP and unemployment for economic planning and policy formulation. By expanding our analysis and incorporating advanced techniques, we can provide even more valuable insights to support Malaysia’s economic development"【4†source】.</a:t>
            </a:r>
            <a:endParaRPr i="1">
              <a:solidFill>
                <a:schemeClr val="dk1"/>
              </a:solidFill>
            </a:endParaRPr>
          </a:p>
          <a:p>
            <a:pPr indent="0" lvl="0" marL="0" rtl="0" algn="l">
              <a:spcBef>
                <a:spcPts val="1200"/>
              </a:spcBef>
              <a:spcAft>
                <a:spcPts val="0"/>
              </a:spcAft>
              <a:buNone/>
            </a:pPr>
            <a:r>
              <a:t/>
            </a:r>
            <a:endParaRPr b="1">
              <a:solidFill>
                <a:schemeClr val="dk1"/>
              </a:solidFill>
            </a:endParaRPr>
          </a:p>
        </p:txBody>
      </p:sp>
      <p:sp>
        <p:nvSpPr>
          <p:cNvPr id="104" name="Google Shape;104;g2ee2e6b9c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1.1 Introduction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"Understanding labor market conditions and economic performance is crucial for economic planning and policy decisions. Two key indicators in this regard are GDP, which measures the total value of goods and services produced, and the unemployment rate, which indicates the percentage of people actively seeking employment but unable to find work."</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US">
                <a:solidFill>
                  <a:schemeClr val="dk1"/>
                </a:solidFill>
              </a:rPr>
              <a:t>"Malaysia has undergone significant economic transformation from an agriculture-based economy to one focused on manufacturing and services. However, unemployment remains a persistent issue, impacting economic stability and social prosperity."</a:t>
            </a:r>
            <a:endParaRPr i="1">
              <a:solidFill>
                <a:schemeClr val="dk1"/>
              </a:solidFill>
            </a:endParaRPr>
          </a:p>
          <a:p>
            <a:pPr indent="0" lvl="0" marL="0" rtl="0" algn="l">
              <a:spcBef>
                <a:spcPts val="1200"/>
              </a:spcBef>
              <a:spcAft>
                <a:spcPts val="0"/>
              </a:spcAft>
              <a:buNone/>
            </a:pPr>
            <a:r>
              <a:rPr b="1" lang="en-US">
                <a:solidFill>
                  <a:schemeClr val="dk1"/>
                </a:solidFill>
              </a:rPr>
              <a:t>1.3 Problem Statement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"Our research is guided by questions about the dynamics of employment rates, cyclical patterns, and the potential for predicting future employment based on real GDP and other factors. We aim to provide detailed insights into these aspects through comprehensive analysis."</a:t>
            </a:r>
            <a:endParaRPr i="1">
              <a:solidFill>
                <a:schemeClr val="dk1"/>
              </a:solidFill>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Problem Statement</a:t>
            </a:r>
            <a:endParaRPr sz="1800">
              <a:solidFill>
                <a:schemeClr val="dk1"/>
              </a:solidFill>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How do GDP and unemployment rates interact over time?</a:t>
            </a:r>
            <a:endParaRPr sz="1800">
              <a:solidFill>
                <a:schemeClr val="dk1"/>
              </a:solidFill>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What are the underlying trends, seasonal patterns, and residuals in the unemployment rates?</a:t>
            </a:r>
            <a:endParaRPr sz="1800">
              <a:solidFill>
                <a:schemeClr val="dk1"/>
              </a:solidFill>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Can we accurately forecast future unemployment rates based on historical GDP data and other economic indicators?</a:t>
            </a:r>
            <a:endParaRPr b="1">
              <a:solidFill>
                <a:schemeClr val="dk1"/>
              </a:solidFill>
            </a:endParaRPr>
          </a:p>
          <a:p>
            <a:pPr indent="0" lvl="0" marL="0" rtl="0" algn="l">
              <a:spcBef>
                <a:spcPts val="0"/>
              </a:spcBef>
              <a:spcAft>
                <a:spcPts val="0"/>
              </a:spcAft>
              <a:buNone/>
            </a:pPr>
            <a:r>
              <a:t/>
            </a:r>
            <a:endParaRPr/>
          </a:p>
        </p:txBody>
      </p:sp>
      <p:sp>
        <p:nvSpPr>
          <p:cNvPr id="62" name="Google Shape;6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e2ab7141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Objectives</a:t>
            </a:r>
            <a:endParaRPr b="1"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b="1" lang="en-US" sz="1800">
                <a:solidFill>
                  <a:schemeClr val="dk1"/>
                </a:solidFill>
                <a:latin typeface="Helvetica Neue"/>
                <a:ea typeface="Helvetica Neue"/>
                <a:cs typeface="Helvetica Neue"/>
                <a:sym typeface="Helvetica Neue"/>
              </a:rPr>
              <a:t>To perform descriptive analysis</a:t>
            </a:r>
            <a:r>
              <a:rPr lang="en-US" sz="1800">
                <a:solidFill>
                  <a:schemeClr val="dk1"/>
                </a:solidFill>
                <a:latin typeface="Helvetica Neue"/>
                <a:ea typeface="Helvetica Neue"/>
                <a:cs typeface="Helvetica Neue"/>
                <a:sym typeface="Helvetica Neue"/>
              </a:rPr>
              <a:t> on the GDP and unemployment rates of Malaysia to identify the trends of the two variables in the country. This involves reducing the data and making an attempt of finding out the essentials which relate or link various economic factors.</a:t>
            </a:r>
            <a:endParaRPr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b="1" lang="en-US" sz="1800">
                <a:solidFill>
                  <a:schemeClr val="dk1"/>
                </a:solidFill>
                <a:latin typeface="Helvetica Neue"/>
                <a:ea typeface="Helvetica Neue"/>
                <a:cs typeface="Helvetica Neue"/>
                <a:sym typeface="Helvetica Neue"/>
              </a:rPr>
              <a:t>To decompose time series</a:t>
            </a:r>
            <a:r>
              <a:rPr lang="en-US" sz="1800">
                <a:solidFill>
                  <a:schemeClr val="dk1"/>
                </a:solidFill>
                <a:latin typeface="Helvetica Neue"/>
                <a:ea typeface="Helvetica Neue"/>
                <a:cs typeface="Helvetica Neue"/>
                <a:sym typeface="Helvetica Neue"/>
              </a:rPr>
              <a:t> data in order to analyse trends or seasonal unemployment rates, and other components which are irregular. These aid in studying the natural trends with a view of identifying the contribution made by seasonal fluctuations and others.</a:t>
            </a:r>
            <a:endParaRPr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b="1" lang="en-US" sz="1800">
                <a:solidFill>
                  <a:schemeClr val="dk1"/>
                </a:solidFill>
                <a:latin typeface="Helvetica Neue"/>
                <a:ea typeface="Helvetica Neue"/>
                <a:cs typeface="Helvetica Neue"/>
                <a:sym typeface="Helvetica Neue"/>
              </a:rPr>
              <a:t>To leverage time series analysis</a:t>
            </a:r>
            <a:r>
              <a:rPr lang="en-US" sz="1800">
                <a:solidFill>
                  <a:schemeClr val="dk1"/>
                </a:solidFill>
                <a:latin typeface="Helvetica Neue"/>
                <a:ea typeface="Helvetica Neue"/>
                <a:cs typeface="Helvetica Neue"/>
                <a:sym typeface="Helvetica Neue"/>
              </a:rPr>
              <a:t> techniques using ARIMA and Prophet models to predict future unemployment rates. This entails development of models from data gathered from past performance.</a:t>
            </a:r>
            <a:endParaRPr b="1">
              <a:solidFill>
                <a:schemeClr val="dk1"/>
              </a:solidFill>
            </a:endParaRPr>
          </a:p>
        </p:txBody>
      </p:sp>
      <p:sp>
        <p:nvSpPr>
          <p:cNvPr id="68" name="Google Shape;68;g2ee2ab71410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e2ab7141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a:solidFill>
                  <a:schemeClr val="dk1"/>
                </a:solidFill>
              </a:rPr>
              <a:t>1.6 Scope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"The scope of our research includes datasets from Data.gov.my, covering monthly and annual data on unemployment and GDP. We will use descriptive statistics and time series models to analyze and forecast trends."</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US">
                <a:solidFill>
                  <a:schemeClr val="dk1"/>
                </a:solidFill>
              </a:rPr>
              <a:t>"Our analysis will focus on the available time period in the datasets, allowing us to identify long-term trends and patterns. We will also explore different dimensions of unemployment, including youth unemployment and duration-based unemployment rates.</a:t>
            </a:r>
            <a:endParaRPr i="1">
              <a:solidFill>
                <a:schemeClr val="dk1"/>
              </a:solidFill>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Scope</a:t>
            </a:r>
            <a:endParaRPr b="1" sz="1800">
              <a:solidFill>
                <a:schemeClr val="dk1"/>
              </a:solidFill>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Datasets from Data.gov.my.</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AutoNum type="romanLcPeriod"/>
            </a:pPr>
            <a:r>
              <a:rPr lang="en-US" sz="1800">
                <a:solidFill>
                  <a:schemeClr val="dk1"/>
                </a:solidFill>
                <a:latin typeface="Helvetica Neue"/>
                <a:ea typeface="Helvetica Neue"/>
                <a:cs typeface="Helvetica Neue"/>
                <a:sym typeface="Helvetica Neue"/>
              </a:rPr>
              <a:t>Monthly Unemployment Data</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AutoNum type="romanLcPeriod"/>
            </a:pPr>
            <a:r>
              <a:rPr lang="en-US" sz="1800">
                <a:solidFill>
                  <a:schemeClr val="dk1"/>
                </a:solidFill>
                <a:latin typeface="Helvetica Neue"/>
                <a:ea typeface="Helvetica Neue"/>
                <a:cs typeface="Helvetica Neue"/>
                <a:sym typeface="Helvetica Neue"/>
              </a:rPr>
              <a:t>Seasonally Adjusted Monthly Unemployment Data </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AutoNum type="romanLcPeriod"/>
            </a:pPr>
            <a:r>
              <a:rPr lang="en-US" sz="1800">
                <a:solidFill>
                  <a:schemeClr val="dk1"/>
                </a:solidFill>
                <a:latin typeface="Helvetica Neue"/>
                <a:ea typeface="Helvetica Neue"/>
                <a:cs typeface="Helvetica Neue"/>
                <a:sym typeface="Helvetica Neue"/>
              </a:rPr>
              <a:t>Monthly Youth Unemployment Data </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AutoNum type="romanLcPeriod"/>
            </a:pPr>
            <a:r>
              <a:rPr lang="en-US" sz="1800">
                <a:solidFill>
                  <a:schemeClr val="dk1"/>
                </a:solidFill>
                <a:latin typeface="Helvetica Neue"/>
                <a:ea typeface="Helvetica Neue"/>
                <a:cs typeface="Helvetica Neue"/>
                <a:sym typeface="Helvetica Neue"/>
              </a:rPr>
              <a:t>Monthly Unemployment Duration Data </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AutoNum type="romanLcPeriod"/>
            </a:pPr>
            <a:r>
              <a:rPr lang="en-US" sz="1800">
                <a:solidFill>
                  <a:schemeClr val="dk1"/>
                </a:solidFill>
                <a:latin typeface="Helvetica Neue"/>
                <a:ea typeface="Helvetica Neue"/>
                <a:cs typeface="Helvetica Neue"/>
                <a:sym typeface="Helvetica Neue"/>
              </a:rPr>
              <a:t>Monthly Unemployment Status Data</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AutoNum type="romanLcPeriod"/>
            </a:pPr>
            <a:r>
              <a:rPr lang="en-US" sz="1800">
                <a:solidFill>
                  <a:schemeClr val="dk1"/>
                </a:solidFill>
                <a:latin typeface="Helvetica Neue"/>
                <a:ea typeface="Helvetica Neue"/>
                <a:cs typeface="Helvetica Neue"/>
                <a:sym typeface="Helvetica Neue"/>
              </a:rPr>
              <a:t>Annual Real GDP Data </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AutoNum type="romanLcPeriod"/>
            </a:pPr>
            <a:r>
              <a:rPr lang="en-US" sz="1800">
                <a:solidFill>
                  <a:schemeClr val="dk1"/>
                </a:solidFill>
                <a:latin typeface="Helvetica Neue"/>
                <a:ea typeface="Helvetica Neue"/>
                <a:cs typeface="Helvetica Neue"/>
                <a:sym typeface="Helvetica Neue"/>
              </a:rPr>
              <a:t>Annual Nominal GDP Data</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AutoNum type="romanLcPeriod"/>
            </a:pPr>
            <a:r>
              <a:rPr lang="en-US" sz="1800">
                <a:solidFill>
                  <a:schemeClr val="dk1"/>
                </a:solidFill>
                <a:latin typeface="Helvetica Neue"/>
                <a:ea typeface="Helvetica Neue"/>
                <a:cs typeface="Helvetica Neue"/>
                <a:sym typeface="Helvetica Neue"/>
              </a:rPr>
              <a:t>GDP Lookup Data</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AutoNum type="romanLcPeriod"/>
            </a:pPr>
            <a:r>
              <a:rPr lang="en-US" sz="1800">
                <a:solidFill>
                  <a:schemeClr val="dk1"/>
                </a:solidFill>
                <a:latin typeface="Helvetica Neue"/>
                <a:ea typeface="Helvetica Neue"/>
                <a:cs typeface="Helvetica Neue"/>
                <a:sym typeface="Helvetica Neue"/>
              </a:rPr>
              <a:t>GDP Nominal Supply Data </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AutoNum type="romanLcPeriod"/>
            </a:pPr>
            <a:r>
              <a:rPr lang="en-US" sz="1800">
                <a:solidFill>
                  <a:schemeClr val="dk1"/>
                </a:solidFill>
                <a:latin typeface="Helvetica Neue"/>
                <a:ea typeface="Helvetica Neue"/>
                <a:cs typeface="Helvetica Neue"/>
                <a:sym typeface="Helvetica Neue"/>
              </a:rPr>
              <a:t>Malaysia Economic Indicator Data </a:t>
            </a:r>
            <a:endParaRPr sz="1800">
              <a:solidFill>
                <a:schemeClr val="dk1"/>
              </a:solidFill>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Methods: descriptive statistics, ARIMA, and Prophet models.</a:t>
            </a:r>
            <a:endParaRPr i="1">
              <a:solidFill>
                <a:schemeClr val="dk1"/>
              </a:solidFill>
            </a:endParaRPr>
          </a:p>
          <a:p>
            <a:pPr indent="0" lvl="0" marL="0" rtl="0" algn="l">
              <a:lnSpc>
                <a:spcPct val="115000"/>
              </a:lnSpc>
              <a:spcBef>
                <a:spcPts val="1200"/>
              </a:spcBef>
              <a:spcAft>
                <a:spcPts val="0"/>
              </a:spcAft>
              <a:buNone/>
            </a:pPr>
            <a:r>
              <a:t/>
            </a:r>
            <a:endParaRPr i="1">
              <a:solidFill>
                <a:schemeClr val="dk1"/>
              </a:solidFill>
            </a:endParaRPr>
          </a:p>
          <a:p>
            <a:pPr indent="0" lvl="0" marL="0" rtl="0" algn="l">
              <a:lnSpc>
                <a:spcPct val="115000"/>
              </a:lnSpc>
              <a:spcBef>
                <a:spcPts val="1200"/>
              </a:spcBef>
              <a:spcAft>
                <a:spcPts val="0"/>
              </a:spcAft>
              <a:buNone/>
            </a:pPr>
            <a:r>
              <a:t/>
            </a:r>
            <a:endParaRPr i="1">
              <a:solidFill>
                <a:schemeClr val="dk1"/>
              </a:solidFill>
            </a:endParaRPr>
          </a:p>
          <a:p>
            <a:pPr indent="0" lvl="0" marL="0" rtl="0" algn="just">
              <a:lnSpc>
                <a:spcPct val="150000"/>
              </a:lnSpc>
              <a:spcBef>
                <a:spcPts val="1200"/>
              </a:spcBef>
              <a:spcAft>
                <a:spcPts val="0"/>
              </a:spcAft>
              <a:buNone/>
            </a:pPr>
            <a:r>
              <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i="1">
              <a:solidFill>
                <a:schemeClr val="dk1"/>
              </a:solidFill>
            </a:endParaRPr>
          </a:p>
          <a:p>
            <a:pPr indent="0" lvl="0" marL="0" rtl="0" algn="l">
              <a:spcBef>
                <a:spcPts val="1200"/>
              </a:spcBef>
              <a:spcAft>
                <a:spcPts val="0"/>
              </a:spcAft>
              <a:buNone/>
            </a:pPr>
            <a:r>
              <a:t/>
            </a:r>
            <a:endParaRPr/>
          </a:p>
        </p:txBody>
      </p:sp>
      <p:sp>
        <p:nvSpPr>
          <p:cNvPr id="74" name="Google Shape;74;g2ee2ab71410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e2ab7141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2.1 Introduction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"The literature review highlights the importance of understanding the relationship between economic growth, unemployment, and forecasting models. This knowledge is vital for policymakers and researchers."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2.2 GDP and Economic Growth</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"GDP is a fundamental measure of a country’s economic performance, reflecting the total output of goods and services. It serves as a critical indicator of economic growth and development."</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2.3 Unemployment and Its Impact on Economic Growth</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"Unemployment, defined as the state of being able to work but unable to find employment, negatively impacts economic growth by reducing the productive capacity of the economy."</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2.4 Okun’s Law</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"Okun’s Law posits an inverse relationship between unemployment and GDP growth. It suggests that a 1% increase in the unemployment rate can lead to a 2% decrease in GDP."</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2.5 Youth Unemployment and Economic Implications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"Youth unemployment is particularly concerning, as it can lead to long-term economic and social issues. In Malaysia, structural changes in the labor market have affected youth employment opportunities."</a:t>
            </a:r>
            <a:endParaRPr i="1">
              <a:solidFill>
                <a:schemeClr val="dk1"/>
              </a:solidFill>
            </a:endParaRPr>
          </a:p>
          <a:p>
            <a:pPr indent="0" lvl="0" marL="0" rtl="0" algn="l">
              <a:spcBef>
                <a:spcPts val="1200"/>
              </a:spcBef>
              <a:spcAft>
                <a:spcPts val="0"/>
              </a:spcAft>
              <a:buNone/>
            </a:pPr>
            <a:r>
              <a:t/>
            </a:r>
            <a:endParaRPr/>
          </a:p>
        </p:txBody>
      </p:sp>
      <p:sp>
        <p:nvSpPr>
          <p:cNvPr id="80" name="Google Shape;80;g2ee2ab7141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e2ab7141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2.6 Time Series Models: ARIMA and Prophet for Forecasting Unemployment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"Time series models, such as ARIMA and Prophet, are essential tools for forecasting unemployment rates. These models help in identifying trends and making accurate predictions based on historical data."</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2.7 Comparative Performance of ARIMA, SARIMA, and GARCH</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"Research comparing ARIMA, SARIMA, and GARCH models has shown that ARIMA and SARIMA often provide better predictions for unemployment rates, particularly during economic disruptions like the COVID-19 pandemic."</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2.8 Empirical Evidence in Malaysia</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"Empirical studies in Malaysia have examined the relationship between GDP and unemployment, with findings supporting the inverse relationship posited by Okun’s Law. However, the relationship can vary depending on economic conditions and other factors."</a:t>
            </a:r>
            <a:endParaRPr i="1">
              <a:solidFill>
                <a:schemeClr val="dk1"/>
              </a:solidFill>
            </a:endParaRPr>
          </a:p>
          <a:p>
            <a:pPr indent="0" lvl="0" marL="0" rtl="0" algn="l">
              <a:spcBef>
                <a:spcPts val="1200"/>
              </a:spcBef>
              <a:spcAft>
                <a:spcPts val="0"/>
              </a:spcAft>
              <a:buNone/>
            </a:pPr>
            <a:r>
              <a:t/>
            </a:r>
            <a:endParaRPr/>
          </a:p>
        </p:txBody>
      </p:sp>
      <p:sp>
        <p:nvSpPr>
          <p:cNvPr id="86" name="Google Shape;86;g2ee2ab71410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e2ab7141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3.1 Data Science Project Life Cycle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"Our methodology follows the Data Science Project Life Cycle, which includes stages such as Data Collection, Data Pre-processing, Exploratory Data Analysis (EDA), Model Building, Evaluation, and Deployment."</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3.2 Data Sources and Collection Methods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"We will utilize comprehensive datasets from Data.gov.my, including monthly and annual data on unemployment and GDP. These datasets provide a rich source of information for our analysis."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3.3 Data Pre-processing</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"Data pre-processing is crucial for cleaning and transforming raw data into a usable format. This involves handling missing values, detecting and treating outliers, and merging datasets based on common date indices."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3.4 Exploratory Data Analysis (EDA)</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"EDA helps us understand data patterns, identify outliers, and formulate hypotheses. We will use descriptive statistics and data visualization techniques, such as histograms, box plots, and time series plots, to analyze the data."</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3.5 Time Series Analysis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"For time series analysis, we will use techniques such as ARIMA, and Prophet models. These methods will help us identify trends, seasonal patterns, and forecast future unemployment rates."</a:t>
            </a:r>
            <a:endParaRPr i="1">
              <a:solidFill>
                <a:schemeClr val="dk1"/>
              </a:solidFill>
            </a:endParaRPr>
          </a:p>
          <a:p>
            <a:pPr indent="0" lvl="0" marL="0" rtl="0" algn="l">
              <a:spcBef>
                <a:spcPts val="1200"/>
              </a:spcBef>
              <a:spcAft>
                <a:spcPts val="0"/>
              </a:spcAft>
              <a:buNone/>
            </a:pPr>
            <a:r>
              <a:t/>
            </a:r>
            <a:endParaRPr/>
          </a:p>
        </p:txBody>
      </p:sp>
      <p:sp>
        <p:nvSpPr>
          <p:cNvPr id="92" name="Google Shape;92;g2ee2ab71410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e2ab7141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4.1 Descriptive Statistics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"Our initial findings from the EDA include summary statistics for key variables, such as the mean, median, and standard deviation of unemployment rates and GDP. These statistics provide a basic understanding of the data."</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4.2 Data Visualization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"We have used various data visualizations to analyze the distribution and trends in the data. Histograms and box plots help us identify patterns and outliers, while time series plots reveal trends over time."</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4.3 Correlation Analysis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"Correlation analysis shows the relationship between GDP and unemployment rates. Our initial analysis indicates a moderate negative correlation, supporting the inverse relationship suggested by Okun’s Law."</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4.4 Initial Insights and Hypotheses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"From the descriptive statistics, visualizations, and correlation analysis, we have derived initial insights and hypotheses. These will guide our further analysis and model building, helping us understand the relationship between GDP and unemployment more comprehensively."</a:t>
            </a:r>
            <a:endParaRPr i="1">
              <a:solidFill>
                <a:schemeClr val="dk1"/>
              </a:solidFill>
            </a:endParaRPr>
          </a:p>
          <a:p>
            <a:pPr indent="0" lvl="0" marL="0" rtl="0" algn="l">
              <a:lnSpc>
                <a:spcPct val="115000"/>
              </a:lnSpc>
              <a:spcBef>
                <a:spcPts val="1200"/>
              </a:spcBef>
              <a:spcAft>
                <a:spcPts val="0"/>
              </a:spcAft>
              <a:buNone/>
            </a:pPr>
            <a:r>
              <a:rPr b="1" lang="en-US">
                <a:solidFill>
                  <a:schemeClr val="dk1"/>
                </a:solidFill>
              </a:rPr>
              <a:t>Conclusion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"In conclusion, our research aims to provide a detailed analysis of GDP and unemployment trends in Malaysia using advanced data analysis techniques. By understanding the relationship between these two key indicators, we hope to inform better economic policies and contribute to the overall economic development of Malaysia. Thank you for your attention. I welcome any questions or feedback you may have."</a:t>
            </a:r>
            <a:endParaRPr i="1">
              <a:solidFill>
                <a:schemeClr val="dk1"/>
              </a:solidFill>
            </a:endParaRPr>
          </a:p>
          <a:p>
            <a:pPr indent="0" lvl="0" marL="0" rtl="0" algn="l">
              <a:spcBef>
                <a:spcPts val="1200"/>
              </a:spcBef>
              <a:spcAft>
                <a:spcPts val="0"/>
              </a:spcAft>
              <a:buNone/>
            </a:pPr>
            <a:r>
              <a:t/>
            </a:r>
            <a:endParaRPr/>
          </a:p>
        </p:txBody>
      </p:sp>
      <p:sp>
        <p:nvSpPr>
          <p:cNvPr id="98" name="Google Shape;98;g2ee2ab71410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0" name="Shape 10"/>
        <p:cNvGrpSpPr/>
        <p:nvPr/>
      </p:nvGrpSpPr>
      <p:grpSpPr>
        <a:xfrm>
          <a:off x="0" y="0"/>
          <a:ext cx="0" cy="0"/>
          <a:chOff x="0" y="0"/>
          <a:chExt cx="0" cy="0"/>
        </a:xfrm>
      </p:grpSpPr>
      <p:sp>
        <p:nvSpPr>
          <p:cNvPr id="11" name="Google Shape;11;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 name="Google Shape;12;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SzPts val="1400"/>
              <a:buNone/>
              <a:defRPr b="0" i="0" sz="60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1" name="Google Shape;21;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2" name="Google Shape;2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0" name="Shape 30"/>
        <p:cNvGrpSpPr/>
        <p:nvPr/>
      </p:nvGrpSpPr>
      <p:grpSpPr>
        <a:xfrm>
          <a:off x="0" y="0"/>
          <a:ext cx="0" cy="0"/>
          <a:chOff x="0" y="0"/>
          <a:chExt cx="0" cy="0"/>
        </a:xfrm>
      </p:grpSpPr>
      <p:sp>
        <p:nvSpPr>
          <p:cNvPr id="31" name="Google Shape;3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2.xml"/><Relationship Id="rId3"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3.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4.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7" name="Google Shape;7;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16" name="Google Shape;16;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pic>
        <p:nvPicPr>
          <p:cNvPr id="26" name="Google Shape;26;p5"/>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27" name="Google Shape;2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 name="Shape 34"/>
        <p:cNvGrpSpPr/>
        <p:nvPr/>
      </p:nvGrpSpPr>
      <p:grpSpPr>
        <a:xfrm>
          <a:off x="0" y="0"/>
          <a:ext cx="0" cy="0"/>
          <a:chOff x="0" y="0"/>
          <a:chExt cx="0" cy="0"/>
        </a:xfrm>
      </p:grpSpPr>
      <p:pic>
        <p:nvPicPr>
          <p:cNvPr id="35" name="Google Shape;35;p7"/>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36" name="Google Shape;3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9"/>
          <p:cNvSpPr txBox="1"/>
          <p:nvPr/>
        </p:nvSpPr>
        <p:spPr>
          <a:xfrm>
            <a:off x="546075" y="453562"/>
            <a:ext cx="5892900" cy="1020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6000"/>
              <a:buFont typeface="Helvetica Neue"/>
              <a:buNone/>
            </a:pPr>
            <a:r>
              <a:rPr b="1" lang="en-US" sz="3000">
                <a:solidFill>
                  <a:schemeClr val="lt1"/>
                </a:solidFill>
                <a:latin typeface="Helvetica Neue"/>
                <a:ea typeface="Helvetica Neue"/>
                <a:cs typeface="Helvetica Neue"/>
                <a:sym typeface="Helvetica Neue"/>
              </a:rPr>
              <a:t>Research Proposal</a:t>
            </a:r>
            <a:endParaRPr b="1" sz="3000">
              <a:solidFill>
                <a:schemeClr val="lt1"/>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chemeClr val="lt1"/>
              </a:buClr>
              <a:buSzPts val="6000"/>
              <a:buFont typeface="Helvetica Neue"/>
              <a:buNone/>
            </a:pPr>
            <a:r>
              <a:rPr b="1" i="1" lang="en-US">
                <a:solidFill>
                  <a:schemeClr val="lt1"/>
                </a:solidFill>
                <a:latin typeface="Helvetica Neue"/>
                <a:ea typeface="Helvetica Neue"/>
                <a:cs typeface="Helvetica Neue"/>
                <a:sym typeface="Helvetica Neue"/>
              </a:rPr>
              <a:t>BY WAFAA ZAHIRA BINTI ANAS (MCS231033)</a:t>
            </a:r>
            <a:endParaRPr b="1" i="1">
              <a:solidFill>
                <a:schemeClr val="lt1"/>
              </a:solidFill>
              <a:latin typeface="Helvetica Neue"/>
              <a:ea typeface="Helvetica Neue"/>
              <a:cs typeface="Helvetica Neue"/>
              <a:sym typeface="Helvetica Neue"/>
            </a:endParaRPr>
          </a:p>
        </p:txBody>
      </p:sp>
      <p:cxnSp>
        <p:nvCxnSpPr>
          <p:cNvPr id="48" name="Google Shape;48;p9"/>
          <p:cNvCxnSpPr/>
          <p:nvPr/>
        </p:nvCxnSpPr>
        <p:spPr>
          <a:xfrm>
            <a:off x="698500" y="2387600"/>
            <a:ext cx="5295900" cy="0"/>
          </a:xfrm>
          <a:prstGeom prst="straightConnector1">
            <a:avLst/>
          </a:prstGeom>
          <a:noFill/>
          <a:ln cap="flat" cmpd="sng" w="9525">
            <a:solidFill>
              <a:schemeClr val="lt1"/>
            </a:solidFill>
            <a:prstDash val="solid"/>
            <a:miter lim="800000"/>
            <a:headEnd len="med" w="med" type="none"/>
            <a:tailEnd len="med" w="med" type="none"/>
          </a:ln>
        </p:spPr>
      </p:cxnSp>
      <p:cxnSp>
        <p:nvCxnSpPr>
          <p:cNvPr id="49" name="Google Shape;49;p9"/>
          <p:cNvCxnSpPr/>
          <p:nvPr/>
        </p:nvCxnSpPr>
        <p:spPr>
          <a:xfrm>
            <a:off x="698500" y="4495800"/>
            <a:ext cx="5295900" cy="0"/>
          </a:xfrm>
          <a:prstGeom prst="straightConnector1">
            <a:avLst/>
          </a:prstGeom>
          <a:noFill/>
          <a:ln cap="flat" cmpd="sng" w="9525">
            <a:solidFill>
              <a:schemeClr val="lt1"/>
            </a:solidFill>
            <a:prstDash val="solid"/>
            <a:miter lim="800000"/>
            <a:headEnd len="med" w="med" type="none"/>
            <a:tailEnd len="med" w="med" type="none"/>
          </a:ln>
        </p:spPr>
      </p:cxnSp>
      <p:sp>
        <p:nvSpPr>
          <p:cNvPr id="50" name="Google Shape;50;p9"/>
          <p:cNvSpPr txBox="1"/>
          <p:nvPr/>
        </p:nvSpPr>
        <p:spPr>
          <a:xfrm>
            <a:off x="698500" y="2719375"/>
            <a:ext cx="10545600" cy="1814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6000"/>
              <a:buFont typeface="Helvetica Neue"/>
              <a:buNone/>
            </a:pPr>
            <a:r>
              <a:rPr b="1" lang="en-US" sz="3600">
                <a:solidFill>
                  <a:schemeClr val="lt1"/>
                </a:solidFill>
                <a:latin typeface="Helvetica Neue"/>
                <a:ea typeface="Helvetica Neue"/>
                <a:cs typeface="Helvetica Neue"/>
                <a:sym typeface="Helvetica Neue"/>
              </a:rPr>
              <a:t>Analyzing GDP and Unemployment Trends in Malaysia: A Descriptive and Time Series Approach	</a:t>
            </a:r>
            <a:r>
              <a:rPr b="1" i="0" lang="en-US" sz="3600" u="none" cap="none" strike="noStrike">
                <a:solidFill>
                  <a:schemeClr val="lt1"/>
                </a:solidFill>
                <a:latin typeface="Helvetica Neue"/>
                <a:ea typeface="Helvetica Neue"/>
                <a:cs typeface="Helvetica Neue"/>
                <a:sym typeface="Helvetica Neue"/>
              </a:rPr>
              <a:t> </a:t>
            </a:r>
            <a:endParaRPr sz="3600"/>
          </a:p>
          <a:p>
            <a:pPr indent="0" lvl="0" marL="0" marR="0" rtl="0" algn="l">
              <a:lnSpc>
                <a:spcPct val="90000"/>
              </a:lnSpc>
              <a:spcBef>
                <a:spcPts val="0"/>
              </a:spcBef>
              <a:spcAft>
                <a:spcPts val="0"/>
              </a:spcAft>
              <a:buClr>
                <a:schemeClr val="lt1"/>
              </a:buClr>
              <a:buSzPts val="6000"/>
              <a:buFont typeface="Helvetica Neue"/>
              <a:buNone/>
            </a:pPr>
            <a:r>
              <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nvSpPr>
        <p:spPr>
          <a:xfrm>
            <a:off x="749300" y="758825"/>
            <a:ext cx="3261300" cy="1325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1" lang="en-US" sz="3000">
                <a:solidFill>
                  <a:schemeClr val="lt1"/>
                </a:solidFill>
                <a:latin typeface="Helvetica Neue"/>
                <a:ea typeface="Helvetica Neue"/>
                <a:cs typeface="Helvetica Neue"/>
                <a:sym typeface="Helvetica Neue"/>
              </a:rPr>
              <a:t>DISCUSSION</a:t>
            </a:r>
            <a:endParaRPr b="1" sz="3000">
              <a:latin typeface="Helvetica Neue"/>
              <a:ea typeface="Helvetica Neue"/>
              <a:cs typeface="Helvetica Neue"/>
              <a:sym typeface="Helvetica Neue"/>
            </a:endParaRPr>
          </a:p>
        </p:txBody>
      </p:sp>
      <p:sp>
        <p:nvSpPr>
          <p:cNvPr id="107" name="Google Shape;107;p18"/>
          <p:cNvSpPr txBox="1"/>
          <p:nvPr/>
        </p:nvSpPr>
        <p:spPr>
          <a:xfrm>
            <a:off x="4965700" y="674671"/>
            <a:ext cx="6896100" cy="5876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00"/>
              </a:spcBef>
              <a:spcAft>
                <a:spcPts val="0"/>
              </a:spcAft>
              <a:buNone/>
            </a:pPr>
            <a:r>
              <a:t/>
            </a:r>
            <a:endParaRPr b="1" sz="1800">
              <a:solidFill>
                <a:schemeClr val="dk1"/>
              </a:solidFill>
              <a:latin typeface="Helvetica Neue"/>
              <a:ea typeface="Helvetica Neue"/>
              <a:cs typeface="Helvetica Neue"/>
              <a:sym typeface="Helvetica Neue"/>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Summary</a:t>
            </a:r>
            <a:endParaRPr b="1" sz="1800">
              <a:solidFill>
                <a:schemeClr val="dk1"/>
              </a:solidFill>
              <a:latin typeface="Helvetica Neue"/>
              <a:ea typeface="Helvetica Neue"/>
              <a:cs typeface="Helvetica Neue"/>
              <a:sym typeface="Helvetica Neue"/>
            </a:endParaRPr>
          </a:p>
          <a:p>
            <a:pPr indent="-342900" lvl="1" marL="914400" marR="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Key findings from descriptive statistics, data visualization, correlation analysis, and time series analysis.</a:t>
            </a:r>
            <a:endParaRPr sz="1800">
              <a:solidFill>
                <a:schemeClr val="dk1"/>
              </a:solidFill>
              <a:latin typeface="Helvetica Neue"/>
              <a:ea typeface="Helvetica Neue"/>
              <a:cs typeface="Helvetica Neue"/>
              <a:sym typeface="Helvetica Neue"/>
            </a:endParaRPr>
          </a:p>
          <a:p>
            <a:pPr indent="0" lvl="0" marL="0" marR="0" rtl="0" algn="l">
              <a:lnSpc>
                <a:spcPct val="90000"/>
              </a:lnSpc>
              <a:spcBef>
                <a:spcPts val="500"/>
              </a:spcBef>
              <a:spcAft>
                <a:spcPts val="0"/>
              </a:spcAft>
              <a:buNone/>
            </a:pPr>
            <a:r>
              <a:t/>
            </a:r>
            <a:endParaRPr sz="1800">
              <a:solidFill>
                <a:schemeClr val="dk1"/>
              </a:solidFill>
              <a:latin typeface="Helvetica Neue"/>
              <a:ea typeface="Helvetica Neue"/>
              <a:cs typeface="Helvetica Neue"/>
              <a:sym typeface="Helvetica Neue"/>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Future Work</a:t>
            </a:r>
            <a:endParaRPr b="1" sz="1800">
              <a:solidFill>
                <a:schemeClr val="dk1"/>
              </a:solidFill>
              <a:latin typeface="Helvetica Neue"/>
              <a:ea typeface="Helvetica Neue"/>
              <a:cs typeface="Helvetica Neue"/>
              <a:sym typeface="Helvetica Neue"/>
            </a:endParaRPr>
          </a:p>
          <a:p>
            <a:pPr indent="-342900" lvl="1" marL="914400" marR="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Incorporating additional variables (inflation, interest rates, trade data).</a:t>
            </a:r>
            <a:endParaRPr sz="1800">
              <a:solidFill>
                <a:schemeClr val="dk1"/>
              </a:solidFill>
              <a:latin typeface="Helvetica Neue"/>
              <a:ea typeface="Helvetica Neue"/>
              <a:cs typeface="Helvetica Neue"/>
              <a:sym typeface="Helvetica Neue"/>
            </a:endParaRPr>
          </a:p>
          <a:p>
            <a:pPr indent="-342900" lvl="1" marL="914400" marR="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Advanced analytical techniques (neural networks, ensemble methods).</a:t>
            </a:r>
            <a:endParaRPr sz="1800">
              <a:solidFill>
                <a:schemeClr val="dk1"/>
              </a:solidFill>
              <a:latin typeface="Helvetica Neue"/>
              <a:ea typeface="Helvetica Neue"/>
              <a:cs typeface="Helvetica Neue"/>
              <a:sym typeface="Helvetica Neue"/>
            </a:endParaRPr>
          </a:p>
          <a:p>
            <a:pPr indent="-342900" lvl="1" marL="914400" marR="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Sectoral analysis (sector-specific trends, resilience factors).</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a:p>
            <a:pPr indent="0" lvl="0" marL="914400" rtl="0" algn="l">
              <a:lnSpc>
                <a:spcPct val="115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a:p>
            <a:pPr indent="0" lvl="0" marL="0" rtl="0" algn="l">
              <a:lnSpc>
                <a:spcPct val="9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a:p>
            <a:pPr indent="0" lvl="0" marL="2286000" marR="0" rtl="0" algn="l">
              <a:lnSpc>
                <a:spcPct val="90000"/>
              </a:lnSpc>
              <a:spcBef>
                <a:spcPts val="5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0"/>
          <p:cNvSpPr txBox="1"/>
          <p:nvPr/>
        </p:nvSpPr>
        <p:spPr>
          <a:xfrm>
            <a:off x="2972325" y="1304725"/>
            <a:ext cx="3908700" cy="771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6000"/>
              <a:buFont typeface="Calibri"/>
              <a:buNone/>
            </a:pPr>
            <a:r>
              <a:rPr b="1" lang="en-US" sz="2400">
                <a:solidFill>
                  <a:schemeClr val="lt1"/>
                </a:solidFill>
                <a:latin typeface="Helvetica Neue"/>
                <a:ea typeface="Helvetica Neue"/>
                <a:cs typeface="Helvetica Neue"/>
                <a:sym typeface="Helvetica Neue"/>
              </a:rPr>
              <a:t>1 - INTRODUCTION</a:t>
            </a:r>
            <a:endParaRPr b="1" sz="2400">
              <a:latin typeface="Helvetica Neue"/>
              <a:ea typeface="Helvetica Neue"/>
              <a:cs typeface="Helvetica Neue"/>
              <a:sym typeface="Helvetica Neue"/>
            </a:endParaRPr>
          </a:p>
        </p:txBody>
      </p:sp>
      <p:sp>
        <p:nvSpPr>
          <p:cNvPr id="56" name="Google Shape;56;p10"/>
          <p:cNvSpPr txBox="1"/>
          <p:nvPr/>
        </p:nvSpPr>
        <p:spPr>
          <a:xfrm>
            <a:off x="2436225" y="375937"/>
            <a:ext cx="5918100" cy="928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Calibri"/>
              <a:buNone/>
            </a:pPr>
            <a:r>
              <a:rPr b="1" lang="en-US" sz="2400">
                <a:solidFill>
                  <a:schemeClr val="lt1"/>
                </a:solidFill>
                <a:latin typeface="Helvetica Neue"/>
                <a:ea typeface="Helvetica Neue"/>
                <a:cs typeface="Helvetica Neue"/>
                <a:sym typeface="Helvetica Neue"/>
              </a:rPr>
              <a:t>PRESENTATION OUTLINE</a:t>
            </a:r>
            <a:endParaRPr b="1">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2400" u="none">
              <a:solidFill>
                <a:schemeClr val="lt1"/>
              </a:solidFill>
              <a:latin typeface="Helvetica Neue"/>
              <a:ea typeface="Helvetica Neue"/>
              <a:cs typeface="Helvetica Neue"/>
              <a:sym typeface="Helvetica Neue"/>
            </a:endParaRPr>
          </a:p>
        </p:txBody>
      </p:sp>
      <p:sp>
        <p:nvSpPr>
          <p:cNvPr id="57" name="Google Shape;57;p10"/>
          <p:cNvSpPr txBox="1"/>
          <p:nvPr/>
        </p:nvSpPr>
        <p:spPr>
          <a:xfrm>
            <a:off x="2972325" y="2076025"/>
            <a:ext cx="3908700" cy="771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6000"/>
              <a:buFont typeface="Calibri"/>
              <a:buNone/>
            </a:pPr>
            <a:r>
              <a:rPr b="1" lang="en-US" sz="2400">
                <a:solidFill>
                  <a:schemeClr val="lt1"/>
                </a:solidFill>
                <a:latin typeface="Helvetica Neue"/>
                <a:ea typeface="Helvetica Neue"/>
                <a:cs typeface="Helvetica Neue"/>
                <a:sym typeface="Helvetica Neue"/>
              </a:rPr>
              <a:t>2 - LITERATURE REVIEW</a:t>
            </a:r>
            <a:endParaRPr b="1" sz="2400">
              <a:latin typeface="Helvetica Neue"/>
              <a:ea typeface="Helvetica Neue"/>
              <a:cs typeface="Helvetica Neue"/>
              <a:sym typeface="Helvetica Neue"/>
            </a:endParaRPr>
          </a:p>
        </p:txBody>
      </p:sp>
      <p:sp>
        <p:nvSpPr>
          <p:cNvPr id="58" name="Google Shape;58;p10"/>
          <p:cNvSpPr txBox="1"/>
          <p:nvPr/>
        </p:nvSpPr>
        <p:spPr>
          <a:xfrm>
            <a:off x="2972325" y="3832175"/>
            <a:ext cx="5032200" cy="771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6000"/>
              <a:buFont typeface="Calibri"/>
              <a:buNone/>
            </a:pPr>
            <a:r>
              <a:rPr b="1" lang="en-US" sz="2400">
                <a:solidFill>
                  <a:schemeClr val="lt1"/>
                </a:solidFill>
                <a:latin typeface="Helvetica Neue"/>
                <a:ea typeface="Helvetica Neue"/>
                <a:cs typeface="Helvetica Neue"/>
                <a:sym typeface="Helvetica Neue"/>
              </a:rPr>
              <a:t>4 - EDA / INITIAL FINDINGS</a:t>
            </a:r>
            <a:endParaRPr b="1" sz="2400">
              <a:latin typeface="Helvetica Neue"/>
              <a:ea typeface="Helvetica Neue"/>
              <a:cs typeface="Helvetica Neue"/>
              <a:sym typeface="Helvetica Neue"/>
            </a:endParaRPr>
          </a:p>
        </p:txBody>
      </p:sp>
      <p:sp>
        <p:nvSpPr>
          <p:cNvPr id="59" name="Google Shape;59;p10"/>
          <p:cNvSpPr txBox="1"/>
          <p:nvPr/>
        </p:nvSpPr>
        <p:spPr>
          <a:xfrm>
            <a:off x="2972325" y="2954100"/>
            <a:ext cx="3908700" cy="771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6000"/>
              <a:buFont typeface="Calibri"/>
              <a:buNone/>
            </a:pPr>
            <a:r>
              <a:rPr b="1" lang="en-US" sz="2400">
                <a:solidFill>
                  <a:schemeClr val="lt1"/>
                </a:solidFill>
                <a:latin typeface="Helvetica Neue"/>
                <a:ea typeface="Helvetica Neue"/>
                <a:cs typeface="Helvetica Neue"/>
                <a:sym typeface="Helvetica Neue"/>
              </a:rPr>
              <a:t>3 - METHODOLOGY</a:t>
            </a:r>
            <a:endParaRPr b="1" sz="24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1"/>
          <p:cNvSpPr txBox="1"/>
          <p:nvPr/>
        </p:nvSpPr>
        <p:spPr>
          <a:xfrm>
            <a:off x="749300" y="758825"/>
            <a:ext cx="3162300" cy="1325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1" lang="en-US" sz="3000">
                <a:solidFill>
                  <a:schemeClr val="lt1"/>
                </a:solidFill>
                <a:latin typeface="Helvetica Neue"/>
                <a:ea typeface="Helvetica Neue"/>
                <a:cs typeface="Helvetica Neue"/>
                <a:sym typeface="Helvetica Neue"/>
              </a:rPr>
              <a:t>INTRODUCTION</a:t>
            </a:r>
            <a:endParaRPr b="1" sz="3000">
              <a:latin typeface="Helvetica Neue"/>
              <a:ea typeface="Helvetica Neue"/>
              <a:cs typeface="Helvetica Neue"/>
              <a:sym typeface="Helvetica Neue"/>
            </a:endParaRPr>
          </a:p>
        </p:txBody>
      </p:sp>
      <p:sp>
        <p:nvSpPr>
          <p:cNvPr id="65" name="Google Shape;65;p11"/>
          <p:cNvSpPr txBox="1"/>
          <p:nvPr/>
        </p:nvSpPr>
        <p:spPr>
          <a:xfrm>
            <a:off x="4965700" y="674671"/>
            <a:ext cx="6896100" cy="58767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None/>
            </a:pPr>
            <a:r>
              <a:t/>
            </a:r>
            <a:endParaRPr>
              <a:latin typeface="Helvetica Neue"/>
              <a:ea typeface="Helvetica Neue"/>
              <a:cs typeface="Helvetica Neue"/>
              <a:sym typeface="Helvetica Neue"/>
            </a:endParaRPr>
          </a:p>
          <a:p>
            <a:pPr indent="-342900" lvl="0" marL="457200" marR="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Introduction</a:t>
            </a:r>
            <a:endParaRPr b="1">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Importance of labor market conditions and economic performance.</a:t>
            </a:r>
            <a:endParaRPr sz="1800">
              <a:solidFill>
                <a:schemeClr val="dk1"/>
              </a:solidFill>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Key economic indicators: GDP and unemployment rate.</a:t>
            </a:r>
            <a:endParaRPr sz="1800">
              <a:solidFill>
                <a:schemeClr val="dk1"/>
              </a:solidFill>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Malaysia's shift from agriculture to manufacturing and services.</a:t>
            </a:r>
            <a:endParaRPr sz="1800">
              <a:solidFill>
                <a:schemeClr val="dk1"/>
              </a:solidFill>
              <a:latin typeface="Helvetica Neue"/>
              <a:ea typeface="Helvetica Neue"/>
              <a:cs typeface="Helvetica Neue"/>
              <a:sym typeface="Helvetica Neue"/>
            </a:endParaRPr>
          </a:p>
          <a:p>
            <a:pPr indent="0" lvl="0" marL="914400" rtl="0" algn="l">
              <a:lnSpc>
                <a:spcPct val="90000"/>
              </a:lnSpc>
              <a:spcBef>
                <a:spcPts val="500"/>
              </a:spcBef>
              <a:spcAft>
                <a:spcPts val="0"/>
              </a:spcAft>
              <a:buNone/>
            </a:pPr>
            <a:r>
              <a:t/>
            </a:r>
            <a:endParaRPr sz="1800">
              <a:solidFill>
                <a:schemeClr val="dk1"/>
              </a:solidFill>
              <a:latin typeface="Helvetica Neue"/>
              <a:ea typeface="Helvetica Neue"/>
              <a:cs typeface="Helvetica Neue"/>
              <a:sym typeface="Helvetica Neue"/>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Problem Statement</a:t>
            </a:r>
            <a:endParaRPr sz="1800">
              <a:solidFill>
                <a:schemeClr val="dk1"/>
              </a:solidFill>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How do GDP and unemployment rates interact over time?</a:t>
            </a:r>
            <a:endParaRPr sz="1800">
              <a:solidFill>
                <a:schemeClr val="dk1"/>
              </a:solidFill>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What are the underlying trends, seasonal patterns, and residuals in the unemployment rates?</a:t>
            </a:r>
            <a:endParaRPr sz="1800">
              <a:solidFill>
                <a:schemeClr val="dk1"/>
              </a:solidFill>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Can we accurately forecast future unemployment rates based on historical GDP data and other economic indicators?</a:t>
            </a:r>
            <a:endParaRPr sz="1800">
              <a:solidFill>
                <a:schemeClr val="dk1"/>
              </a:solidFill>
              <a:latin typeface="Helvetica Neue"/>
              <a:ea typeface="Helvetica Neue"/>
              <a:cs typeface="Helvetica Neue"/>
              <a:sym typeface="Helvetica Neue"/>
            </a:endParaRPr>
          </a:p>
          <a:p>
            <a:pPr indent="0" lvl="0" marL="0" marR="0" rtl="0" algn="l">
              <a:lnSpc>
                <a:spcPct val="90000"/>
              </a:lnSpc>
              <a:spcBef>
                <a:spcPts val="5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nvSpPr>
        <p:spPr>
          <a:xfrm>
            <a:off x="749300" y="758825"/>
            <a:ext cx="3162300" cy="1325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1" lang="en-US" sz="3000">
                <a:solidFill>
                  <a:schemeClr val="lt1"/>
                </a:solidFill>
                <a:latin typeface="Helvetica Neue"/>
                <a:ea typeface="Helvetica Neue"/>
                <a:cs typeface="Helvetica Neue"/>
                <a:sym typeface="Helvetica Neue"/>
              </a:rPr>
              <a:t>INTRODUCTION</a:t>
            </a:r>
            <a:endParaRPr b="1" sz="3000">
              <a:latin typeface="Helvetica Neue"/>
              <a:ea typeface="Helvetica Neue"/>
              <a:cs typeface="Helvetica Neue"/>
              <a:sym typeface="Helvetica Neue"/>
            </a:endParaRPr>
          </a:p>
        </p:txBody>
      </p:sp>
      <p:sp>
        <p:nvSpPr>
          <p:cNvPr id="71" name="Google Shape;71;p12"/>
          <p:cNvSpPr txBox="1"/>
          <p:nvPr/>
        </p:nvSpPr>
        <p:spPr>
          <a:xfrm>
            <a:off x="4965700" y="674671"/>
            <a:ext cx="6896100" cy="58767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None/>
            </a:pPr>
            <a:r>
              <a:t/>
            </a:r>
            <a:endParaRPr>
              <a:latin typeface="Helvetica Neue"/>
              <a:ea typeface="Helvetica Neue"/>
              <a:cs typeface="Helvetica Neue"/>
              <a:sym typeface="Helvetica Neue"/>
            </a:endParaRPr>
          </a:p>
          <a:p>
            <a:pPr indent="-342900" lvl="0" marL="457200" marR="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Objectives</a:t>
            </a:r>
            <a:endParaRPr b="1"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b="1" lang="en-US" sz="1800">
                <a:solidFill>
                  <a:schemeClr val="dk1"/>
                </a:solidFill>
                <a:latin typeface="Helvetica Neue"/>
                <a:ea typeface="Helvetica Neue"/>
                <a:cs typeface="Helvetica Neue"/>
                <a:sym typeface="Helvetica Neue"/>
              </a:rPr>
              <a:t>To perform descriptive analysis</a:t>
            </a:r>
            <a:r>
              <a:rPr lang="en-US" sz="1800">
                <a:solidFill>
                  <a:schemeClr val="dk1"/>
                </a:solidFill>
                <a:latin typeface="Helvetica Neue"/>
                <a:ea typeface="Helvetica Neue"/>
                <a:cs typeface="Helvetica Neue"/>
                <a:sym typeface="Helvetica Neue"/>
              </a:rPr>
              <a:t> on the GDP and unemployment rates of Malaysia to identify the trends of the two variables in the country. This involves reducing the data and making an attempt of finding out the essentials which relate or link various economic factors.</a:t>
            </a:r>
            <a:endParaRPr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b="1" lang="en-US" sz="1800">
                <a:solidFill>
                  <a:schemeClr val="dk1"/>
                </a:solidFill>
                <a:latin typeface="Helvetica Neue"/>
                <a:ea typeface="Helvetica Neue"/>
                <a:cs typeface="Helvetica Neue"/>
                <a:sym typeface="Helvetica Neue"/>
              </a:rPr>
              <a:t>To decompose time series</a:t>
            </a:r>
            <a:r>
              <a:rPr lang="en-US" sz="1800">
                <a:solidFill>
                  <a:schemeClr val="dk1"/>
                </a:solidFill>
                <a:latin typeface="Helvetica Neue"/>
                <a:ea typeface="Helvetica Neue"/>
                <a:cs typeface="Helvetica Neue"/>
                <a:sym typeface="Helvetica Neue"/>
              </a:rPr>
              <a:t> data in order to analyse trends or seasonal unemployment rates, and other components which are irregular. These aid in studying the natural trends with a view of identifying the contribution made by seasonal fluctuations and others.</a:t>
            </a:r>
            <a:endParaRPr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b="1" lang="en-US" sz="1800">
                <a:solidFill>
                  <a:schemeClr val="dk1"/>
                </a:solidFill>
                <a:latin typeface="Helvetica Neue"/>
                <a:ea typeface="Helvetica Neue"/>
                <a:cs typeface="Helvetica Neue"/>
                <a:sym typeface="Helvetica Neue"/>
              </a:rPr>
              <a:t>To leverage time series analysis</a:t>
            </a:r>
            <a:r>
              <a:rPr lang="en-US" sz="1800">
                <a:solidFill>
                  <a:schemeClr val="dk1"/>
                </a:solidFill>
                <a:latin typeface="Helvetica Neue"/>
                <a:ea typeface="Helvetica Neue"/>
                <a:cs typeface="Helvetica Neue"/>
                <a:sym typeface="Helvetica Neue"/>
              </a:rPr>
              <a:t> techniques using ARIMA and Prophet models to predict future unemployment rates. This entails development of models from data gathered from past performance.</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a:p>
            <a:pPr indent="0" lvl="0" marL="0" rtl="0" algn="l">
              <a:lnSpc>
                <a:spcPct val="9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a:p>
            <a:pPr indent="0" lvl="0" marL="914400" rtl="0" algn="l">
              <a:lnSpc>
                <a:spcPct val="90000"/>
              </a:lnSpc>
              <a:spcBef>
                <a:spcPts val="500"/>
              </a:spcBef>
              <a:spcAft>
                <a:spcPts val="0"/>
              </a:spcAft>
              <a:buNone/>
            </a:pPr>
            <a:r>
              <a:t/>
            </a:r>
            <a:endParaRPr sz="1800">
              <a:solidFill>
                <a:schemeClr val="dk1"/>
              </a:solidFill>
              <a:latin typeface="Helvetica Neue"/>
              <a:ea typeface="Helvetica Neue"/>
              <a:cs typeface="Helvetica Neue"/>
              <a:sym typeface="Helvetica Neue"/>
            </a:endParaRPr>
          </a:p>
          <a:p>
            <a:pPr indent="0" lvl="0" marL="2286000" marR="0" rtl="0" algn="l">
              <a:lnSpc>
                <a:spcPct val="90000"/>
              </a:lnSpc>
              <a:spcBef>
                <a:spcPts val="5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nvSpPr>
        <p:spPr>
          <a:xfrm>
            <a:off x="749300" y="758825"/>
            <a:ext cx="3162300" cy="1325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1" lang="en-US" sz="3000">
                <a:solidFill>
                  <a:schemeClr val="lt1"/>
                </a:solidFill>
                <a:latin typeface="Helvetica Neue"/>
                <a:ea typeface="Helvetica Neue"/>
                <a:cs typeface="Helvetica Neue"/>
                <a:sym typeface="Helvetica Neue"/>
              </a:rPr>
              <a:t>INTRODUCTION</a:t>
            </a:r>
            <a:endParaRPr b="1" sz="3000">
              <a:latin typeface="Helvetica Neue"/>
              <a:ea typeface="Helvetica Neue"/>
              <a:cs typeface="Helvetica Neue"/>
              <a:sym typeface="Helvetica Neue"/>
            </a:endParaRPr>
          </a:p>
        </p:txBody>
      </p:sp>
      <p:sp>
        <p:nvSpPr>
          <p:cNvPr id="77" name="Google Shape;77;p13"/>
          <p:cNvSpPr txBox="1"/>
          <p:nvPr/>
        </p:nvSpPr>
        <p:spPr>
          <a:xfrm>
            <a:off x="4965700" y="674671"/>
            <a:ext cx="6896100" cy="5876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00"/>
              </a:spcBef>
              <a:spcAft>
                <a:spcPts val="0"/>
              </a:spcAft>
              <a:buNone/>
            </a:pPr>
            <a:r>
              <a:t/>
            </a:r>
            <a:endParaRPr sz="1800">
              <a:solidFill>
                <a:schemeClr val="dk1"/>
              </a:solidFill>
              <a:latin typeface="Helvetica Neue"/>
              <a:ea typeface="Helvetica Neue"/>
              <a:cs typeface="Helvetica Neue"/>
              <a:sym typeface="Helvetica Neue"/>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Scope</a:t>
            </a:r>
            <a:endParaRPr b="1" sz="1800">
              <a:solidFill>
                <a:schemeClr val="dk1"/>
              </a:solidFill>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Datasets from Data.gov.my.</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Monthly Unemployment Data</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Seasonally Adjusted Monthly Unemployment Data </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Monthly Youth Unemployment Data </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Monthly Unemployment Duration Data </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Monthly Unemployment Status Data</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Annual Real GDP Data </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Annual Nominal GDP Data</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GDP Lookup Data</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GDP Nominal Supply Data </a:t>
            </a:r>
            <a:endParaRPr sz="1800">
              <a:solidFill>
                <a:schemeClr val="dk1"/>
              </a:solidFill>
              <a:latin typeface="Helvetica Neue"/>
              <a:ea typeface="Helvetica Neue"/>
              <a:cs typeface="Helvetica Neue"/>
              <a:sym typeface="Helvetica Neue"/>
            </a:endParaRPr>
          </a:p>
          <a:p>
            <a:pPr indent="-342900" lvl="2" marL="13716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Malaysia Economic Indicator Data </a:t>
            </a:r>
            <a:endParaRPr sz="1800">
              <a:solidFill>
                <a:schemeClr val="dk1"/>
              </a:solidFill>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Methods: descriptive statistics, ARIMA, and Prophet models.</a:t>
            </a:r>
            <a:endParaRPr sz="1800">
              <a:solidFill>
                <a:schemeClr val="dk1"/>
              </a:solidFill>
              <a:latin typeface="Helvetica Neue"/>
              <a:ea typeface="Helvetica Neue"/>
              <a:cs typeface="Helvetica Neue"/>
              <a:sym typeface="Helvetica Neue"/>
            </a:endParaRPr>
          </a:p>
          <a:p>
            <a:pPr indent="0" lvl="0" marL="914400" rtl="0" algn="l">
              <a:lnSpc>
                <a:spcPct val="90000"/>
              </a:lnSpc>
              <a:spcBef>
                <a:spcPts val="500"/>
              </a:spcBef>
              <a:spcAft>
                <a:spcPts val="0"/>
              </a:spcAft>
              <a:buNone/>
            </a:pPr>
            <a:r>
              <a:t/>
            </a:r>
            <a:endParaRPr sz="1800">
              <a:solidFill>
                <a:schemeClr val="dk1"/>
              </a:solidFill>
              <a:latin typeface="Helvetica Neue"/>
              <a:ea typeface="Helvetica Neue"/>
              <a:cs typeface="Helvetica Neue"/>
              <a:sym typeface="Helvetica Neue"/>
            </a:endParaRPr>
          </a:p>
          <a:p>
            <a:pPr indent="0" lvl="0" marL="2286000" marR="0" rtl="0" algn="l">
              <a:lnSpc>
                <a:spcPct val="90000"/>
              </a:lnSpc>
              <a:spcBef>
                <a:spcPts val="5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nvSpPr>
        <p:spPr>
          <a:xfrm>
            <a:off x="749300" y="758825"/>
            <a:ext cx="3162300" cy="1325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1" lang="en-US" sz="3000">
                <a:solidFill>
                  <a:schemeClr val="lt1"/>
                </a:solidFill>
                <a:latin typeface="Helvetica Neue"/>
                <a:ea typeface="Helvetica Neue"/>
                <a:cs typeface="Helvetica Neue"/>
                <a:sym typeface="Helvetica Neue"/>
              </a:rPr>
              <a:t>LITERATURE REVIEW</a:t>
            </a:r>
            <a:endParaRPr b="1" sz="3000">
              <a:latin typeface="Helvetica Neue"/>
              <a:ea typeface="Helvetica Neue"/>
              <a:cs typeface="Helvetica Neue"/>
              <a:sym typeface="Helvetica Neue"/>
            </a:endParaRPr>
          </a:p>
        </p:txBody>
      </p:sp>
      <p:sp>
        <p:nvSpPr>
          <p:cNvPr id="83" name="Google Shape;83;p14"/>
          <p:cNvSpPr txBox="1"/>
          <p:nvPr/>
        </p:nvSpPr>
        <p:spPr>
          <a:xfrm>
            <a:off x="4965700" y="674671"/>
            <a:ext cx="6896100" cy="58767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None/>
            </a:pPr>
            <a:r>
              <a:t/>
            </a:r>
            <a:endParaRPr>
              <a:latin typeface="Helvetica Neue"/>
              <a:ea typeface="Helvetica Neue"/>
              <a:cs typeface="Helvetica Neue"/>
              <a:sym typeface="Helvetica Neue"/>
            </a:endParaRPr>
          </a:p>
          <a:p>
            <a:pPr indent="-342900" lvl="0" marL="457200" marR="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GDP and Economic Growth</a:t>
            </a:r>
            <a:endParaRPr b="1">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lang="en-US" sz="1800">
                <a:solidFill>
                  <a:schemeClr val="dk1"/>
                </a:solidFill>
                <a:latin typeface="Helvetica Neue"/>
                <a:ea typeface="Helvetica Neue"/>
                <a:cs typeface="Helvetica Neue"/>
                <a:sym typeface="Helvetica Neue"/>
              </a:rPr>
              <a:t>GDP as a measure of economic performance and its significance. (Danlami et al., 2021)</a:t>
            </a:r>
            <a:endParaRPr sz="1800">
              <a:solidFill>
                <a:schemeClr val="dk1"/>
              </a:solidFill>
              <a:latin typeface="Helvetica Neue"/>
              <a:ea typeface="Helvetica Neue"/>
              <a:cs typeface="Helvetica Neue"/>
              <a:sym typeface="Helvetica Neue"/>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Unemployment and Its Impact on Economic Growth</a:t>
            </a:r>
            <a:endParaRPr b="1"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lang="en-US" sz="1800">
                <a:solidFill>
                  <a:schemeClr val="dk1"/>
                </a:solidFill>
                <a:latin typeface="Helvetica Neue"/>
                <a:ea typeface="Helvetica Neue"/>
                <a:cs typeface="Helvetica Neue"/>
                <a:sym typeface="Helvetica Neue"/>
              </a:rPr>
              <a:t>Effects of unemployment on economic growth and its measurement. (Impin &amp; Kok, 2021)</a:t>
            </a:r>
            <a:endParaRPr sz="1800">
              <a:solidFill>
                <a:schemeClr val="dk1"/>
              </a:solidFill>
              <a:latin typeface="Helvetica Neue"/>
              <a:ea typeface="Helvetica Neue"/>
              <a:cs typeface="Helvetica Neue"/>
              <a:sym typeface="Helvetica Neue"/>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Okun’s Law</a:t>
            </a:r>
            <a:endParaRPr b="1" sz="1800">
              <a:solidFill>
                <a:schemeClr val="dk1"/>
              </a:solidFill>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The inverse relationship between unemployment and GDP growth. (Danlami et al., 2021)</a:t>
            </a:r>
            <a:endParaRPr sz="1800">
              <a:solidFill>
                <a:schemeClr val="dk1"/>
              </a:solidFill>
              <a:latin typeface="Helvetica Neue"/>
              <a:ea typeface="Helvetica Neue"/>
              <a:cs typeface="Helvetica Neue"/>
              <a:sym typeface="Helvetica Neue"/>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Youth Unemployment and Economic Implications</a:t>
            </a:r>
            <a:endParaRPr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lang="en-US" sz="1800">
                <a:solidFill>
                  <a:schemeClr val="dk1"/>
                </a:solidFill>
                <a:latin typeface="Helvetica Neue"/>
                <a:ea typeface="Helvetica Neue"/>
                <a:cs typeface="Helvetica Neue"/>
                <a:sym typeface="Helvetica Neue"/>
              </a:rPr>
              <a:t>Impact of youth unemployment on economic and social development. (Impin &amp; Kok, 2021)</a:t>
            </a:r>
            <a:endParaRPr sz="1800">
              <a:solidFill>
                <a:schemeClr val="dk1"/>
              </a:solidFill>
              <a:latin typeface="Helvetica Neue"/>
              <a:ea typeface="Helvetica Neue"/>
              <a:cs typeface="Helvetica Neue"/>
              <a:sym typeface="Helvetica Neue"/>
            </a:endParaRPr>
          </a:p>
          <a:p>
            <a:pPr indent="0" lvl="0" marL="2286000" marR="0" rtl="0" algn="l">
              <a:lnSpc>
                <a:spcPct val="9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nvSpPr>
        <p:spPr>
          <a:xfrm>
            <a:off x="749300" y="758825"/>
            <a:ext cx="3162300" cy="1325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1" lang="en-US" sz="3000">
                <a:solidFill>
                  <a:schemeClr val="lt1"/>
                </a:solidFill>
                <a:latin typeface="Helvetica Neue"/>
                <a:ea typeface="Helvetica Neue"/>
                <a:cs typeface="Helvetica Neue"/>
                <a:sym typeface="Helvetica Neue"/>
              </a:rPr>
              <a:t>LITERATURE REVIEW</a:t>
            </a:r>
            <a:endParaRPr b="1" sz="3000">
              <a:latin typeface="Helvetica Neue"/>
              <a:ea typeface="Helvetica Neue"/>
              <a:cs typeface="Helvetica Neue"/>
              <a:sym typeface="Helvetica Neue"/>
            </a:endParaRPr>
          </a:p>
        </p:txBody>
      </p:sp>
      <p:sp>
        <p:nvSpPr>
          <p:cNvPr id="89" name="Google Shape;89;p15"/>
          <p:cNvSpPr txBox="1"/>
          <p:nvPr/>
        </p:nvSpPr>
        <p:spPr>
          <a:xfrm>
            <a:off x="4965700" y="674671"/>
            <a:ext cx="6896100" cy="5876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00"/>
              </a:spcBef>
              <a:spcAft>
                <a:spcPts val="0"/>
              </a:spcAft>
              <a:buNone/>
            </a:pPr>
            <a:r>
              <a:t/>
            </a:r>
            <a:endParaRPr b="1" sz="1800">
              <a:solidFill>
                <a:schemeClr val="dk1"/>
              </a:solidFill>
              <a:latin typeface="Helvetica Neue"/>
              <a:ea typeface="Helvetica Neue"/>
              <a:cs typeface="Helvetica Neue"/>
              <a:sym typeface="Helvetica Neue"/>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Time Series Models: ARIMA and Prophet for Forecasting Unemployment</a:t>
            </a:r>
            <a:endParaRPr b="1"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lang="en-US" sz="1800">
                <a:solidFill>
                  <a:schemeClr val="dk1"/>
                </a:solidFill>
                <a:latin typeface="Helvetica Neue"/>
                <a:ea typeface="Helvetica Neue"/>
                <a:cs typeface="Helvetica Neue"/>
                <a:sym typeface="Helvetica Neue"/>
              </a:rPr>
              <a:t>Use of ARIMA and Prophet models for predicting unemployment rates. (Selvarani et al., 2023)</a:t>
            </a:r>
            <a:endParaRPr sz="1800">
              <a:solidFill>
                <a:schemeClr val="dk1"/>
              </a:solidFill>
              <a:latin typeface="Helvetica Neue"/>
              <a:ea typeface="Helvetica Neue"/>
              <a:cs typeface="Helvetica Neue"/>
              <a:sym typeface="Helvetica Neue"/>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Comparative Performance of ARIMA, SARIMA, and GARCH</a:t>
            </a:r>
            <a:endParaRPr b="1" sz="1800">
              <a:solidFill>
                <a:schemeClr val="dk1"/>
              </a:solidFill>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Comparison of different time series models for unemployment forecasting. (Kuang Yong Ng et al., 2023)</a:t>
            </a:r>
            <a:endParaRPr sz="1800">
              <a:solidFill>
                <a:schemeClr val="dk1"/>
              </a:solidFill>
              <a:latin typeface="Helvetica Neue"/>
              <a:ea typeface="Helvetica Neue"/>
              <a:cs typeface="Helvetica Neue"/>
              <a:sym typeface="Helvetica Neue"/>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Empirical Evidence in Malaysia</a:t>
            </a:r>
            <a:endParaRPr b="1"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lang="en-US" sz="1800">
                <a:solidFill>
                  <a:schemeClr val="dk1"/>
                </a:solidFill>
                <a:latin typeface="Helvetica Neue"/>
                <a:ea typeface="Helvetica Neue"/>
                <a:cs typeface="Helvetica Neue"/>
                <a:sym typeface="Helvetica Neue"/>
              </a:rPr>
              <a:t>Studies examining the relationship between GDP and unemployment in Malaysia. (Danlami et al., 2021)</a:t>
            </a:r>
            <a:endParaRPr sz="1800">
              <a:solidFill>
                <a:schemeClr val="dk1"/>
              </a:solidFill>
              <a:latin typeface="Helvetica Neue"/>
              <a:ea typeface="Helvetica Neue"/>
              <a:cs typeface="Helvetica Neue"/>
              <a:sym typeface="Helvetica Neue"/>
            </a:endParaRPr>
          </a:p>
          <a:p>
            <a:pPr indent="0" lvl="0" marL="0" rtl="0" algn="l">
              <a:lnSpc>
                <a:spcPct val="9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a:p>
            <a:pPr indent="0" lvl="0" marL="2286000" marR="0" rtl="0" algn="l">
              <a:lnSpc>
                <a:spcPct val="90000"/>
              </a:lnSpc>
              <a:spcBef>
                <a:spcPts val="5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nvSpPr>
        <p:spPr>
          <a:xfrm>
            <a:off x="749300" y="758825"/>
            <a:ext cx="3261300" cy="1325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1" lang="en-US" sz="3000">
                <a:solidFill>
                  <a:schemeClr val="lt1"/>
                </a:solidFill>
                <a:latin typeface="Helvetica Neue"/>
                <a:ea typeface="Helvetica Neue"/>
                <a:cs typeface="Helvetica Neue"/>
                <a:sym typeface="Helvetica Neue"/>
              </a:rPr>
              <a:t>METHODOLOGY</a:t>
            </a:r>
            <a:endParaRPr b="1" sz="3000">
              <a:latin typeface="Helvetica Neue"/>
              <a:ea typeface="Helvetica Neue"/>
              <a:cs typeface="Helvetica Neue"/>
              <a:sym typeface="Helvetica Neue"/>
            </a:endParaRPr>
          </a:p>
        </p:txBody>
      </p:sp>
      <p:sp>
        <p:nvSpPr>
          <p:cNvPr id="95" name="Google Shape;95;p16"/>
          <p:cNvSpPr txBox="1"/>
          <p:nvPr/>
        </p:nvSpPr>
        <p:spPr>
          <a:xfrm>
            <a:off x="4965700" y="674671"/>
            <a:ext cx="6896100" cy="5876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00"/>
              </a:spcBef>
              <a:spcAft>
                <a:spcPts val="0"/>
              </a:spcAft>
              <a:buNone/>
            </a:pPr>
            <a:r>
              <a:t/>
            </a:r>
            <a:endParaRPr b="1" sz="1800">
              <a:solidFill>
                <a:schemeClr val="dk1"/>
              </a:solidFill>
              <a:latin typeface="Helvetica Neue"/>
              <a:ea typeface="Helvetica Neue"/>
              <a:cs typeface="Helvetica Neue"/>
              <a:sym typeface="Helvetica Neue"/>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Data Science Project Life Cycle</a:t>
            </a:r>
            <a:endParaRPr b="1"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lang="en-US" sz="1800">
                <a:solidFill>
                  <a:schemeClr val="dk1"/>
                </a:solidFill>
                <a:latin typeface="Helvetica Neue"/>
                <a:ea typeface="Helvetica Neue"/>
                <a:cs typeface="Helvetica Neue"/>
                <a:sym typeface="Helvetica Neue"/>
              </a:rPr>
              <a:t>Stages: Data Collection, Data Pre-processing, EDA, Model Building, Evaluation, and Deployment.</a:t>
            </a:r>
            <a:endParaRPr sz="1800">
              <a:solidFill>
                <a:schemeClr val="dk1"/>
              </a:solidFill>
              <a:latin typeface="Helvetica Neue"/>
              <a:ea typeface="Helvetica Neue"/>
              <a:cs typeface="Helvetica Neue"/>
              <a:sym typeface="Helvetica Neue"/>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Data Sources and Collection Methods</a:t>
            </a:r>
            <a:endParaRPr b="1" sz="1800">
              <a:solidFill>
                <a:schemeClr val="dk1"/>
              </a:solidFill>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Comprehensive datasets from Data.gov.my.</a:t>
            </a:r>
            <a:endParaRPr sz="1800">
              <a:solidFill>
                <a:schemeClr val="dk1"/>
              </a:solidFill>
              <a:latin typeface="Helvetica Neue"/>
              <a:ea typeface="Helvetica Neue"/>
              <a:cs typeface="Helvetica Neue"/>
              <a:sym typeface="Helvetica Neue"/>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Data Pre-processing</a:t>
            </a:r>
            <a:endParaRPr b="1"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lang="en-US" sz="1800">
                <a:solidFill>
                  <a:schemeClr val="dk1"/>
                </a:solidFill>
                <a:latin typeface="Helvetica Neue"/>
                <a:ea typeface="Helvetica Neue"/>
                <a:cs typeface="Helvetica Neue"/>
                <a:sym typeface="Helvetica Neue"/>
              </a:rPr>
              <a:t>Steps: Data cleaning, transformation, feature engineering, and merging.</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Exploratory Data Analysis (EDA)</a:t>
            </a:r>
            <a:endParaRPr b="1"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lang="en-US" sz="1800">
                <a:solidFill>
                  <a:schemeClr val="dk1"/>
                </a:solidFill>
                <a:latin typeface="Helvetica Neue"/>
                <a:ea typeface="Helvetica Neue"/>
                <a:cs typeface="Helvetica Neue"/>
                <a:sym typeface="Helvetica Neue"/>
              </a:rPr>
              <a:t>Descriptive statistics and visualizations to understand data patterns.</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Time Series Analysis</a:t>
            </a:r>
            <a:endParaRPr b="1"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lang="en-US" sz="1800">
                <a:solidFill>
                  <a:schemeClr val="dk1"/>
                </a:solidFill>
                <a:latin typeface="Helvetica Neue"/>
                <a:ea typeface="Helvetica Neue"/>
                <a:cs typeface="Helvetica Neue"/>
                <a:sym typeface="Helvetica Neue"/>
              </a:rPr>
              <a:t>Techniques: ARIMA and Prophet models.</a:t>
            </a:r>
            <a:endParaRPr sz="1800">
              <a:solidFill>
                <a:schemeClr val="dk1"/>
              </a:solidFill>
              <a:latin typeface="Helvetica Neue"/>
              <a:ea typeface="Helvetica Neue"/>
              <a:cs typeface="Helvetica Neue"/>
              <a:sym typeface="Helvetica Neue"/>
            </a:endParaRPr>
          </a:p>
          <a:p>
            <a:pPr indent="0" lvl="0" marL="914400" rtl="0" algn="l">
              <a:lnSpc>
                <a:spcPct val="115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a:p>
            <a:pPr indent="0" lvl="0" marL="0" rtl="0" algn="l">
              <a:lnSpc>
                <a:spcPct val="9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a:p>
            <a:pPr indent="0" lvl="0" marL="2286000" marR="0" rtl="0" algn="l">
              <a:lnSpc>
                <a:spcPct val="90000"/>
              </a:lnSpc>
              <a:spcBef>
                <a:spcPts val="5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nvSpPr>
        <p:spPr>
          <a:xfrm>
            <a:off x="749300" y="758825"/>
            <a:ext cx="3261300" cy="1325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1" lang="en-US" sz="3000">
                <a:solidFill>
                  <a:schemeClr val="lt1"/>
                </a:solidFill>
                <a:latin typeface="Helvetica Neue"/>
                <a:ea typeface="Helvetica Neue"/>
                <a:cs typeface="Helvetica Neue"/>
                <a:sym typeface="Helvetica Neue"/>
              </a:rPr>
              <a:t>EDA / INITIAL FINDINGS</a:t>
            </a:r>
            <a:endParaRPr b="1" sz="3000">
              <a:latin typeface="Helvetica Neue"/>
              <a:ea typeface="Helvetica Neue"/>
              <a:cs typeface="Helvetica Neue"/>
              <a:sym typeface="Helvetica Neue"/>
            </a:endParaRPr>
          </a:p>
        </p:txBody>
      </p:sp>
      <p:sp>
        <p:nvSpPr>
          <p:cNvPr id="101" name="Google Shape;101;p17"/>
          <p:cNvSpPr txBox="1"/>
          <p:nvPr/>
        </p:nvSpPr>
        <p:spPr>
          <a:xfrm>
            <a:off x="4965700" y="674671"/>
            <a:ext cx="6896100" cy="5876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00"/>
              </a:spcBef>
              <a:spcAft>
                <a:spcPts val="0"/>
              </a:spcAft>
              <a:buNone/>
            </a:pPr>
            <a:r>
              <a:t/>
            </a:r>
            <a:endParaRPr b="1" sz="1800">
              <a:solidFill>
                <a:schemeClr val="dk1"/>
              </a:solidFill>
              <a:latin typeface="Helvetica Neue"/>
              <a:ea typeface="Helvetica Neue"/>
              <a:cs typeface="Helvetica Neue"/>
              <a:sym typeface="Helvetica Neue"/>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Descriptive Statistics</a:t>
            </a:r>
            <a:endParaRPr b="1"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lang="en-US" sz="1800">
                <a:solidFill>
                  <a:schemeClr val="dk1"/>
                </a:solidFill>
                <a:latin typeface="Helvetica Neue"/>
                <a:ea typeface="Helvetica Neue"/>
                <a:cs typeface="Helvetica Neue"/>
                <a:sym typeface="Helvetica Neue"/>
              </a:rPr>
              <a:t>Summary statistics for key variables.</a:t>
            </a:r>
            <a:endParaRPr sz="1800">
              <a:solidFill>
                <a:schemeClr val="dk1"/>
              </a:solidFill>
              <a:latin typeface="Helvetica Neue"/>
              <a:ea typeface="Helvetica Neue"/>
              <a:cs typeface="Helvetica Neue"/>
              <a:sym typeface="Helvetica Neue"/>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Data Visualization</a:t>
            </a:r>
            <a:endParaRPr b="1" sz="1800">
              <a:solidFill>
                <a:schemeClr val="dk1"/>
              </a:solidFill>
              <a:latin typeface="Helvetica Neue"/>
              <a:ea typeface="Helvetica Neue"/>
              <a:cs typeface="Helvetica Neue"/>
              <a:sym typeface="Helvetica Neue"/>
            </a:endParaRPr>
          </a:p>
          <a:p>
            <a:pPr indent="-342900" lvl="1" marL="914400" rtl="0" algn="l">
              <a:lnSpc>
                <a:spcPct val="90000"/>
              </a:lnSpc>
              <a:spcBef>
                <a:spcPts val="50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Histograms, box plots, and time series plots for data distribution and trends.</a:t>
            </a:r>
            <a:endParaRPr sz="1800">
              <a:solidFill>
                <a:schemeClr val="dk1"/>
              </a:solidFill>
              <a:latin typeface="Helvetica Neue"/>
              <a:ea typeface="Helvetica Neue"/>
              <a:cs typeface="Helvetica Neue"/>
              <a:sym typeface="Helvetica Neue"/>
            </a:endParaRPr>
          </a:p>
          <a:p>
            <a:pPr indent="-342900" lvl="0" marL="457200" rtl="0" algn="l">
              <a:lnSpc>
                <a:spcPct val="90000"/>
              </a:lnSpc>
              <a:spcBef>
                <a:spcPts val="50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Correlation Analysis</a:t>
            </a:r>
            <a:endParaRPr b="1"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lang="en-US" sz="1800">
                <a:solidFill>
                  <a:schemeClr val="dk1"/>
                </a:solidFill>
                <a:latin typeface="Helvetica Neue"/>
                <a:ea typeface="Helvetica Neue"/>
                <a:cs typeface="Helvetica Neue"/>
                <a:sym typeface="Helvetica Neue"/>
              </a:rPr>
              <a:t>Correlation matrix between GDP and unemployment rates.</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b="1" lang="en-US" sz="1800">
                <a:solidFill>
                  <a:schemeClr val="dk1"/>
                </a:solidFill>
                <a:latin typeface="Helvetica Neue"/>
                <a:ea typeface="Helvetica Neue"/>
                <a:cs typeface="Helvetica Neue"/>
                <a:sym typeface="Helvetica Neue"/>
              </a:rPr>
              <a:t>Initial Insights and Hypotheses</a:t>
            </a:r>
            <a:endParaRPr b="1" sz="1800">
              <a:solidFill>
                <a:schemeClr val="dk1"/>
              </a:solidFill>
              <a:latin typeface="Helvetica Neue"/>
              <a:ea typeface="Helvetica Neue"/>
              <a:cs typeface="Helvetica Neue"/>
              <a:sym typeface="Helvetica Neue"/>
            </a:endParaRPr>
          </a:p>
          <a:p>
            <a:pPr indent="-298450" lvl="1" marL="914400" rtl="0" algn="l">
              <a:lnSpc>
                <a:spcPct val="115000"/>
              </a:lnSpc>
              <a:spcBef>
                <a:spcPts val="0"/>
              </a:spcBef>
              <a:spcAft>
                <a:spcPts val="0"/>
              </a:spcAft>
              <a:buClr>
                <a:schemeClr val="dk1"/>
              </a:buClr>
              <a:buSzPts val="1100"/>
              <a:buChar char="•"/>
            </a:pPr>
            <a:r>
              <a:rPr lang="en-US" sz="1800">
                <a:solidFill>
                  <a:schemeClr val="dk1"/>
                </a:solidFill>
                <a:latin typeface="Helvetica Neue"/>
                <a:ea typeface="Helvetica Neue"/>
                <a:cs typeface="Helvetica Neue"/>
                <a:sym typeface="Helvetica Neue"/>
              </a:rPr>
              <a:t>Trends, patterns, anomalies, and hypotheses on the relationship between GDP and unemployment.</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a:p>
            <a:pPr indent="0" lvl="0" marL="914400" rtl="0" algn="l">
              <a:lnSpc>
                <a:spcPct val="115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a:p>
            <a:pPr indent="0" lvl="0" marL="0" rtl="0" algn="l">
              <a:lnSpc>
                <a:spcPct val="9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a:p>
            <a:pPr indent="0" lvl="0" marL="2286000" marR="0" rtl="0" algn="l">
              <a:lnSpc>
                <a:spcPct val="90000"/>
              </a:lnSpc>
              <a:spcBef>
                <a:spcPts val="5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0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