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0.svg" ContentType="image/svg+xml"/>
  <Override PartName="/ppt/media/image13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22"/>
  </p:notesMasterIdLst>
  <p:sldIdLst>
    <p:sldId id="321" r:id="rId4"/>
    <p:sldId id="323" r:id="rId5"/>
    <p:sldId id="322" r:id="rId6"/>
    <p:sldId id="339" r:id="rId7"/>
    <p:sldId id="325" r:id="rId8"/>
    <p:sldId id="326" r:id="rId9"/>
    <p:sldId id="327" r:id="rId10"/>
    <p:sldId id="328" r:id="rId11"/>
    <p:sldId id="329" r:id="rId12"/>
    <p:sldId id="352" r:id="rId13"/>
    <p:sldId id="333" r:id="rId14"/>
    <p:sldId id="334" r:id="rId15"/>
    <p:sldId id="335" r:id="rId16"/>
    <p:sldId id="353" r:id="rId17"/>
    <p:sldId id="354" r:id="rId18"/>
    <p:sldId id="336" r:id="rId19"/>
    <p:sldId id="355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1D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393" autoAdjust="0"/>
  </p:normalViewPr>
  <p:slideViewPr>
    <p:cSldViewPr snapToGrid="0">
      <p:cViewPr varScale="1">
        <p:scale>
          <a:sx n="75" d="100"/>
          <a:sy n="75" d="100"/>
        </p:scale>
        <p:origin x="9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7493F-1210-4A1C-A5E3-B9CE45A8B98D}" type="doc">
      <dgm:prSet loTypeId="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155DE900-A3DD-4634-A716-F68BDC78073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S</a:t>
          </a:r>
          <a:r>
            <a:rPr>
              <a:sym typeface="+mn-ea"/>
            </a:rPr>
            <a:t>tudy</a:t>
          </a:r>
          <a:r>
            <a:rPr lang="en-US">
              <a:sym typeface="+mn-ea"/>
            </a:rPr>
            <a:t> </a:t>
          </a:r>
          <a:r>
            <a:rPr>
              <a:sym typeface="+mn-ea"/>
            </a:rPr>
            <a:t>of a collaborative filtering-based recommendation system tailored to e-commerce platforms.</a:t>
          </a:r>
          <a:r>
            <a:rPr lang="en-MY" dirty="0"/>
            <a:t/>
          </a:r>
          <a:endParaRPr lang="en-MY" dirty="0"/>
        </a:p>
      </dgm:t>
    </dgm:pt>
    <dgm:pt modelId="{5C372B05-F88E-4364-ABAD-FC1316BBE345}" cxnId="{8F87E114-3188-42ED-A720-BFCF2625862B}" type="parTrans">
      <dgm:prSet/>
      <dgm:spPr/>
      <dgm:t>
        <a:bodyPr/>
        <a:lstStyle/>
        <a:p>
          <a:endParaRPr lang="en-MY"/>
        </a:p>
      </dgm:t>
    </dgm:pt>
    <dgm:pt modelId="{D6914348-EFA5-471D-9323-81DA3C4FECD9}" cxnId="{8F87E114-3188-42ED-A720-BFCF2625862B}" type="sibTrans">
      <dgm:prSet/>
      <dgm:spPr/>
      <dgm:t>
        <a:bodyPr/>
        <a:lstStyle/>
        <a:p>
          <a:endParaRPr lang="en-MY"/>
        </a:p>
      </dgm:t>
    </dgm:pt>
    <dgm:pt modelId="{44373E51-19BB-4D0A-BAAC-4B7ADAE0960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Addressing key challenges:</a:t>
          </a:r>
          <a:r>
            <a:rPr>
              <a:sym typeface="+mn-ea"/>
            </a:rPr>
            <a:t/>
          </a:r>
          <a:endParaRPr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   - Data sparsity.</a:t>
          </a:r>
          <a:r>
            <a:rPr>
              <a:sym typeface="+mn-ea"/>
            </a:rPr>
            <a:t/>
          </a:r>
          <a:endParaRPr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   - Cold start problem.</a:t>
          </a:r>
          <a:r>
            <a:rPr>
              <a:sym typeface="+mn-ea"/>
            </a:rPr>
            <a:t/>
          </a:r>
          <a:endParaRPr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   - Popularity bias.</a:t>
          </a:r>
          <a:r>
            <a:rPr lang="en-MY" dirty="0"/>
            <a:t/>
          </a:r>
          <a:endParaRPr lang="en-MY" dirty="0"/>
        </a:p>
      </dgm:t>
    </dgm:pt>
    <dgm:pt modelId="{9A6BB242-8615-4A44-A1C6-6FA795301A66}" cxnId="{B6EB6850-54CE-4BCF-B1E8-CB912CCDC05D}" type="parTrans">
      <dgm:prSet/>
      <dgm:spPr/>
      <dgm:t>
        <a:bodyPr/>
        <a:lstStyle/>
        <a:p>
          <a:endParaRPr lang="en-MY"/>
        </a:p>
      </dgm:t>
    </dgm:pt>
    <dgm:pt modelId="{6CCB9C91-33C5-4173-863C-D4990468A3DD}" cxnId="{B6EB6850-54CE-4BCF-B1E8-CB912CCDC05D}" type="sibTrans">
      <dgm:prSet/>
      <dgm:spPr/>
      <dgm:t>
        <a:bodyPr/>
        <a:lstStyle/>
        <a:p>
          <a:endParaRPr lang="en-MY"/>
        </a:p>
      </dgm:t>
    </dgm:pt>
    <dgm:pt modelId="{4AB07CFA-6152-4545-84FE-A9FEA4A8EED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Integration of metadata and temporal features to enhance recommendation accuracy.</a:t>
          </a:r>
          <a:r>
            <a:rPr lang="en-MY" dirty="0"/>
            <a:t/>
          </a:r>
          <a:endParaRPr lang="en-MY" dirty="0"/>
        </a:p>
      </dgm:t>
    </dgm:pt>
    <dgm:pt modelId="{6DF152F4-D984-4985-9262-DA36EE065D56}" cxnId="{6FC94D6C-20EE-4659-B7B5-5E3FFBED5AB0}" type="parTrans">
      <dgm:prSet/>
      <dgm:spPr/>
      <dgm:t>
        <a:bodyPr/>
        <a:lstStyle/>
        <a:p>
          <a:endParaRPr lang="en-MY"/>
        </a:p>
      </dgm:t>
    </dgm:pt>
    <dgm:pt modelId="{8B70928D-A6AC-4BF5-880C-98189608C7EA}" cxnId="{6FC94D6C-20EE-4659-B7B5-5E3FFBED5AB0}" type="sibTrans">
      <dgm:prSet/>
      <dgm:spPr/>
      <dgm:t>
        <a:bodyPr/>
        <a:lstStyle/>
        <a:p>
          <a:endParaRPr lang="en-MY"/>
        </a:p>
      </dgm:t>
    </dgm:pt>
    <dgm:pt modelId="{54B5DA94-BF39-4007-BBF0-D5A505AF495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Evaluation of the system using real-world datasets and robust metrics.</a:t>
          </a:r>
          <a:r>
            <a:rPr lang="en-MY" dirty="0"/>
            <a:t/>
          </a:r>
          <a:endParaRPr lang="en-MY" dirty="0"/>
        </a:p>
      </dgm:t>
    </dgm:pt>
    <dgm:pt modelId="{8A5C49C4-B41A-4354-8B09-B395932D7842}" cxnId="{68BAFA08-3D9C-46A4-9E3A-428FA5337AD0}" type="parTrans">
      <dgm:prSet/>
      <dgm:spPr/>
      <dgm:t>
        <a:bodyPr/>
        <a:lstStyle/>
        <a:p>
          <a:endParaRPr lang="en-MY"/>
        </a:p>
      </dgm:t>
    </dgm:pt>
    <dgm:pt modelId="{B83E78B6-576F-4523-AFDC-57CEB21FA24A}" cxnId="{68BAFA08-3D9C-46A4-9E3A-428FA5337AD0}" type="sibTrans">
      <dgm:prSet/>
      <dgm:spPr/>
      <dgm:t>
        <a:bodyPr/>
        <a:lstStyle/>
        <a:p>
          <a:endParaRPr lang="en-MY"/>
        </a:p>
      </dgm:t>
    </dgm:pt>
    <dgm:pt modelId="{0BA5FA5E-5E16-483E-9660-0D928ACD266C}" type="pres">
      <dgm:prSet presAssocID="{E8E7493F-1210-4A1C-A5E3-B9CE45A8B98D}" presName="linear" presStyleCnt="0">
        <dgm:presLayoutVars>
          <dgm:animLvl val="lvl"/>
          <dgm:resizeHandles val="exact"/>
        </dgm:presLayoutVars>
      </dgm:prSet>
      <dgm:spPr/>
    </dgm:pt>
    <dgm:pt modelId="{8AAFCE25-F49F-4D33-9214-6A46113C729F}" type="pres">
      <dgm:prSet presAssocID="{155DE900-A3DD-4634-A716-F68BDC7807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0732FC-4169-4C39-9636-9FBB7DE28D96}" type="pres">
      <dgm:prSet presAssocID="{D6914348-EFA5-471D-9323-81DA3C4FECD9}" presName="spacer" presStyleCnt="0"/>
      <dgm:spPr/>
    </dgm:pt>
    <dgm:pt modelId="{E1049463-4B39-4B7D-989B-9A09A7E5E6F9}" type="pres">
      <dgm:prSet presAssocID="{44373E51-19BB-4D0A-BAAC-4B7ADAE096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92ADA5-4F78-4828-AE1C-AA64567962F7}" type="pres">
      <dgm:prSet presAssocID="{6CCB9C91-33C5-4173-863C-D4990468A3DD}" presName="spacer" presStyleCnt="0"/>
      <dgm:spPr/>
    </dgm:pt>
    <dgm:pt modelId="{8F8F9E7A-6EDB-4B9E-A22F-217779D8566E}" type="pres">
      <dgm:prSet presAssocID="{4AB07CFA-6152-4545-84FE-A9FEA4A8EE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3AB203-E85F-4B64-BBEB-FBFB50714390}" type="pres">
      <dgm:prSet presAssocID="{8B70928D-A6AC-4BF5-880C-98189608C7EA}" presName="spacer" presStyleCnt="0"/>
      <dgm:spPr/>
    </dgm:pt>
    <dgm:pt modelId="{90CF5D26-4FD2-4054-B493-1349175E30BA}" type="pres">
      <dgm:prSet presAssocID="{54B5DA94-BF39-4007-BBF0-D5A505AF49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87E114-3188-42ED-A720-BFCF2625862B}" srcId="{E8E7493F-1210-4A1C-A5E3-B9CE45A8B98D}" destId="{155DE900-A3DD-4634-A716-F68BDC780736}" srcOrd="0" destOrd="0" parTransId="{5C372B05-F88E-4364-ABAD-FC1316BBE345}" sibTransId="{D6914348-EFA5-471D-9323-81DA3C4FECD9}"/>
    <dgm:cxn modelId="{B6EB6850-54CE-4BCF-B1E8-CB912CCDC05D}" srcId="{E8E7493F-1210-4A1C-A5E3-B9CE45A8B98D}" destId="{44373E51-19BB-4D0A-BAAC-4B7ADAE0960F}" srcOrd="1" destOrd="0" parTransId="{9A6BB242-8615-4A44-A1C6-6FA795301A66}" sibTransId="{6CCB9C91-33C5-4173-863C-D4990468A3DD}"/>
    <dgm:cxn modelId="{6FC94D6C-20EE-4659-B7B5-5E3FFBED5AB0}" srcId="{E8E7493F-1210-4A1C-A5E3-B9CE45A8B98D}" destId="{4AB07CFA-6152-4545-84FE-A9FEA4A8EED0}" srcOrd="2" destOrd="0" parTransId="{6DF152F4-D984-4985-9262-DA36EE065D56}" sibTransId="{8B70928D-A6AC-4BF5-880C-98189608C7EA}"/>
    <dgm:cxn modelId="{68BAFA08-3D9C-46A4-9E3A-428FA5337AD0}" srcId="{E8E7493F-1210-4A1C-A5E3-B9CE45A8B98D}" destId="{54B5DA94-BF39-4007-BBF0-D5A505AF495E}" srcOrd="3" destOrd="0" parTransId="{8A5C49C4-B41A-4354-8B09-B395932D7842}" sibTransId="{B83E78B6-576F-4523-AFDC-57CEB21FA24A}"/>
    <dgm:cxn modelId="{2C295744-C262-4407-A2CC-7DF7B6B71442}" type="presOf" srcId="{E8E7493F-1210-4A1C-A5E3-B9CE45A8B98D}" destId="{0BA5FA5E-5E16-483E-9660-0D928ACD266C}" srcOrd="0" destOrd="0" presId="urn:microsoft.com/office/officeart/2005/8/layout/vList2"/>
    <dgm:cxn modelId="{4D00643E-2CBA-46D2-9B4B-86B8DF93548A}" type="presParOf" srcId="{0BA5FA5E-5E16-483E-9660-0D928ACD266C}" destId="{8AAFCE25-F49F-4D33-9214-6A46113C729F}" srcOrd="0" destOrd="0" presId="urn:microsoft.com/office/officeart/2005/8/layout/vList2"/>
    <dgm:cxn modelId="{23FE0B01-377D-4169-BF53-116910BB7A6B}" type="presOf" srcId="{155DE900-A3DD-4634-A716-F68BDC780736}" destId="{8AAFCE25-F49F-4D33-9214-6A46113C729F}" srcOrd="0" destOrd="0" presId="urn:microsoft.com/office/officeart/2005/8/layout/vList2"/>
    <dgm:cxn modelId="{508AA4F2-9D4B-4A05-B4A1-13F8EEBAF633}" type="presParOf" srcId="{0BA5FA5E-5E16-483E-9660-0D928ACD266C}" destId="{1E0732FC-4169-4C39-9636-9FBB7DE28D96}" srcOrd="1" destOrd="0" presId="urn:microsoft.com/office/officeart/2005/8/layout/vList2"/>
    <dgm:cxn modelId="{84B5AB33-D92E-4EE1-B59F-92102BE3B1A5}" type="presParOf" srcId="{0BA5FA5E-5E16-483E-9660-0D928ACD266C}" destId="{E1049463-4B39-4B7D-989B-9A09A7E5E6F9}" srcOrd="2" destOrd="0" presId="urn:microsoft.com/office/officeart/2005/8/layout/vList2"/>
    <dgm:cxn modelId="{549C27DA-AEE3-4DD0-916A-96BF27561DE4}" type="presOf" srcId="{44373E51-19BB-4D0A-BAAC-4B7ADAE0960F}" destId="{E1049463-4B39-4B7D-989B-9A09A7E5E6F9}" srcOrd="0" destOrd="0" presId="urn:microsoft.com/office/officeart/2005/8/layout/vList2"/>
    <dgm:cxn modelId="{4D5E7542-72F3-4214-8C68-D93408E8C8EB}" type="presParOf" srcId="{0BA5FA5E-5E16-483E-9660-0D928ACD266C}" destId="{9292ADA5-4F78-4828-AE1C-AA64567962F7}" srcOrd="3" destOrd="0" presId="urn:microsoft.com/office/officeart/2005/8/layout/vList2"/>
    <dgm:cxn modelId="{3A47E4A7-0362-4230-A03C-99A2A2B76DC7}" type="presParOf" srcId="{0BA5FA5E-5E16-483E-9660-0D928ACD266C}" destId="{8F8F9E7A-6EDB-4B9E-A22F-217779D8566E}" srcOrd="4" destOrd="0" presId="urn:microsoft.com/office/officeart/2005/8/layout/vList2"/>
    <dgm:cxn modelId="{A034711A-336D-40C1-8B8A-8B214208BF93}" type="presOf" srcId="{4AB07CFA-6152-4545-84FE-A9FEA4A8EED0}" destId="{8F8F9E7A-6EDB-4B9E-A22F-217779D8566E}" srcOrd="0" destOrd="0" presId="urn:microsoft.com/office/officeart/2005/8/layout/vList2"/>
    <dgm:cxn modelId="{864F335E-B6E4-4C1C-975D-11FF4395349F}" type="presParOf" srcId="{0BA5FA5E-5E16-483E-9660-0D928ACD266C}" destId="{263AB203-E85F-4B64-BBEB-FBFB50714390}" srcOrd="5" destOrd="0" presId="urn:microsoft.com/office/officeart/2005/8/layout/vList2"/>
    <dgm:cxn modelId="{7EA14555-0186-41F1-8E9A-844D737048BD}" type="presParOf" srcId="{0BA5FA5E-5E16-483E-9660-0D928ACD266C}" destId="{90CF5D26-4FD2-4054-B493-1349175E30BA}" srcOrd="6" destOrd="0" presId="urn:microsoft.com/office/officeart/2005/8/layout/vList2"/>
    <dgm:cxn modelId="{C521CF64-8322-4A2B-821E-8C21E30F1933}" type="presOf" srcId="{54B5DA94-BF39-4007-BBF0-D5A505AF495E}" destId="{90CF5D26-4FD2-4054-B493-1349175E30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DE8F0-D582-481D-A5F8-A5D4C5C896FF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F04A5AAF-64A7-48AD-9042-3D8279BF810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chemeClr val="bg1"/>
              </a:solidFill>
              <a:sym typeface="+mn-ea"/>
            </a:rPr>
            <a:t>Public datasets</a:t>
          </a:r>
          <a:r>
            <a:rPr lang="en-MY" b="1" dirty="0">
              <a:solidFill>
                <a:schemeClr val="bg1"/>
              </a:solidFill>
              <a:sym typeface="+mn-ea"/>
            </a:rPr>
            <a:t/>
          </a:r>
          <a:endParaRPr lang="en-MY" b="1" dirty="0">
            <a:solidFill>
              <a:schemeClr val="bg1"/>
            </a:solidFill>
            <a:sym typeface="+mn-ea"/>
          </a:endParaRPr>
        </a:p>
      </dgm:t>
    </dgm:pt>
    <dgm:pt modelId="{AE5BC18D-0E54-42C3-B776-75431006D0E1}" cxnId="{EBDFF0A1-AADD-4F4E-AE3B-EA299AA3904C}" type="parTrans">
      <dgm:prSet/>
      <dgm:spPr/>
      <dgm:t>
        <a:bodyPr/>
        <a:lstStyle/>
        <a:p>
          <a:endParaRPr lang="en-MY"/>
        </a:p>
      </dgm:t>
    </dgm:pt>
    <dgm:pt modelId="{3349AC48-6FF6-45D0-8F1D-951993F531B2}" cxnId="{EBDFF0A1-AADD-4F4E-AE3B-EA299AA3904C}" type="sibTrans">
      <dgm:prSet/>
      <dgm:spPr/>
      <dgm:t>
        <a:bodyPr/>
        <a:lstStyle/>
        <a:p>
          <a:endParaRPr lang="en-MY"/>
        </a:p>
      </dgm:t>
    </dgm:pt>
    <dgm:pt modelId="{C79C5F14-C654-455F-A4DE-22E0E0B50E1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Amazon reviews, RetailRocket logs.</a:t>
          </a:r>
          <a:r>
            <a:rPr/>
            <a:t/>
          </a:r>
          <a:endParaRPr/>
        </a:p>
      </dgm:t>
    </dgm:pt>
    <dgm:pt modelId="{41E75B76-1F36-4A49-AB9B-B369E5B633D3}" cxnId="{56CCBA17-926F-4174-901A-1E9079EB8CB8}" type="parTrans">
      <dgm:prSet/>
      <dgm:spPr/>
      <dgm:t>
        <a:bodyPr/>
        <a:lstStyle/>
        <a:p>
          <a:endParaRPr lang="en-MY"/>
        </a:p>
      </dgm:t>
    </dgm:pt>
    <dgm:pt modelId="{F72A19FD-DDEF-4725-9CD3-EC534CAB8C74}" cxnId="{56CCBA17-926F-4174-901A-1E9079EB8CB8}" type="sibTrans">
      <dgm:prSet/>
      <dgm:spPr/>
      <dgm:t>
        <a:bodyPr/>
        <a:lstStyle/>
        <a:p>
          <a:endParaRPr lang="en-MY"/>
        </a:p>
      </dgm:t>
    </dgm:pt>
    <dgm:pt modelId="{E052A07C-A969-4397-92B1-DBD907DDFCE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Custom data</a:t>
          </a:r>
          <a:r>
            <a:rPr lang="en-MY" b="1" dirty="0"/>
            <a:t/>
          </a:r>
          <a:endParaRPr lang="en-MY" b="1" dirty="0"/>
        </a:p>
      </dgm:t>
    </dgm:pt>
    <dgm:pt modelId="{140D1E4F-64D6-4782-A680-C0C51E0780CA}" cxnId="{811B5DBE-2C48-4DA0-B248-CAE729690970}" type="parTrans">
      <dgm:prSet/>
      <dgm:spPr/>
      <dgm:t>
        <a:bodyPr/>
        <a:lstStyle/>
        <a:p>
          <a:endParaRPr lang="en-MY"/>
        </a:p>
      </dgm:t>
    </dgm:pt>
    <dgm:pt modelId="{EBC29FAF-FCD3-4600-94D7-7BE913B2A0BF}" cxnId="{811B5DBE-2C48-4DA0-B248-CAE729690970}" type="sibTrans">
      <dgm:prSet/>
      <dgm:spPr/>
      <dgm:t>
        <a:bodyPr/>
        <a:lstStyle/>
        <a:p>
          <a:endParaRPr lang="en-MY"/>
        </a:p>
      </dgm:t>
    </dgm:pt>
    <dgm:pt modelId="{38063EF2-D566-46EA-B133-2A53BFFA718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</a:pPr>
          <a:r>
            <a:rPr>
              <a:sym typeface="+mn-ea"/>
            </a:rPr>
            <a:t>API integrations, user interaction logs.</a:t>
          </a:r>
          <a:r>
            <a:rPr/>
            <a:t/>
          </a:r>
          <a:endParaRPr/>
        </a:p>
      </dgm:t>
    </dgm:pt>
    <dgm:pt modelId="{942955B5-578D-4932-BD12-EB6EC1371D8C}" cxnId="{ED8B40DA-6466-41D0-BF6C-33BBEE35932A}" type="parTrans">
      <dgm:prSet/>
      <dgm:spPr/>
      <dgm:t>
        <a:bodyPr/>
        <a:lstStyle/>
        <a:p>
          <a:endParaRPr lang="en-MY"/>
        </a:p>
      </dgm:t>
    </dgm:pt>
    <dgm:pt modelId="{5B0D4565-9B15-443E-903F-B346FD7BB662}" cxnId="{ED8B40DA-6466-41D0-BF6C-33BBEE35932A}" type="sibTrans">
      <dgm:prSet/>
      <dgm:spPr/>
      <dgm:t>
        <a:bodyPr/>
        <a:lstStyle/>
        <a:p>
          <a:endParaRPr lang="en-MY"/>
        </a:p>
      </dgm:t>
    </dgm:pt>
    <dgm:pt modelId="{6CD2A71F-9336-4FC9-87B8-25A93A779ED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Clean</a:t>
          </a:r>
          <a:r>
            <a:rPr lang="en-MY" b="1" dirty="0">
              <a:sym typeface="+mn-ea"/>
            </a:rPr>
            <a:t/>
          </a:r>
          <a:endParaRPr lang="en-MY" b="1" dirty="0">
            <a:sym typeface="+mn-ea"/>
          </a:endParaRPr>
        </a:p>
      </dgm:t>
    </dgm:pt>
    <dgm:pt modelId="{FBA8D177-33F5-4C5F-B4F9-274C8768F85A}" cxnId="{ED44DBF5-0586-4EE9-9718-65CF7ABF7FBB}" type="parTrans">
      <dgm:prSet/>
      <dgm:spPr/>
      <dgm:t>
        <a:bodyPr/>
        <a:lstStyle/>
        <a:p>
          <a:endParaRPr lang="en-MY"/>
        </a:p>
      </dgm:t>
    </dgm:pt>
    <dgm:pt modelId="{11A07631-CF13-4E53-BC9B-A51C49D73857}" cxnId="{ED44DBF5-0586-4EE9-9718-65CF7ABF7FBB}" type="sibTrans">
      <dgm:prSet/>
      <dgm:spPr/>
      <dgm:t>
        <a:bodyPr/>
        <a:lstStyle/>
        <a:p>
          <a:endParaRPr lang="en-MY"/>
        </a:p>
      </dgm:t>
    </dgm:pt>
    <dgm:pt modelId="{8E94E416-A278-491B-A2BA-8E2141B56F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</a:pPr>
          <a:r>
            <a:rPr>
              <a:sym typeface="+mn-ea"/>
            </a:rPr>
            <a:t>Remove duplicates and handle missing values.</a:t>
          </a:r>
          <a:r>
            <a:rPr/>
            <a:t/>
          </a:r>
          <a:endParaRPr/>
        </a:p>
      </dgm:t>
    </dgm:pt>
    <dgm:pt modelId="{9328472D-F2B0-4BE9-BFFB-F0BB5DB344B4}" cxnId="{EBB1D99A-A8CC-4736-9457-B62A5097C61C}" type="parTrans">
      <dgm:prSet/>
      <dgm:spPr/>
      <dgm:t>
        <a:bodyPr/>
        <a:lstStyle/>
        <a:p>
          <a:endParaRPr lang="en-MY"/>
        </a:p>
      </dgm:t>
    </dgm:pt>
    <dgm:pt modelId="{EB24D3C2-3092-44EC-A595-CEBA11A06256}" cxnId="{EBB1D99A-A8CC-4736-9457-B62A5097C61C}" type="sibTrans">
      <dgm:prSet/>
      <dgm:spPr/>
      <dgm:t>
        <a:bodyPr/>
        <a:lstStyle/>
        <a:p>
          <a:endParaRPr lang="en-MY"/>
        </a:p>
      </dgm:t>
    </dgm:pt>
    <dgm:pt modelId="{E69472DA-4902-4DE7-817F-BBEBBB977A7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Feature engineering</a:t>
          </a:r>
          <a:r>
            <a:rPr lang="en-MY" b="1" dirty="0">
              <a:sym typeface="+mn-ea"/>
            </a:rPr>
            <a:t/>
          </a:r>
          <a:endParaRPr lang="en-MY" b="1" dirty="0">
            <a:sym typeface="+mn-ea"/>
          </a:endParaRPr>
        </a:p>
      </dgm:t>
    </dgm:pt>
    <dgm:pt modelId="{4FBDC002-69AF-409C-9433-75389B890E38}" cxnId="{567783BF-23A0-4B7E-85C6-BE8502F9E6D9}" type="parTrans">
      <dgm:prSet/>
      <dgm:spPr/>
      <dgm:t>
        <a:bodyPr/>
        <a:lstStyle/>
        <a:p>
          <a:endParaRPr lang="en-MY"/>
        </a:p>
      </dgm:t>
    </dgm:pt>
    <dgm:pt modelId="{FEF69D85-68FA-4073-ABE1-6AA97066638C}" cxnId="{567783BF-23A0-4B7E-85C6-BE8502F9E6D9}" type="sibTrans">
      <dgm:prSet/>
      <dgm:spPr/>
      <dgm:t>
        <a:bodyPr/>
        <a:lstStyle/>
        <a:p>
          <a:endParaRPr lang="en-MY"/>
        </a:p>
      </dgm:t>
    </dgm:pt>
    <dgm:pt modelId="{C1CA4D64-EBD1-4FB7-BC4E-03717306062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</a:pPr>
          <a:r>
            <a:rPr>
              <a:sym typeface="+mn-ea"/>
            </a:rPr>
            <a:t>Extract user, item, and temporal features.</a:t>
          </a:r>
          <a:r>
            <a:rPr/>
            <a:t/>
          </a:r>
          <a:endParaRPr/>
        </a:p>
      </dgm:t>
    </dgm:pt>
    <dgm:pt modelId="{4C18A8A8-CCB2-41B7-83CC-62B316D90CD7}" cxnId="{6F7A2AC1-88D3-47DD-9016-654155E7D03B}" type="parTrans">
      <dgm:prSet/>
      <dgm:spPr/>
      <dgm:t>
        <a:bodyPr/>
        <a:lstStyle/>
        <a:p>
          <a:endParaRPr lang="en-MY"/>
        </a:p>
      </dgm:t>
    </dgm:pt>
    <dgm:pt modelId="{7E07E075-8358-45BF-B84D-FC7069473939}" cxnId="{6F7A2AC1-88D3-47DD-9016-654155E7D03B}" type="sibTrans">
      <dgm:prSet/>
      <dgm:spPr/>
      <dgm:t>
        <a:bodyPr/>
        <a:lstStyle/>
        <a:p>
          <a:endParaRPr lang="en-MY"/>
        </a:p>
      </dgm:t>
    </dgm:pt>
    <dgm:pt modelId="{E6D02851-F4BD-4FF8-9004-9BA15CE4CB59}" type="pres">
      <dgm:prSet presAssocID="{FD2DE8F0-D582-481D-A5F8-A5D4C5C896FF}" presName="Name0" presStyleCnt="0">
        <dgm:presLayoutVars>
          <dgm:dir/>
          <dgm:animLvl val="lvl"/>
          <dgm:resizeHandles val="exact"/>
        </dgm:presLayoutVars>
      </dgm:prSet>
      <dgm:spPr/>
    </dgm:pt>
    <dgm:pt modelId="{B7497E11-EA01-416D-9C9E-C2E477A1AFC1}" type="pres">
      <dgm:prSet presAssocID="{F04A5AAF-64A7-48AD-9042-3D8279BF810E}" presName="composite" presStyleCnt="0"/>
      <dgm:spPr/>
    </dgm:pt>
    <dgm:pt modelId="{D49101B3-BABD-4AF8-B2C2-CA4A23E68BCA}" type="pres">
      <dgm:prSet presAssocID="{F04A5AAF-64A7-48AD-9042-3D8279BF81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AB7F03D-1138-4D0F-A312-8FBD5F828AE0}" type="pres">
      <dgm:prSet presAssocID="{F04A5AAF-64A7-48AD-9042-3D8279BF810E}" presName="desTx" presStyleLbl="alignAccFollowNode1" presStyleIdx="0" presStyleCnt="4">
        <dgm:presLayoutVars>
          <dgm:bulletEnabled val="1"/>
        </dgm:presLayoutVars>
      </dgm:prSet>
      <dgm:spPr/>
    </dgm:pt>
    <dgm:pt modelId="{AB204DEA-F472-42BA-9404-9C94DC8837CE}" type="pres">
      <dgm:prSet presAssocID="{3349AC48-6FF6-45D0-8F1D-951993F531B2}" presName="space" presStyleCnt="0"/>
      <dgm:spPr/>
    </dgm:pt>
    <dgm:pt modelId="{8D5B6258-F789-4E37-88DD-F81762536C4B}" type="pres">
      <dgm:prSet presAssocID="{E052A07C-A969-4397-92B1-DBD907DDFCEB}" presName="composite" presStyleCnt="0"/>
      <dgm:spPr/>
    </dgm:pt>
    <dgm:pt modelId="{02879BAD-66F3-4159-8AED-E1875EB29ADB}" type="pres">
      <dgm:prSet presAssocID="{E052A07C-A969-4397-92B1-DBD907DDFC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3A0A6D2-4231-4C3C-B94E-4A617777BAEC}" type="pres">
      <dgm:prSet presAssocID="{E052A07C-A969-4397-92B1-DBD907DDFCEB}" presName="desTx" presStyleLbl="alignAccFollowNode1" presStyleIdx="1" presStyleCnt="4">
        <dgm:presLayoutVars>
          <dgm:bulletEnabled val="1"/>
        </dgm:presLayoutVars>
      </dgm:prSet>
      <dgm:spPr/>
    </dgm:pt>
    <dgm:pt modelId="{FB5F4168-D936-4ED8-B596-E92009F1D8AF}" type="pres">
      <dgm:prSet presAssocID="{EBC29FAF-FCD3-4600-94D7-7BE913B2A0BF}" presName="space" presStyleCnt="0"/>
      <dgm:spPr/>
    </dgm:pt>
    <dgm:pt modelId="{619504FA-0024-44D7-9C7F-3515550CB6E1}" type="pres">
      <dgm:prSet presAssocID="{6CD2A71F-9336-4FC9-87B8-25A93A779EDB}" presName="composite" presStyleCnt="0"/>
      <dgm:spPr/>
    </dgm:pt>
    <dgm:pt modelId="{E53A567D-B6AA-4C71-8F5D-2C8F38A53CD1}" type="pres">
      <dgm:prSet presAssocID="{6CD2A71F-9336-4FC9-87B8-25A93A779ED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3FD84E4-675A-4222-8CF6-B09CC432F124}" type="pres">
      <dgm:prSet presAssocID="{6CD2A71F-9336-4FC9-87B8-25A93A779EDB}" presName="desTx" presStyleLbl="alignAccFollowNode1" presStyleIdx="2" presStyleCnt="4">
        <dgm:presLayoutVars>
          <dgm:bulletEnabled val="1"/>
        </dgm:presLayoutVars>
      </dgm:prSet>
      <dgm:spPr/>
    </dgm:pt>
    <dgm:pt modelId="{8433C21E-03C8-4180-A75C-CD759D042ED8}" type="pres">
      <dgm:prSet presAssocID="{11A07631-CF13-4E53-BC9B-A51C49D73857}" presName="space" presStyleCnt="0"/>
      <dgm:spPr/>
    </dgm:pt>
    <dgm:pt modelId="{A44E97DF-1B96-4803-916F-EE77E21A57B8}" type="pres">
      <dgm:prSet presAssocID="{E69472DA-4902-4DE7-817F-BBEBBB977A72}" presName="composite" presStyleCnt="0"/>
      <dgm:spPr/>
    </dgm:pt>
    <dgm:pt modelId="{3E1824AC-2458-4199-990A-6987F5D0061C}" type="pres">
      <dgm:prSet presAssocID="{E69472DA-4902-4DE7-817F-BBEBBB977A7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1D60898-080D-4F10-8DBA-33D47A14C883}" type="pres">
      <dgm:prSet presAssocID="{E69472DA-4902-4DE7-817F-BBEBBB977A7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BDFF0A1-AADD-4F4E-AE3B-EA299AA3904C}" srcId="{FD2DE8F0-D582-481D-A5F8-A5D4C5C896FF}" destId="{F04A5AAF-64A7-48AD-9042-3D8279BF810E}" srcOrd="0" destOrd="0" parTransId="{AE5BC18D-0E54-42C3-B776-75431006D0E1}" sibTransId="{3349AC48-6FF6-45D0-8F1D-951993F531B2}"/>
    <dgm:cxn modelId="{56CCBA17-926F-4174-901A-1E9079EB8CB8}" srcId="{F04A5AAF-64A7-48AD-9042-3D8279BF810E}" destId="{C79C5F14-C654-455F-A4DE-22E0E0B50E19}" srcOrd="0" destOrd="0" parTransId="{41E75B76-1F36-4A49-AB9B-B369E5B633D3}" sibTransId="{F72A19FD-DDEF-4725-9CD3-EC534CAB8C74}"/>
    <dgm:cxn modelId="{811B5DBE-2C48-4DA0-B248-CAE729690970}" srcId="{FD2DE8F0-D582-481D-A5F8-A5D4C5C896FF}" destId="{E052A07C-A969-4397-92B1-DBD907DDFCEB}" srcOrd="1" destOrd="0" parTransId="{140D1E4F-64D6-4782-A680-C0C51E0780CA}" sibTransId="{EBC29FAF-FCD3-4600-94D7-7BE913B2A0BF}"/>
    <dgm:cxn modelId="{ED8B40DA-6466-41D0-BF6C-33BBEE35932A}" srcId="{E052A07C-A969-4397-92B1-DBD907DDFCEB}" destId="{38063EF2-D566-46EA-B133-2A53BFFA7182}" srcOrd="0" destOrd="1" parTransId="{942955B5-578D-4932-BD12-EB6EC1371D8C}" sibTransId="{5B0D4565-9B15-443E-903F-B346FD7BB662}"/>
    <dgm:cxn modelId="{ED44DBF5-0586-4EE9-9718-65CF7ABF7FBB}" srcId="{FD2DE8F0-D582-481D-A5F8-A5D4C5C896FF}" destId="{6CD2A71F-9336-4FC9-87B8-25A93A779EDB}" srcOrd="2" destOrd="0" parTransId="{FBA8D177-33F5-4C5F-B4F9-274C8768F85A}" sibTransId="{11A07631-CF13-4E53-BC9B-A51C49D73857}"/>
    <dgm:cxn modelId="{EBB1D99A-A8CC-4736-9457-B62A5097C61C}" srcId="{6CD2A71F-9336-4FC9-87B8-25A93A779EDB}" destId="{8E94E416-A278-491B-A2BA-8E2141B56FE4}" srcOrd="0" destOrd="2" parTransId="{9328472D-F2B0-4BE9-BFFB-F0BB5DB344B4}" sibTransId="{EB24D3C2-3092-44EC-A595-CEBA11A06256}"/>
    <dgm:cxn modelId="{567783BF-23A0-4B7E-85C6-BE8502F9E6D9}" srcId="{FD2DE8F0-D582-481D-A5F8-A5D4C5C896FF}" destId="{E69472DA-4902-4DE7-817F-BBEBBB977A72}" srcOrd="3" destOrd="0" parTransId="{4FBDC002-69AF-409C-9433-75389B890E38}" sibTransId="{FEF69D85-68FA-4073-ABE1-6AA97066638C}"/>
    <dgm:cxn modelId="{6F7A2AC1-88D3-47DD-9016-654155E7D03B}" srcId="{E69472DA-4902-4DE7-817F-BBEBBB977A72}" destId="{C1CA4D64-EBD1-4FB7-BC4E-037173060620}" srcOrd="0" destOrd="3" parTransId="{4C18A8A8-CCB2-41B7-83CC-62B316D90CD7}" sibTransId="{7E07E075-8358-45BF-B84D-FC7069473939}"/>
    <dgm:cxn modelId="{801948E0-32D3-421E-8700-81E765AF6505}" type="presOf" srcId="{FD2DE8F0-D582-481D-A5F8-A5D4C5C896FF}" destId="{E6D02851-F4BD-4FF8-9004-9BA15CE4CB59}" srcOrd="0" destOrd="0" presId="urn:microsoft.com/office/officeart/2005/8/layout/hList1"/>
    <dgm:cxn modelId="{BF9E5E90-61D0-4AF3-A76E-539E14D99C1B}" type="presParOf" srcId="{E6D02851-F4BD-4FF8-9004-9BA15CE4CB59}" destId="{B7497E11-EA01-416D-9C9E-C2E477A1AFC1}" srcOrd="0" destOrd="0" presId="urn:microsoft.com/office/officeart/2005/8/layout/hList1"/>
    <dgm:cxn modelId="{66E4ED9E-6785-4121-82FC-F5C87BE03E53}" type="presParOf" srcId="{B7497E11-EA01-416D-9C9E-C2E477A1AFC1}" destId="{D49101B3-BABD-4AF8-B2C2-CA4A23E68BCA}" srcOrd="0" destOrd="0" presId="urn:microsoft.com/office/officeart/2005/8/layout/hList1"/>
    <dgm:cxn modelId="{CBB2DB1F-30B8-4CCE-9ED5-9C4BF8309769}" type="presOf" srcId="{F04A5AAF-64A7-48AD-9042-3D8279BF810E}" destId="{D49101B3-BABD-4AF8-B2C2-CA4A23E68BCA}" srcOrd="0" destOrd="0" presId="urn:microsoft.com/office/officeart/2005/8/layout/hList1"/>
    <dgm:cxn modelId="{029CF9F9-F67A-4883-8705-5A0371F2AD6D}" type="presParOf" srcId="{B7497E11-EA01-416D-9C9E-C2E477A1AFC1}" destId="{2AB7F03D-1138-4D0F-A312-8FBD5F828AE0}" srcOrd="1" destOrd="0" presId="urn:microsoft.com/office/officeart/2005/8/layout/hList1"/>
    <dgm:cxn modelId="{65FBA9B9-C77B-450E-8A91-145F51CC7512}" type="presOf" srcId="{C79C5F14-C654-455F-A4DE-22E0E0B50E19}" destId="{2AB7F03D-1138-4D0F-A312-8FBD5F828AE0}" srcOrd="0" destOrd="0" presId="urn:microsoft.com/office/officeart/2005/8/layout/hList1"/>
    <dgm:cxn modelId="{76E2501A-6B0B-407C-8CA7-14F257FDE51A}" type="presParOf" srcId="{E6D02851-F4BD-4FF8-9004-9BA15CE4CB59}" destId="{AB204DEA-F472-42BA-9404-9C94DC8837CE}" srcOrd="1" destOrd="0" presId="urn:microsoft.com/office/officeart/2005/8/layout/hList1"/>
    <dgm:cxn modelId="{2CB2F42F-8099-4311-B755-0F39CFAE195C}" type="presParOf" srcId="{E6D02851-F4BD-4FF8-9004-9BA15CE4CB59}" destId="{8D5B6258-F789-4E37-88DD-F81762536C4B}" srcOrd="2" destOrd="0" presId="urn:microsoft.com/office/officeart/2005/8/layout/hList1"/>
    <dgm:cxn modelId="{D9C3DFFB-1C60-4297-B191-040E5A6A26C6}" type="presParOf" srcId="{8D5B6258-F789-4E37-88DD-F81762536C4B}" destId="{02879BAD-66F3-4159-8AED-E1875EB29ADB}" srcOrd="0" destOrd="2" presId="urn:microsoft.com/office/officeart/2005/8/layout/hList1"/>
    <dgm:cxn modelId="{4CE1E0A8-1F28-434A-B7C2-B4592E24A920}" type="presOf" srcId="{E052A07C-A969-4397-92B1-DBD907DDFCEB}" destId="{02879BAD-66F3-4159-8AED-E1875EB29ADB}" srcOrd="0" destOrd="0" presId="urn:microsoft.com/office/officeart/2005/8/layout/hList1"/>
    <dgm:cxn modelId="{9685BB3D-476F-4DFF-8A37-A0619C7981BD}" type="presParOf" srcId="{8D5B6258-F789-4E37-88DD-F81762536C4B}" destId="{D3A0A6D2-4231-4C3C-B94E-4A617777BAEC}" srcOrd="1" destOrd="2" presId="urn:microsoft.com/office/officeart/2005/8/layout/hList1"/>
    <dgm:cxn modelId="{A5CE283A-8E03-49B3-A66F-05CF54CA2528}" type="presOf" srcId="{38063EF2-D566-46EA-B133-2A53BFFA7182}" destId="{D3A0A6D2-4231-4C3C-B94E-4A617777BAEC}" srcOrd="0" destOrd="0" presId="urn:microsoft.com/office/officeart/2005/8/layout/hList1"/>
    <dgm:cxn modelId="{26D7A110-592F-48EC-9CC0-1A30F91F9A8C}" type="presParOf" srcId="{E6D02851-F4BD-4FF8-9004-9BA15CE4CB59}" destId="{FB5F4168-D936-4ED8-B596-E92009F1D8AF}" srcOrd="3" destOrd="0" presId="urn:microsoft.com/office/officeart/2005/8/layout/hList1"/>
    <dgm:cxn modelId="{8008413E-008B-46E8-9223-E89BC6775C0F}" type="presParOf" srcId="{E6D02851-F4BD-4FF8-9004-9BA15CE4CB59}" destId="{619504FA-0024-44D7-9C7F-3515550CB6E1}" srcOrd="4" destOrd="0" presId="urn:microsoft.com/office/officeart/2005/8/layout/hList1"/>
    <dgm:cxn modelId="{AB477764-D1BA-44E5-8B2F-96CA43C584B1}" type="presParOf" srcId="{619504FA-0024-44D7-9C7F-3515550CB6E1}" destId="{E53A567D-B6AA-4C71-8F5D-2C8F38A53CD1}" srcOrd="0" destOrd="4" presId="urn:microsoft.com/office/officeart/2005/8/layout/hList1"/>
    <dgm:cxn modelId="{0CD47368-E3F4-4F8D-8ADB-EC22165A4A45}" type="presOf" srcId="{6CD2A71F-9336-4FC9-87B8-25A93A779EDB}" destId="{E53A567D-B6AA-4C71-8F5D-2C8F38A53CD1}" srcOrd="0" destOrd="0" presId="urn:microsoft.com/office/officeart/2005/8/layout/hList1"/>
    <dgm:cxn modelId="{315D0485-0BC4-4EA4-95A8-C0D2F955CDE6}" type="presParOf" srcId="{619504FA-0024-44D7-9C7F-3515550CB6E1}" destId="{D3FD84E4-675A-4222-8CF6-B09CC432F124}" srcOrd="1" destOrd="4" presId="urn:microsoft.com/office/officeart/2005/8/layout/hList1"/>
    <dgm:cxn modelId="{6FB44552-CC02-4034-9D27-09EBDB636782}" type="presOf" srcId="{8E94E416-A278-491B-A2BA-8E2141B56FE4}" destId="{D3FD84E4-675A-4222-8CF6-B09CC432F124}" srcOrd="0" destOrd="0" presId="urn:microsoft.com/office/officeart/2005/8/layout/hList1"/>
    <dgm:cxn modelId="{AB5EA906-6CC1-4437-8462-567D02290A0C}" type="presParOf" srcId="{E6D02851-F4BD-4FF8-9004-9BA15CE4CB59}" destId="{8433C21E-03C8-4180-A75C-CD759D042ED8}" srcOrd="5" destOrd="0" presId="urn:microsoft.com/office/officeart/2005/8/layout/hList1"/>
    <dgm:cxn modelId="{1C9CCA56-E0FA-4041-964C-B6D2CC7CC3F2}" type="presParOf" srcId="{E6D02851-F4BD-4FF8-9004-9BA15CE4CB59}" destId="{A44E97DF-1B96-4803-916F-EE77E21A57B8}" srcOrd="6" destOrd="0" presId="urn:microsoft.com/office/officeart/2005/8/layout/hList1"/>
    <dgm:cxn modelId="{B11551FA-8F29-4A32-AC98-56BB04A8080D}" type="presParOf" srcId="{A44E97DF-1B96-4803-916F-EE77E21A57B8}" destId="{3E1824AC-2458-4199-990A-6987F5D0061C}" srcOrd="0" destOrd="6" presId="urn:microsoft.com/office/officeart/2005/8/layout/hList1"/>
    <dgm:cxn modelId="{FD4801EC-D8CA-482A-A8A8-DD682FE1160C}" type="presOf" srcId="{E69472DA-4902-4DE7-817F-BBEBBB977A72}" destId="{3E1824AC-2458-4199-990A-6987F5D0061C}" srcOrd="0" destOrd="0" presId="urn:microsoft.com/office/officeart/2005/8/layout/hList1"/>
    <dgm:cxn modelId="{80BAD35D-DC14-4FA2-880F-7AFD3D61803C}" type="presParOf" srcId="{A44E97DF-1B96-4803-916F-EE77E21A57B8}" destId="{E1D60898-080D-4F10-8DBA-33D47A14C883}" srcOrd="1" destOrd="6" presId="urn:microsoft.com/office/officeart/2005/8/layout/hList1"/>
    <dgm:cxn modelId="{96C426A4-F1D1-47E6-9493-8CE2D4B200FC}" type="presOf" srcId="{C1CA4D64-EBD1-4FB7-BC4E-037173060620}" destId="{E1D60898-080D-4F10-8DBA-33D47A14C883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DE8F0-D582-481D-A5F8-A5D4C5C896FF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F04A5AAF-64A7-48AD-9042-3D8279BF810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bg1"/>
              </a:solidFill>
              <a:sym typeface="+mn-ea"/>
            </a:rPr>
            <a:t>User benefits</a:t>
          </a:r>
          <a:r>
            <a:rPr lang="en-US" b="1" dirty="0">
              <a:solidFill>
                <a:schemeClr val="bg1"/>
              </a:solidFill>
              <a:sym typeface="+mn-ea"/>
            </a:rPr>
            <a:t/>
          </a:r>
          <a:endParaRPr lang="en-US" b="1" dirty="0">
            <a:solidFill>
              <a:schemeClr val="bg1"/>
            </a:solidFill>
            <a:sym typeface="+mn-ea"/>
          </a:endParaRPr>
        </a:p>
      </dgm:t>
    </dgm:pt>
    <dgm:pt modelId="{AE5BC18D-0E54-42C3-B776-75431006D0E1}" cxnId="{0E46A4B0-E8DC-4768-9594-84B32606CE97}" type="parTrans">
      <dgm:prSet/>
      <dgm:spPr/>
      <dgm:t>
        <a:bodyPr/>
        <a:lstStyle/>
        <a:p>
          <a:endParaRPr lang="en-MY"/>
        </a:p>
      </dgm:t>
    </dgm:pt>
    <dgm:pt modelId="{3349AC48-6FF6-45D0-8F1D-951993F531B2}" cxnId="{0E46A4B0-E8DC-4768-9594-84B32606CE97}" type="sibTrans">
      <dgm:prSet/>
      <dgm:spPr/>
      <dgm:t>
        <a:bodyPr/>
        <a:lstStyle/>
        <a:p>
          <a:endParaRPr lang="en-MY"/>
        </a:p>
      </dgm:t>
    </dgm:pt>
    <dgm:pt modelId="{C79C5F14-C654-455F-A4DE-22E0E0B50E1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Enhanced satisfaction with personalized, context-aware recommendations.</a:t>
          </a:r>
          <a:r>
            <a:rPr/>
            <a:t/>
          </a:r>
          <a:endParaRPr/>
        </a:p>
      </dgm:t>
    </dgm:pt>
    <dgm:pt modelId="{41E75B76-1F36-4A49-AB9B-B369E5B633D3}" cxnId="{FC4CB6AD-6757-498D-B490-B691C1FF81AB}" type="parTrans">
      <dgm:prSet/>
      <dgm:spPr/>
      <dgm:t>
        <a:bodyPr/>
        <a:lstStyle/>
        <a:p>
          <a:endParaRPr lang="en-MY"/>
        </a:p>
      </dgm:t>
    </dgm:pt>
    <dgm:pt modelId="{F72A19FD-DDEF-4725-9CD3-EC534CAB8C74}" cxnId="{FC4CB6AD-6757-498D-B490-B691C1FF81AB}" type="sibTrans">
      <dgm:prSet/>
      <dgm:spPr/>
      <dgm:t>
        <a:bodyPr/>
        <a:lstStyle/>
        <a:p>
          <a:endParaRPr lang="en-MY"/>
        </a:p>
      </dgm:t>
    </dgm:pt>
    <dgm:pt modelId="{E052A07C-A969-4397-92B1-DBD907DDFCE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bg1"/>
              </a:solidFill>
              <a:sym typeface="+mn-ea"/>
            </a:rPr>
            <a:t>Business benefits</a:t>
          </a:r>
          <a:r>
            <a:rPr lang="en-US" b="1" dirty="0">
              <a:solidFill>
                <a:schemeClr val="bg1"/>
              </a:solidFill>
              <a:sym typeface="+mn-ea"/>
            </a:rPr>
            <a:t/>
          </a:r>
          <a:endParaRPr lang="en-US" b="1" dirty="0">
            <a:solidFill>
              <a:schemeClr val="bg1"/>
            </a:solidFill>
            <a:sym typeface="+mn-ea"/>
          </a:endParaRPr>
        </a:p>
      </dgm:t>
    </dgm:pt>
    <dgm:pt modelId="{140D1E4F-64D6-4782-A680-C0C51E0780CA}" cxnId="{A4386079-27A9-4615-821A-F73EFFD834C5}" type="parTrans">
      <dgm:prSet/>
      <dgm:spPr/>
      <dgm:t>
        <a:bodyPr/>
        <a:lstStyle/>
        <a:p>
          <a:endParaRPr lang="en-MY"/>
        </a:p>
      </dgm:t>
    </dgm:pt>
    <dgm:pt modelId="{EBC29FAF-FCD3-4600-94D7-7BE913B2A0BF}" cxnId="{A4386079-27A9-4615-821A-F73EFFD834C5}" type="sibTrans">
      <dgm:prSet/>
      <dgm:spPr/>
      <dgm:t>
        <a:bodyPr/>
        <a:lstStyle/>
        <a:p>
          <a:endParaRPr lang="en-MY"/>
        </a:p>
      </dgm:t>
    </dgm:pt>
    <dgm:pt modelId="{38063EF2-D566-46EA-B133-2A53BFFA718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Higher sales conversion rates.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/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sym typeface="+mn-ea"/>
          </a:endParaRPr>
        </a:p>
      </dgm:t>
    </dgm:pt>
    <dgm:pt modelId="{942955B5-578D-4932-BD12-EB6EC1371D8C}" cxnId="{AA51E934-6472-4F5C-B8CC-31497609DF28}" type="parTrans">
      <dgm:prSet/>
      <dgm:spPr/>
      <dgm:t>
        <a:bodyPr/>
        <a:lstStyle/>
        <a:p>
          <a:endParaRPr lang="en-MY"/>
        </a:p>
      </dgm:t>
    </dgm:pt>
    <dgm:pt modelId="{5B0D4565-9B15-443E-903F-B346FD7BB662}" cxnId="{AA51E934-6472-4F5C-B8CC-31497609DF28}" type="sibTrans">
      <dgm:prSet/>
      <dgm:spPr/>
      <dgm:t>
        <a:bodyPr/>
        <a:lstStyle/>
        <a:p>
          <a:endParaRPr lang="en-MY"/>
        </a:p>
      </dgm:t>
    </dgm:pt>
    <dgm:pt modelId="{FEF373E3-33B8-4F3B-B7B1-9762AC64156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Optimization of inventory based on predicted demand.</a:t>
          </a:r>
          <a:r>
            <a:rPr/>
            <a:t/>
          </a:r>
          <a:endParaRPr/>
        </a:p>
      </dgm:t>
    </dgm:pt>
    <dgm:pt modelId="{8CC72ADE-D137-483A-B243-7A7107784AA7}" cxnId="{AFB0F63A-B741-423E-BF22-B21340046B6A}" type="parTrans">
      <dgm:prSet/>
      <dgm:spPr/>
    </dgm:pt>
    <dgm:pt modelId="{FA558C84-CDD6-4C45-AD0A-0B8BD11FD48D}" cxnId="{AFB0F63A-B741-423E-BF22-B21340046B6A}" type="sibTrans">
      <dgm:prSet/>
      <dgm:spPr/>
    </dgm:pt>
    <dgm:pt modelId="{E6D02851-F4BD-4FF8-9004-9BA15CE4CB59}" type="pres">
      <dgm:prSet presAssocID="{FD2DE8F0-D582-481D-A5F8-A5D4C5C896FF}" presName="Name0" presStyleCnt="0">
        <dgm:presLayoutVars>
          <dgm:dir/>
          <dgm:animLvl val="lvl"/>
          <dgm:resizeHandles val="exact"/>
        </dgm:presLayoutVars>
      </dgm:prSet>
      <dgm:spPr/>
    </dgm:pt>
    <dgm:pt modelId="{B7497E11-EA01-416D-9C9E-C2E477A1AFC1}" type="pres">
      <dgm:prSet presAssocID="{F04A5AAF-64A7-48AD-9042-3D8279BF810E}" presName="composite" presStyleCnt="0"/>
      <dgm:spPr/>
    </dgm:pt>
    <dgm:pt modelId="{D49101B3-BABD-4AF8-B2C2-CA4A23E68BCA}" type="pres">
      <dgm:prSet presAssocID="{F04A5AAF-64A7-48AD-9042-3D8279BF810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AB7F03D-1138-4D0F-A312-8FBD5F828AE0}" type="pres">
      <dgm:prSet presAssocID="{F04A5AAF-64A7-48AD-9042-3D8279BF810E}" presName="desTx" presStyleLbl="alignAccFollowNode1" presStyleIdx="0" presStyleCnt="2">
        <dgm:presLayoutVars>
          <dgm:bulletEnabled val="1"/>
        </dgm:presLayoutVars>
      </dgm:prSet>
      <dgm:spPr/>
    </dgm:pt>
    <dgm:pt modelId="{AB204DEA-F472-42BA-9404-9C94DC8837CE}" type="pres">
      <dgm:prSet presAssocID="{3349AC48-6FF6-45D0-8F1D-951993F531B2}" presName="space" presStyleCnt="0"/>
      <dgm:spPr/>
    </dgm:pt>
    <dgm:pt modelId="{8D5B6258-F789-4E37-88DD-F81762536C4B}" type="pres">
      <dgm:prSet presAssocID="{E052A07C-A969-4397-92B1-DBD907DDFCEB}" presName="composite" presStyleCnt="0"/>
      <dgm:spPr/>
    </dgm:pt>
    <dgm:pt modelId="{02879BAD-66F3-4159-8AED-E1875EB29ADB}" type="pres">
      <dgm:prSet presAssocID="{E052A07C-A969-4397-92B1-DBD907DDFCE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A0A6D2-4231-4C3C-B94E-4A617777BAEC}" type="pres">
      <dgm:prSet presAssocID="{E052A07C-A969-4397-92B1-DBD907DDFCE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E46A4B0-E8DC-4768-9594-84B32606CE97}" srcId="{FD2DE8F0-D582-481D-A5F8-A5D4C5C896FF}" destId="{F04A5AAF-64A7-48AD-9042-3D8279BF810E}" srcOrd="0" destOrd="0" parTransId="{AE5BC18D-0E54-42C3-B776-75431006D0E1}" sibTransId="{3349AC48-6FF6-45D0-8F1D-951993F531B2}"/>
    <dgm:cxn modelId="{FC4CB6AD-6757-498D-B490-B691C1FF81AB}" srcId="{F04A5AAF-64A7-48AD-9042-3D8279BF810E}" destId="{C79C5F14-C654-455F-A4DE-22E0E0B50E19}" srcOrd="0" destOrd="0" parTransId="{41E75B76-1F36-4A49-AB9B-B369E5B633D3}" sibTransId="{F72A19FD-DDEF-4725-9CD3-EC534CAB8C74}"/>
    <dgm:cxn modelId="{A4386079-27A9-4615-821A-F73EFFD834C5}" srcId="{FD2DE8F0-D582-481D-A5F8-A5D4C5C896FF}" destId="{E052A07C-A969-4397-92B1-DBD907DDFCEB}" srcOrd="1" destOrd="0" parTransId="{140D1E4F-64D6-4782-A680-C0C51E0780CA}" sibTransId="{EBC29FAF-FCD3-4600-94D7-7BE913B2A0BF}"/>
    <dgm:cxn modelId="{AA51E934-6472-4F5C-B8CC-31497609DF28}" srcId="{E052A07C-A969-4397-92B1-DBD907DDFCEB}" destId="{38063EF2-D566-46EA-B133-2A53BFFA7182}" srcOrd="0" destOrd="1" parTransId="{942955B5-578D-4932-BD12-EB6EC1371D8C}" sibTransId="{5B0D4565-9B15-443E-903F-B346FD7BB662}"/>
    <dgm:cxn modelId="{AFB0F63A-B741-423E-BF22-B21340046B6A}" srcId="{E052A07C-A969-4397-92B1-DBD907DDFCEB}" destId="{FEF373E3-33B8-4F3B-B7B1-9762AC64156A}" srcOrd="1" destOrd="1" parTransId="{8CC72ADE-D137-483A-B243-7A7107784AA7}" sibTransId="{FA558C84-CDD6-4C45-AD0A-0B8BD11FD48D}"/>
    <dgm:cxn modelId="{BE4715F9-270E-4F18-A8BE-967974B2EBE0}" type="presOf" srcId="{FD2DE8F0-D582-481D-A5F8-A5D4C5C896FF}" destId="{E6D02851-F4BD-4FF8-9004-9BA15CE4CB59}" srcOrd="0" destOrd="0" presId="urn:microsoft.com/office/officeart/2005/8/layout/hList1"/>
    <dgm:cxn modelId="{BDC0C0E8-B4FA-4680-8A0B-91CA3FF33F74}" type="presParOf" srcId="{E6D02851-F4BD-4FF8-9004-9BA15CE4CB59}" destId="{B7497E11-EA01-416D-9C9E-C2E477A1AFC1}" srcOrd="0" destOrd="0" presId="urn:microsoft.com/office/officeart/2005/8/layout/hList1"/>
    <dgm:cxn modelId="{BF351BD8-64F3-4E56-AC07-639B0AEAAF90}" type="presParOf" srcId="{B7497E11-EA01-416D-9C9E-C2E477A1AFC1}" destId="{D49101B3-BABD-4AF8-B2C2-CA4A23E68BCA}" srcOrd="0" destOrd="0" presId="urn:microsoft.com/office/officeart/2005/8/layout/hList1"/>
    <dgm:cxn modelId="{6D0B8D8E-1716-4705-93D0-DB9647983022}" type="presOf" srcId="{F04A5AAF-64A7-48AD-9042-3D8279BF810E}" destId="{D49101B3-BABD-4AF8-B2C2-CA4A23E68BCA}" srcOrd="0" destOrd="0" presId="urn:microsoft.com/office/officeart/2005/8/layout/hList1"/>
    <dgm:cxn modelId="{7337D348-A832-4C16-85CD-EB0846B8E77B}" type="presParOf" srcId="{B7497E11-EA01-416D-9C9E-C2E477A1AFC1}" destId="{2AB7F03D-1138-4D0F-A312-8FBD5F828AE0}" srcOrd="1" destOrd="0" presId="urn:microsoft.com/office/officeart/2005/8/layout/hList1"/>
    <dgm:cxn modelId="{5CECDF08-9C78-49E0-B7D9-E3C780B72773}" type="presOf" srcId="{C79C5F14-C654-455F-A4DE-22E0E0B50E19}" destId="{2AB7F03D-1138-4D0F-A312-8FBD5F828AE0}" srcOrd="0" destOrd="0" presId="urn:microsoft.com/office/officeart/2005/8/layout/hList1"/>
    <dgm:cxn modelId="{083FF580-0F1E-4F29-95CB-3604024E4517}" type="presParOf" srcId="{E6D02851-F4BD-4FF8-9004-9BA15CE4CB59}" destId="{AB204DEA-F472-42BA-9404-9C94DC8837CE}" srcOrd="1" destOrd="0" presId="urn:microsoft.com/office/officeart/2005/8/layout/hList1"/>
    <dgm:cxn modelId="{597AF964-E87E-422B-8C0E-0E6AF3EBE376}" type="presParOf" srcId="{E6D02851-F4BD-4FF8-9004-9BA15CE4CB59}" destId="{8D5B6258-F789-4E37-88DD-F81762536C4B}" srcOrd="2" destOrd="0" presId="urn:microsoft.com/office/officeart/2005/8/layout/hList1"/>
    <dgm:cxn modelId="{0A8D796D-A024-4DD0-B86B-DE10AD74FFAF}" type="presParOf" srcId="{8D5B6258-F789-4E37-88DD-F81762536C4B}" destId="{02879BAD-66F3-4159-8AED-E1875EB29ADB}" srcOrd="0" destOrd="2" presId="urn:microsoft.com/office/officeart/2005/8/layout/hList1"/>
    <dgm:cxn modelId="{49703FC1-4EE0-42E8-95C9-E467F386D3DB}" type="presOf" srcId="{E052A07C-A969-4397-92B1-DBD907DDFCEB}" destId="{02879BAD-66F3-4159-8AED-E1875EB29ADB}" srcOrd="0" destOrd="0" presId="urn:microsoft.com/office/officeart/2005/8/layout/hList1"/>
    <dgm:cxn modelId="{985DAB35-E1F6-4879-B5F9-33839061ADBE}" type="presParOf" srcId="{8D5B6258-F789-4E37-88DD-F81762536C4B}" destId="{D3A0A6D2-4231-4C3C-B94E-4A617777BAEC}" srcOrd="1" destOrd="2" presId="urn:microsoft.com/office/officeart/2005/8/layout/hList1"/>
    <dgm:cxn modelId="{2E5595B9-48AA-446B-BA50-8360B8D4BB6E}" type="presOf" srcId="{38063EF2-D566-46EA-B133-2A53BFFA7182}" destId="{D3A0A6D2-4231-4C3C-B94E-4A617777BAEC}" srcOrd="0" destOrd="0" presId="urn:microsoft.com/office/officeart/2005/8/layout/hList1"/>
    <dgm:cxn modelId="{71E3268D-D3A0-4F47-B764-B9A936ABC0DB}" type="presOf" srcId="{FEF373E3-33B8-4F3B-B7B1-9762AC64156A}" destId="{D3A0A6D2-4231-4C3C-B94E-4A617777BAEC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1C2737-723D-4F5F-83B1-29F791639920}" type="doc">
      <dgm:prSet loTypeId="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F20BF0F7-990C-43E5-BAC9-250BD5A9F79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</a:pPr>
          <a:r>
            <a:rPr>
              <a:sym typeface="+mn-ea"/>
            </a:rPr>
            <a:t>Enhance scalability with distributed systems (e.g., Apache Spark).</a:t>
          </a:r>
          <a:r>
            <a:rPr lang="en-MY" dirty="0"/>
            <a:t/>
          </a:r>
          <a:endParaRPr lang="en-MY" dirty="0"/>
        </a:p>
      </dgm:t>
    </dgm:pt>
    <dgm:pt modelId="{50CEACE5-4088-4A87-9906-180B5D3A0996}" cxnId="{29F5FBF0-3792-4A1C-B710-BD9034DC733B}" type="parTrans">
      <dgm:prSet/>
      <dgm:spPr/>
      <dgm:t>
        <a:bodyPr/>
        <a:lstStyle/>
        <a:p>
          <a:endParaRPr lang="en-MY"/>
        </a:p>
      </dgm:t>
    </dgm:pt>
    <dgm:pt modelId="{8F68CF4D-8EB8-4B5A-987D-1C0061B53B5F}" cxnId="{29F5FBF0-3792-4A1C-B710-BD9034DC733B}" type="sibTrans">
      <dgm:prSet/>
      <dgm:spPr/>
      <dgm:t>
        <a:bodyPr/>
        <a:lstStyle/>
        <a:p>
          <a:endParaRPr lang="en-MY"/>
        </a:p>
      </dgm:t>
    </dgm:pt>
    <dgm:pt modelId="{57590F1E-D850-4D21-A378-7E2D11E9686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Develop dynamic and explainable recommendation systems.</a:t>
          </a:r>
          <a:r>
            <a:rPr lang="en-MY" dirty="0"/>
            <a:t/>
          </a:r>
          <a:endParaRPr lang="en-MY" dirty="0"/>
        </a:p>
      </dgm:t>
    </dgm:pt>
    <dgm:pt modelId="{E67343E3-AE7E-4B57-9BE8-C66551A3C7FA}" cxnId="{6EE2DBD8-C0DD-47FE-9128-E0FF819E095A}" type="parTrans">
      <dgm:prSet/>
      <dgm:spPr/>
      <dgm:t>
        <a:bodyPr/>
        <a:lstStyle/>
        <a:p>
          <a:endParaRPr lang="en-MY"/>
        </a:p>
      </dgm:t>
    </dgm:pt>
    <dgm:pt modelId="{79B5CD9A-143E-49BB-BC0D-D53855E0A467}" cxnId="{6EE2DBD8-C0DD-47FE-9128-E0FF819E095A}" type="sibTrans">
      <dgm:prSet/>
      <dgm:spPr/>
      <dgm:t>
        <a:bodyPr/>
        <a:lstStyle/>
        <a:p>
          <a:endParaRPr lang="en-MY"/>
        </a:p>
      </dgm:t>
    </dgm:pt>
    <dgm:pt modelId="{FC422A66-4AF4-4188-BCEE-E86322B699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Integrate hybrid models to address cold start challenges.</a:t>
          </a:r>
          <a:r>
            <a:rPr lang="en-MY" dirty="0"/>
            <a:t/>
          </a:r>
          <a:endParaRPr lang="en-MY" dirty="0"/>
        </a:p>
      </dgm:t>
    </dgm:pt>
    <dgm:pt modelId="{BBA8BED2-F1EB-4281-A38A-12BD2E0E3DA3}" cxnId="{BC4D1D23-AA49-47D0-B6E2-7E5B20B62154}" type="parTrans">
      <dgm:prSet/>
      <dgm:spPr/>
      <dgm:t>
        <a:bodyPr/>
        <a:lstStyle/>
        <a:p>
          <a:endParaRPr lang="en-MY"/>
        </a:p>
      </dgm:t>
    </dgm:pt>
    <dgm:pt modelId="{96C7D32B-7788-4DA8-BD9A-E95334875B10}" cxnId="{BC4D1D23-AA49-47D0-B6E2-7E5B20B62154}" type="sibTrans">
      <dgm:prSet/>
      <dgm:spPr/>
      <dgm:t>
        <a:bodyPr/>
        <a:lstStyle/>
        <a:p>
          <a:endParaRPr lang="en-MY"/>
        </a:p>
      </dgm:t>
    </dgm:pt>
    <dgm:pt modelId="{13D4D5DB-85AA-41AC-B629-F6692DC26C7C}" type="pres">
      <dgm:prSet presAssocID="{481C2737-723D-4F5F-83B1-29F791639920}" presName="Name0" presStyleCnt="0">
        <dgm:presLayoutVars>
          <dgm:dir/>
          <dgm:animLvl val="lvl"/>
          <dgm:resizeHandles val="exact"/>
        </dgm:presLayoutVars>
      </dgm:prSet>
      <dgm:spPr/>
    </dgm:pt>
    <dgm:pt modelId="{05DD5B34-9EF0-4F23-98D9-671C46792B12}" type="pres">
      <dgm:prSet presAssocID="{F20BF0F7-990C-43E5-BAC9-250BD5A9F79E}" presName="linNode" presStyleCnt="0"/>
      <dgm:spPr/>
    </dgm:pt>
    <dgm:pt modelId="{4F6FA39C-C229-4F1E-A655-A077D20BDBAE}" type="pres">
      <dgm:prSet presAssocID="{F20BF0F7-990C-43E5-BAC9-250BD5A9F79E}" presName="parentText" presStyleLbl="node1" presStyleIdx="0" presStyleCnt="3" custScaleX="277768" custLinFactNeighborX="-3714">
        <dgm:presLayoutVars>
          <dgm:chMax val="1"/>
          <dgm:bulletEnabled val="1"/>
        </dgm:presLayoutVars>
      </dgm:prSet>
      <dgm:spPr/>
    </dgm:pt>
    <dgm:pt modelId="{123E8657-5729-41D5-911B-8F746AB96AAB}" type="pres">
      <dgm:prSet presAssocID="{8F68CF4D-8EB8-4B5A-987D-1C0061B53B5F}" presName="sp" presStyleCnt="0"/>
      <dgm:spPr/>
    </dgm:pt>
    <dgm:pt modelId="{CF68864D-1279-4874-AA12-A0644947C025}" type="pres">
      <dgm:prSet presAssocID="{57590F1E-D850-4D21-A378-7E2D11E96866}" presName="linNode" presStyleCnt="0"/>
      <dgm:spPr/>
    </dgm:pt>
    <dgm:pt modelId="{A4AE5507-CAB8-457B-B761-DA3854E97CF5}" type="pres">
      <dgm:prSet presAssocID="{57590F1E-D850-4D21-A378-7E2D11E96866}" presName="parentText" presStyleLbl="node1" presStyleIdx="1" presStyleCnt="3" custScaleX="277768">
        <dgm:presLayoutVars>
          <dgm:chMax val="1"/>
          <dgm:bulletEnabled val="1"/>
        </dgm:presLayoutVars>
      </dgm:prSet>
      <dgm:spPr/>
    </dgm:pt>
    <dgm:pt modelId="{74A9F975-C2D7-4E1B-A1C1-EF623CC6C00F}" type="pres">
      <dgm:prSet presAssocID="{79B5CD9A-143E-49BB-BC0D-D53855E0A467}" presName="sp" presStyleCnt="0"/>
      <dgm:spPr/>
    </dgm:pt>
    <dgm:pt modelId="{8385A291-0E86-4189-9AB4-7586F4F4B667}" type="pres">
      <dgm:prSet presAssocID="{FC422A66-4AF4-4188-BCEE-E86322B699AA}" presName="linNode" presStyleCnt="0"/>
      <dgm:spPr/>
    </dgm:pt>
    <dgm:pt modelId="{48812F0C-6DE4-4686-B707-9A7B0E616CC2}" type="pres">
      <dgm:prSet presAssocID="{FC422A66-4AF4-4188-BCEE-E86322B699AA}" presName="parentText" presStyleLbl="node1" presStyleIdx="2" presStyleCnt="3" custScaleX="277768">
        <dgm:presLayoutVars>
          <dgm:chMax val="1"/>
          <dgm:bulletEnabled val="1"/>
        </dgm:presLayoutVars>
      </dgm:prSet>
      <dgm:spPr/>
    </dgm:pt>
  </dgm:ptLst>
  <dgm:cxnLst>
    <dgm:cxn modelId="{29F5FBF0-3792-4A1C-B710-BD9034DC733B}" srcId="{481C2737-723D-4F5F-83B1-29F791639920}" destId="{F20BF0F7-990C-43E5-BAC9-250BD5A9F79E}" srcOrd="0" destOrd="0" parTransId="{50CEACE5-4088-4A87-9906-180B5D3A0996}" sibTransId="{8F68CF4D-8EB8-4B5A-987D-1C0061B53B5F}"/>
    <dgm:cxn modelId="{6EE2DBD8-C0DD-47FE-9128-E0FF819E095A}" srcId="{481C2737-723D-4F5F-83B1-29F791639920}" destId="{57590F1E-D850-4D21-A378-7E2D11E96866}" srcOrd="1" destOrd="0" parTransId="{E67343E3-AE7E-4B57-9BE8-C66551A3C7FA}" sibTransId="{79B5CD9A-143E-49BB-BC0D-D53855E0A467}"/>
    <dgm:cxn modelId="{BC4D1D23-AA49-47D0-B6E2-7E5B20B62154}" srcId="{481C2737-723D-4F5F-83B1-29F791639920}" destId="{FC422A66-4AF4-4188-BCEE-E86322B699AA}" srcOrd="2" destOrd="0" parTransId="{BBA8BED2-F1EB-4281-A38A-12BD2E0E3DA3}" sibTransId="{96C7D32B-7788-4DA8-BD9A-E95334875B10}"/>
    <dgm:cxn modelId="{6053572B-77E1-4468-A6B6-CD25A35F0732}" type="presOf" srcId="{481C2737-723D-4F5F-83B1-29F791639920}" destId="{13D4D5DB-85AA-41AC-B629-F6692DC26C7C}" srcOrd="0" destOrd="0" presId="urn:microsoft.com/office/officeart/2005/8/layout/vList5"/>
    <dgm:cxn modelId="{93B5665C-FEEA-4E23-A3A5-600538B4677A}" type="presParOf" srcId="{13D4D5DB-85AA-41AC-B629-F6692DC26C7C}" destId="{05DD5B34-9EF0-4F23-98D9-671C46792B12}" srcOrd="0" destOrd="0" presId="urn:microsoft.com/office/officeart/2005/8/layout/vList5"/>
    <dgm:cxn modelId="{278A26D0-B5E7-4EE3-B6B9-ECF736228238}" type="presParOf" srcId="{05DD5B34-9EF0-4F23-98D9-671C46792B12}" destId="{4F6FA39C-C229-4F1E-A655-A077D20BDBAE}" srcOrd="0" destOrd="0" presId="urn:microsoft.com/office/officeart/2005/8/layout/vList5"/>
    <dgm:cxn modelId="{B40A641D-557A-4207-91F2-872E5BD258B5}" type="presOf" srcId="{F20BF0F7-990C-43E5-BAC9-250BD5A9F79E}" destId="{4F6FA39C-C229-4F1E-A655-A077D20BDBAE}" srcOrd="0" destOrd="0" presId="urn:microsoft.com/office/officeart/2005/8/layout/vList5"/>
    <dgm:cxn modelId="{AE2E3008-4D34-4FD7-A7A3-7A4B5ED1BCFB}" type="presParOf" srcId="{13D4D5DB-85AA-41AC-B629-F6692DC26C7C}" destId="{123E8657-5729-41D5-911B-8F746AB96AAB}" srcOrd="1" destOrd="0" presId="urn:microsoft.com/office/officeart/2005/8/layout/vList5"/>
    <dgm:cxn modelId="{42A42441-E80D-4631-A784-8D4692CFFD6B}" type="presParOf" srcId="{13D4D5DB-85AA-41AC-B629-F6692DC26C7C}" destId="{CF68864D-1279-4874-AA12-A0644947C025}" srcOrd="2" destOrd="0" presId="urn:microsoft.com/office/officeart/2005/8/layout/vList5"/>
    <dgm:cxn modelId="{81DEBC18-C7B6-46E1-A921-7A72015428DE}" type="presParOf" srcId="{CF68864D-1279-4874-AA12-A0644947C025}" destId="{A4AE5507-CAB8-457B-B761-DA3854E97CF5}" srcOrd="0" destOrd="2" presId="urn:microsoft.com/office/officeart/2005/8/layout/vList5"/>
    <dgm:cxn modelId="{5FED1A4F-2E3C-4B2A-A1E5-1B0820EE0078}" type="presOf" srcId="{57590F1E-D850-4D21-A378-7E2D11E96866}" destId="{A4AE5507-CAB8-457B-B761-DA3854E97CF5}" srcOrd="0" destOrd="0" presId="urn:microsoft.com/office/officeart/2005/8/layout/vList5"/>
    <dgm:cxn modelId="{B6D03BA6-991E-4C7A-B411-BC7B5787E5BA}" type="presParOf" srcId="{13D4D5DB-85AA-41AC-B629-F6692DC26C7C}" destId="{74A9F975-C2D7-4E1B-A1C1-EF623CC6C00F}" srcOrd="3" destOrd="0" presId="urn:microsoft.com/office/officeart/2005/8/layout/vList5"/>
    <dgm:cxn modelId="{B00387A1-8BE7-46B2-B266-D956A4B9CF43}" type="presParOf" srcId="{13D4D5DB-85AA-41AC-B629-F6692DC26C7C}" destId="{8385A291-0E86-4189-9AB4-7586F4F4B667}" srcOrd="4" destOrd="0" presId="urn:microsoft.com/office/officeart/2005/8/layout/vList5"/>
    <dgm:cxn modelId="{656FD7C1-54F7-49BB-A009-9440E9AB0656}" type="presParOf" srcId="{8385A291-0E86-4189-9AB4-7586F4F4B667}" destId="{48812F0C-6DE4-4686-B707-9A7B0E616CC2}" srcOrd="0" destOrd="4" presId="urn:microsoft.com/office/officeart/2005/8/layout/vList5"/>
    <dgm:cxn modelId="{125DAFBD-2C9C-40AD-9F72-F1DFC8E2C088}" type="presOf" srcId="{FC422A66-4AF4-4188-BCEE-E86322B699AA}" destId="{48812F0C-6DE4-4686-B707-9A7B0E616C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433050" cy="4842933"/>
        <a:chOff x="0" y="0"/>
        <a:chExt cx="10433050" cy="4842933"/>
      </a:xfrm>
    </dsp:grpSpPr>
    <dsp:sp modelId="{8AAFCE25-F49F-4D33-9214-6A46113C729F}">
      <dsp:nvSpPr>
        <dsp:cNvPr id="3" name="圆角矩形 2"/>
        <dsp:cNvSpPr/>
      </dsp:nvSpPr>
      <dsp:spPr bwMode="white">
        <a:xfrm>
          <a:off x="0" y="53146"/>
          <a:ext cx="10433050" cy="1158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S</a:t>
          </a:r>
          <a:r>
            <a:rPr>
              <a:sym typeface="+mn-ea"/>
            </a:rPr>
            <a:t>tudy</a:t>
          </a:r>
          <a:r>
            <a:rPr lang="en-US">
              <a:sym typeface="+mn-ea"/>
            </a:rPr>
            <a:t> </a:t>
          </a:r>
          <a:r>
            <a:rPr>
              <a:sym typeface="+mn-ea"/>
            </a:rPr>
            <a:t>of a collaborative filtering-based recommendation system tailored to e-commerce platforms.</a:t>
          </a:r>
          <a:endParaRPr lang="en-MY" dirty="0"/>
        </a:p>
      </dsp:txBody>
      <dsp:txXfrm>
        <a:off x="0" y="53146"/>
        <a:ext cx="10433050" cy="1158240"/>
      </dsp:txXfrm>
    </dsp:sp>
    <dsp:sp modelId="{E1049463-4B39-4B7D-989B-9A09A7E5E6F9}">
      <dsp:nvSpPr>
        <dsp:cNvPr id="4" name="圆角矩形 3"/>
        <dsp:cNvSpPr/>
      </dsp:nvSpPr>
      <dsp:spPr bwMode="white">
        <a:xfrm>
          <a:off x="0" y="1245946"/>
          <a:ext cx="10433050" cy="1158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Addressing key challenges:</a:t>
          </a:r>
          <a:endParaRPr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   - Data sparsity.</a:t>
          </a:r>
          <a:endParaRPr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   - Cold start problem.</a:t>
          </a:r>
          <a:endParaRPr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   - Popularity bias.</a:t>
          </a:r>
          <a:endParaRPr lang="en-MY" dirty="0"/>
        </a:p>
      </dsp:txBody>
      <dsp:txXfrm>
        <a:off x="0" y="1245946"/>
        <a:ext cx="10433050" cy="1158240"/>
      </dsp:txXfrm>
    </dsp:sp>
    <dsp:sp modelId="{8F8F9E7A-6EDB-4B9E-A22F-217779D8566E}">
      <dsp:nvSpPr>
        <dsp:cNvPr id="5" name="圆角矩形 4"/>
        <dsp:cNvSpPr/>
      </dsp:nvSpPr>
      <dsp:spPr bwMode="white">
        <a:xfrm>
          <a:off x="0" y="2438746"/>
          <a:ext cx="10433050" cy="1158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Integration of metadata and temporal features to enhance recommendation accuracy.</a:t>
          </a:r>
          <a:endParaRPr lang="en-MY" dirty="0"/>
        </a:p>
      </dsp:txBody>
      <dsp:txXfrm>
        <a:off x="0" y="2438746"/>
        <a:ext cx="10433050" cy="1158240"/>
      </dsp:txXfrm>
    </dsp:sp>
    <dsp:sp modelId="{90CF5D26-4FD2-4054-B493-1349175E30BA}">
      <dsp:nvSpPr>
        <dsp:cNvPr id="6" name="圆角矩形 5"/>
        <dsp:cNvSpPr/>
      </dsp:nvSpPr>
      <dsp:spPr bwMode="white">
        <a:xfrm>
          <a:off x="0" y="3631546"/>
          <a:ext cx="10433050" cy="1158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Evaluation of the system using real-world datasets and robust metrics.</a:t>
          </a:r>
          <a:endParaRPr lang="en-MY" dirty="0"/>
        </a:p>
      </dsp:txBody>
      <dsp:txXfrm>
        <a:off x="0" y="3631546"/>
        <a:ext cx="10433050" cy="1158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68466" cy="4732866"/>
        <a:chOff x="0" y="0"/>
        <a:chExt cx="10168466" cy="4732866"/>
      </a:xfrm>
    </dsp:grpSpPr>
    <dsp:sp modelId="{D49101B3-BABD-4AF8-B2C2-CA4A23E68BCA}">
      <dsp:nvSpPr>
        <dsp:cNvPr id="3" name="矩形 2"/>
        <dsp:cNvSpPr/>
      </dsp:nvSpPr>
      <dsp:spPr bwMode="white">
        <a:xfrm>
          <a:off x="0" y="892598"/>
          <a:ext cx="2300558" cy="88836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chemeClr val="bg1"/>
              </a:solidFill>
              <a:sym typeface="+mn-ea"/>
            </a:rPr>
            <a:t>Public datasets</a:t>
          </a:r>
          <a:endParaRPr lang="en-MY" b="1" dirty="0">
            <a:solidFill>
              <a:schemeClr val="bg1"/>
            </a:solidFill>
            <a:sym typeface="+mn-ea"/>
          </a:endParaRPr>
        </a:p>
      </dsp:txBody>
      <dsp:txXfrm>
        <a:off x="0" y="892598"/>
        <a:ext cx="2300558" cy="888365"/>
      </dsp:txXfrm>
    </dsp:sp>
    <dsp:sp modelId="{2AB7F03D-1138-4D0F-A312-8FBD5F828AE0}">
      <dsp:nvSpPr>
        <dsp:cNvPr id="4" name="矩形 3"/>
        <dsp:cNvSpPr/>
      </dsp:nvSpPr>
      <dsp:spPr bwMode="white">
        <a:xfrm>
          <a:off x="0" y="1780963"/>
          <a:ext cx="2300558" cy="2059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  <a:sym typeface="+mn-ea"/>
            </a:rPr>
            <a:t>Amazon reviews, RetailRocket logs.</a:t>
          </a:r>
          <a:endParaRPr>
            <a:solidFill>
              <a:schemeClr val="dk1"/>
            </a:solidFill>
          </a:endParaRPr>
        </a:p>
      </dsp:txBody>
      <dsp:txXfrm>
        <a:off x="0" y="1780963"/>
        <a:ext cx="2300558" cy="2059305"/>
      </dsp:txXfrm>
    </dsp:sp>
    <dsp:sp modelId="{02879BAD-66F3-4159-8AED-E1875EB29ADB}">
      <dsp:nvSpPr>
        <dsp:cNvPr id="5" name="矩形 4"/>
        <dsp:cNvSpPr/>
      </dsp:nvSpPr>
      <dsp:spPr bwMode="white">
        <a:xfrm>
          <a:off x="2622636" y="892598"/>
          <a:ext cx="2300558" cy="88836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Custom data</a:t>
          </a:r>
          <a:endParaRPr lang="en-MY" b="1" dirty="0"/>
        </a:p>
      </dsp:txBody>
      <dsp:txXfrm>
        <a:off x="2622636" y="892598"/>
        <a:ext cx="2300558" cy="888365"/>
      </dsp:txXfrm>
    </dsp:sp>
    <dsp:sp modelId="{D3A0A6D2-4231-4C3C-B94E-4A617777BAEC}">
      <dsp:nvSpPr>
        <dsp:cNvPr id="6" name="矩形 5"/>
        <dsp:cNvSpPr/>
      </dsp:nvSpPr>
      <dsp:spPr bwMode="white">
        <a:xfrm>
          <a:off x="2622636" y="1780963"/>
          <a:ext cx="2300558" cy="2059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  <a:buChar char="•"/>
          </a:pPr>
          <a:r>
            <a:rPr>
              <a:solidFill>
                <a:schemeClr val="dk1"/>
              </a:solidFill>
              <a:sym typeface="+mn-ea"/>
            </a:rPr>
            <a:t>API integrations, user interaction logs.</a:t>
          </a:r>
          <a:endParaRPr>
            <a:solidFill>
              <a:schemeClr val="dk1"/>
            </a:solidFill>
          </a:endParaRPr>
        </a:p>
      </dsp:txBody>
      <dsp:txXfrm>
        <a:off x="2622636" y="1780963"/>
        <a:ext cx="2300558" cy="2059305"/>
      </dsp:txXfrm>
    </dsp:sp>
    <dsp:sp modelId="{E53A567D-B6AA-4C71-8F5D-2C8F38A53CD1}">
      <dsp:nvSpPr>
        <dsp:cNvPr id="7" name="矩形 6"/>
        <dsp:cNvSpPr/>
      </dsp:nvSpPr>
      <dsp:spPr bwMode="white">
        <a:xfrm>
          <a:off x="5245272" y="892598"/>
          <a:ext cx="2300558" cy="88836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Clean</a:t>
          </a:r>
          <a:endParaRPr lang="en-MY" b="1" dirty="0">
            <a:sym typeface="+mn-ea"/>
          </a:endParaRPr>
        </a:p>
      </dsp:txBody>
      <dsp:txXfrm>
        <a:off x="5245272" y="892598"/>
        <a:ext cx="2300558" cy="888365"/>
      </dsp:txXfrm>
    </dsp:sp>
    <dsp:sp modelId="{D3FD84E4-675A-4222-8CF6-B09CC432F124}">
      <dsp:nvSpPr>
        <dsp:cNvPr id="8" name="矩形 7"/>
        <dsp:cNvSpPr/>
      </dsp:nvSpPr>
      <dsp:spPr bwMode="white">
        <a:xfrm>
          <a:off x="5245272" y="1780963"/>
          <a:ext cx="2300558" cy="2059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  <a:buChar char="•"/>
          </a:pPr>
          <a:r>
            <a:rPr>
              <a:solidFill>
                <a:schemeClr val="dk1"/>
              </a:solidFill>
              <a:sym typeface="+mn-ea"/>
            </a:rPr>
            <a:t>Remove duplicates and handle missing values.</a:t>
          </a:r>
          <a:endParaRPr>
            <a:solidFill>
              <a:schemeClr val="dk1"/>
            </a:solidFill>
          </a:endParaRPr>
        </a:p>
      </dsp:txBody>
      <dsp:txXfrm>
        <a:off x="5245272" y="1780963"/>
        <a:ext cx="2300558" cy="2059305"/>
      </dsp:txXfrm>
    </dsp:sp>
    <dsp:sp modelId="{3E1824AC-2458-4199-990A-6987F5D0061C}">
      <dsp:nvSpPr>
        <dsp:cNvPr id="9" name="矩形 8"/>
        <dsp:cNvSpPr/>
      </dsp:nvSpPr>
      <dsp:spPr bwMode="white">
        <a:xfrm>
          <a:off x="7867908" y="892598"/>
          <a:ext cx="2300558" cy="88836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Feature engineering</a:t>
          </a:r>
          <a:endParaRPr lang="en-MY" b="1" dirty="0">
            <a:sym typeface="+mn-ea"/>
          </a:endParaRPr>
        </a:p>
      </dsp:txBody>
      <dsp:txXfrm>
        <a:off x="7867908" y="892598"/>
        <a:ext cx="2300558" cy="888365"/>
      </dsp:txXfrm>
    </dsp:sp>
    <dsp:sp modelId="{E1D60898-080D-4F10-8DBA-33D47A14C883}">
      <dsp:nvSpPr>
        <dsp:cNvPr id="10" name="矩形 9"/>
        <dsp:cNvSpPr/>
      </dsp:nvSpPr>
      <dsp:spPr bwMode="white">
        <a:xfrm>
          <a:off x="7867908" y="1780963"/>
          <a:ext cx="2300558" cy="2059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  <a:buChar char="•"/>
          </a:pPr>
          <a:r>
            <a:rPr>
              <a:solidFill>
                <a:schemeClr val="dk1"/>
              </a:solidFill>
              <a:sym typeface="+mn-ea"/>
            </a:rPr>
            <a:t>Extract user, item, and temporal features.</a:t>
          </a:r>
          <a:endParaRPr>
            <a:solidFill>
              <a:schemeClr val="dk1"/>
            </a:solidFill>
          </a:endParaRPr>
        </a:p>
      </dsp:txBody>
      <dsp:txXfrm>
        <a:off x="7867908" y="1780963"/>
        <a:ext cx="2300558" cy="205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68466" cy="4732866"/>
        <a:chOff x="0" y="0"/>
        <a:chExt cx="10168466" cy="4732866"/>
      </a:xfrm>
    </dsp:grpSpPr>
    <dsp:sp modelId="{D49101B3-BABD-4AF8-B2C2-CA4A23E68BCA}">
      <dsp:nvSpPr>
        <dsp:cNvPr id="3" name="矩形 2"/>
        <dsp:cNvSpPr/>
      </dsp:nvSpPr>
      <dsp:spPr bwMode="white">
        <a:xfrm>
          <a:off x="0" y="188778"/>
          <a:ext cx="4751620" cy="1036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6032" tIns="146304" rIns="256032" bIns="146304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bg1"/>
              </a:solidFill>
              <a:sym typeface="+mn-ea"/>
            </a:rPr>
            <a:t>User benefits</a:t>
          </a:r>
          <a:endParaRPr lang="en-US" b="1" dirty="0">
            <a:solidFill>
              <a:schemeClr val="bg1"/>
            </a:solidFill>
            <a:sym typeface="+mn-ea"/>
          </a:endParaRPr>
        </a:p>
      </dsp:txBody>
      <dsp:txXfrm>
        <a:off x="0" y="188778"/>
        <a:ext cx="4751620" cy="1036800"/>
      </dsp:txXfrm>
    </dsp:sp>
    <dsp:sp modelId="{2AB7F03D-1138-4D0F-A312-8FBD5F828AE0}">
      <dsp:nvSpPr>
        <dsp:cNvPr id="4" name="矩形 3"/>
        <dsp:cNvSpPr/>
      </dsp:nvSpPr>
      <dsp:spPr bwMode="white">
        <a:xfrm>
          <a:off x="0" y="1225578"/>
          <a:ext cx="4751620" cy="33185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92024" tIns="192024" rIns="256032" bIns="288036" anchor="t"/>
        <a:lstStyle>
          <a:lvl1pPr algn="l">
            <a:defRPr sz="3600"/>
          </a:lvl1pPr>
          <a:lvl2pPr marL="285750" indent="-285750" algn="l">
            <a:defRPr sz="3600"/>
          </a:lvl2pPr>
          <a:lvl3pPr marL="571500" indent="-285750" algn="l">
            <a:defRPr sz="3600"/>
          </a:lvl3pPr>
          <a:lvl4pPr marL="857250" indent="-285750" algn="l">
            <a:defRPr sz="3600"/>
          </a:lvl4pPr>
          <a:lvl5pPr marL="1143000" indent="-285750" algn="l">
            <a:defRPr sz="3600"/>
          </a:lvl5pPr>
          <a:lvl6pPr marL="1428750" indent="-285750" algn="l">
            <a:defRPr sz="3600"/>
          </a:lvl6pPr>
          <a:lvl7pPr marL="1714500" indent="-285750" algn="l">
            <a:defRPr sz="3600"/>
          </a:lvl7pPr>
          <a:lvl8pPr marL="2000250" indent="-285750" algn="l">
            <a:defRPr sz="3600"/>
          </a:lvl8pPr>
          <a:lvl9pPr marL="2286000" indent="-285750" algn="l">
            <a:defRPr sz="3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Enhanced satisfaction with personalized, context-aware recommendations.</a:t>
          </a:r>
          <a:endParaRPr>
            <a:solidFill>
              <a:schemeClr val="dk1"/>
            </a:solidFill>
          </a:endParaRPr>
        </a:p>
      </dsp:txBody>
      <dsp:txXfrm>
        <a:off x="0" y="1225578"/>
        <a:ext cx="4751620" cy="3318510"/>
      </dsp:txXfrm>
    </dsp:sp>
    <dsp:sp modelId="{02879BAD-66F3-4159-8AED-E1875EB29ADB}">
      <dsp:nvSpPr>
        <dsp:cNvPr id="5" name="矩形 4"/>
        <dsp:cNvSpPr/>
      </dsp:nvSpPr>
      <dsp:spPr bwMode="white">
        <a:xfrm>
          <a:off x="5416846" y="188778"/>
          <a:ext cx="4751620" cy="1036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6032" tIns="146304" rIns="256032" bIns="146304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bg1"/>
              </a:solidFill>
              <a:sym typeface="+mn-ea"/>
            </a:rPr>
            <a:t>Business benefits</a:t>
          </a:r>
          <a:endParaRPr lang="en-US" b="1" dirty="0">
            <a:solidFill>
              <a:schemeClr val="bg1"/>
            </a:solidFill>
            <a:sym typeface="+mn-ea"/>
          </a:endParaRPr>
        </a:p>
      </dsp:txBody>
      <dsp:txXfrm>
        <a:off x="5416846" y="188778"/>
        <a:ext cx="4751620" cy="1036800"/>
      </dsp:txXfrm>
    </dsp:sp>
    <dsp:sp modelId="{D3A0A6D2-4231-4C3C-B94E-4A617777BAEC}">
      <dsp:nvSpPr>
        <dsp:cNvPr id="6" name="矩形 5"/>
        <dsp:cNvSpPr/>
      </dsp:nvSpPr>
      <dsp:spPr bwMode="white">
        <a:xfrm>
          <a:off x="5416846" y="1225578"/>
          <a:ext cx="4751620" cy="33185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92024" tIns="192024" rIns="256032" bIns="288036" anchor="t"/>
        <a:lstStyle>
          <a:lvl1pPr algn="l">
            <a:defRPr sz="3600"/>
          </a:lvl1pPr>
          <a:lvl2pPr marL="285750" indent="-285750" algn="l">
            <a:defRPr sz="3600"/>
          </a:lvl2pPr>
          <a:lvl3pPr marL="571500" indent="-285750" algn="l">
            <a:defRPr sz="3600"/>
          </a:lvl3pPr>
          <a:lvl4pPr marL="857250" indent="-285750" algn="l">
            <a:defRPr sz="3600"/>
          </a:lvl4pPr>
          <a:lvl5pPr marL="1143000" indent="-285750" algn="l">
            <a:defRPr sz="3600"/>
          </a:lvl5pPr>
          <a:lvl6pPr marL="1428750" indent="-285750" algn="l">
            <a:defRPr sz="3600"/>
          </a:lvl6pPr>
          <a:lvl7pPr marL="1714500" indent="-285750" algn="l">
            <a:defRPr sz="3600"/>
          </a:lvl7pPr>
          <a:lvl8pPr marL="2000250" indent="-285750" algn="l">
            <a:defRPr sz="3600"/>
          </a:lvl8pPr>
          <a:lvl9pPr marL="2286000" indent="-285750" algn="l">
            <a:defRPr sz="3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  <a:buChar char="•"/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Higher sales conversion rates.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90204" pitchFamily="34" charset="0"/>
            <a:buChar char="•"/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Optimization of inventory based on predicted demand.</a:t>
          </a:r>
          <a:endParaRPr>
            <a:solidFill>
              <a:schemeClr val="dk1"/>
            </a:solidFill>
          </a:endParaRPr>
        </a:p>
      </dsp:txBody>
      <dsp:txXfrm>
        <a:off x="5416846" y="1225578"/>
        <a:ext cx="4751620" cy="3318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801" cy="4792134"/>
        <a:chOff x="0" y="0"/>
        <a:chExt cx="10591801" cy="4792134"/>
      </a:xfrm>
    </dsp:grpSpPr>
    <dsp:sp modelId="{4F6FA39C-C229-4F1E-A655-A077D20BDBAE}">
      <dsp:nvSpPr>
        <dsp:cNvPr id="3" name="圆角矩形 2"/>
        <dsp:cNvSpPr/>
      </dsp:nvSpPr>
      <dsp:spPr bwMode="white">
        <a:xfrm>
          <a:off x="0" y="0"/>
          <a:ext cx="10591428" cy="15458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0" tIns="76200" rIns="152400" bIns="762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</a:pPr>
          <a:r>
            <a:rPr>
              <a:sym typeface="+mn-ea"/>
            </a:rPr>
            <a:t>Enhance scalability with distributed systems (e.g., Apache Spark).</a:t>
          </a:r>
          <a:endParaRPr lang="en-MY" dirty="0"/>
        </a:p>
      </dsp:txBody>
      <dsp:txXfrm>
        <a:off x="0" y="0"/>
        <a:ext cx="10591428" cy="1545850"/>
      </dsp:txXfrm>
    </dsp:sp>
    <dsp:sp modelId="{A4AE5507-CAB8-457B-B761-DA3854E97CF5}">
      <dsp:nvSpPr>
        <dsp:cNvPr id="5" name="圆角矩形 4"/>
        <dsp:cNvSpPr/>
      </dsp:nvSpPr>
      <dsp:spPr bwMode="white">
        <a:xfrm>
          <a:off x="186" y="1623142"/>
          <a:ext cx="10591428" cy="15458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10200000"/>
            <a:satOff val="-11960"/>
            <a:lumOff val="47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0" tIns="76200" rIns="152400" bIns="762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Develop dynamic and explainable recommendation systems.</a:t>
          </a:r>
          <a:endParaRPr lang="en-MY" dirty="0"/>
        </a:p>
      </dsp:txBody>
      <dsp:txXfrm>
        <a:off x="186" y="1623142"/>
        <a:ext cx="10591428" cy="1545850"/>
      </dsp:txXfrm>
    </dsp:sp>
    <dsp:sp modelId="{48812F0C-6DE4-4686-B707-9A7B0E616CC2}">
      <dsp:nvSpPr>
        <dsp:cNvPr id="7" name="圆角矩形 6"/>
        <dsp:cNvSpPr/>
      </dsp:nvSpPr>
      <dsp:spPr bwMode="white">
        <a:xfrm>
          <a:off x="186" y="3246284"/>
          <a:ext cx="10591428" cy="15458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20400000"/>
            <a:satOff val="-23921"/>
            <a:lumOff val="941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0" tIns="76200" rIns="152400" bIns="762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Integrate hybrid models to address cold start challenges.</a:t>
          </a:r>
          <a:endParaRPr lang="en-MY" dirty="0"/>
        </a:p>
      </dsp:txBody>
      <dsp:txXfrm>
        <a:off x="186" y="3246284"/>
        <a:ext cx="10591428" cy="154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09BF-53EE-4D84-844F-BEC1430829B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6879-5321-45FF-A6AE-E6B1BB62C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2.tif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0" Type="http://schemas.openxmlformats.org/officeDocument/2006/relationships/image" Target="../media/image10.sv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2.tif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0" Type="http://schemas.openxmlformats.org/officeDocument/2006/relationships/image" Target="../media/image10.sv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28041" y="-1428041"/>
            <a:ext cx="6880030" cy="9736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99000"/>
          </a:blip>
          <a:stretch>
            <a:fillRect/>
          </a:stretch>
        </p:blipFill>
        <p:spPr>
          <a:xfrm rot="10800000" flipV="1">
            <a:off x="59093" y="0"/>
            <a:ext cx="12073813" cy="310918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rot="5400000">
            <a:off x="5953544" y="641578"/>
            <a:ext cx="28490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479363" y="6595121"/>
            <a:ext cx="137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  <a:t>www.utm.my</a:t>
            </a:r>
            <a:endParaRPr lang="en-US" sz="1100" b="1" i="0" dirty="0">
              <a:solidFill>
                <a:schemeClr val="accent4"/>
              </a:solidFill>
              <a:ea typeface="Montserrat Semi" charset="0"/>
              <a:cs typeface="Montserrat Semi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 flipH="1">
            <a:off x="8896479" y="6438899"/>
            <a:ext cx="3295521" cy="419101"/>
            <a:chOff x="0" y="6438899"/>
            <a:chExt cx="4425450" cy="4191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38900"/>
              <a:ext cx="4115884" cy="419099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Triangle 14"/>
            <p:cNvSpPr/>
            <p:nvPr userDrawn="1"/>
          </p:nvSpPr>
          <p:spPr>
            <a:xfrm>
              <a:off x="4115884" y="6438899"/>
              <a:ext cx="309566" cy="419100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766218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4713261" y="1270"/>
            <a:ext cx="7112053" cy="183146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38099" y="0"/>
            <a:ext cx="4764088" cy="6858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771969" cy="1600200"/>
          </a:xfrm>
        </p:spPr>
        <p:txBody>
          <a:bodyPr anchor="b"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719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5400000">
            <a:off x="1324286" y="3399184"/>
            <a:ext cx="6858000" cy="59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80119" y="6473574"/>
            <a:ext cx="5011881" cy="390911"/>
            <a:chOff x="7180118" y="6489891"/>
            <a:chExt cx="5011881" cy="390911"/>
          </a:xfrm>
        </p:grpSpPr>
        <p:sp>
          <p:nvSpPr>
            <p:cNvPr id="16" name="Rectangle 15"/>
            <p:cNvSpPr/>
            <p:nvPr userDrawn="1"/>
          </p:nvSpPr>
          <p:spPr>
            <a:xfrm rot="10800000">
              <a:off x="7393415" y="6489891"/>
              <a:ext cx="4798584" cy="390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/>
            <p:cNvSpPr/>
            <p:nvPr userDrawn="1"/>
          </p:nvSpPr>
          <p:spPr>
            <a:xfrm rot="10800000" flipV="1">
              <a:off x="7180118" y="6489895"/>
              <a:ext cx="213299" cy="39090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20" y="283589"/>
            <a:ext cx="1470825" cy="4974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58882" y="0"/>
            <a:ext cx="2130820" cy="390908"/>
            <a:chOff x="-58882" y="0"/>
            <a:chExt cx="2130820" cy="39090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-58882" y="1"/>
              <a:ext cx="1921715" cy="390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V="1">
              <a:off x="1858639" y="0"/>
              <a:ext cx="213299" cy="39090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 rot="5400000">
            <a:off x="6073139" y="761174"/>
            <a:ext cx="4571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198" y="781051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rot="5400000">
            <a:off x="6079906" y="-6086095"/>
            <a:ext cx="4571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198" y="781051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28041" y="-1428041"/>
            <a:ext cx="6880030" cy="9736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99000"/>
          </a:blip>
          <a:stretch>
            <a:fillRect/>
          </a:stretch>
        </p:blipFill>
        <p:spPr>
          <a:xfrm rot="10800000" flipV="1">
            <a:off x="59093" y="0"/>
            <a:ext cx="12073813" cy="310918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rot="5400000">
            <a:off x="5953544" y="641578"/>
            <a:ext cx="28490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479363" y="6595121"/>
            <a:ext cx="137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  <a:t>www.utm.my</a:t>
            </a:r>
            <a:endParaRPr lang="en-US" sz="1100" b="1" i="0" dirty="0">
              <a:solidFill>
                <a:schemeClr val="accent4"/>
              </a:solidFill>
              <a:ea typeface="Montserrat Semi" charset="0"/>
              <a:cs typeface="Montserrat Semi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4323456" cy="7438348"/>
            <a:chOff x="0" y="0"/>
            <a:chExt cx="4323456" cy="7438348"/>
          </a:xfrm>
        </p:grpSpPr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18649" cy="4463581"/>
            </a:xfrm>
            <a:prstGeom prst="rect">
              <a:avLst/>
            </a:prstGeom>
          </p:spPr>
        </p:pic>
        <p:sp>
          <p:nvSpPr>
            <p:cNvPr id="2" name="Parallelogram 1"/>
            <p:cNvSpPr/>
            <p:nvPr userDrawn="1"/>
          </p:nvSpPr>
          <p:spPr>
            <a:xfrm rot="8446488">
              <a:off x="1155879" y="3069975"/>
              <a:ext cx="2214654" cy="3120244"/>
            </a:xfrm>
            <a:prstGeom prst="parallelogram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 userDrawn="1"/>
          </p:nvSpPr>
          <p:spPr>
            <a:xfrm rot="8446488">
              <a:off x="2539020" y="5497285"/>
              <a:ext cx="1784436" cy="1941063"/>
            </a:xfrm>
            <a:custGeom>
              <a:avLst/>
              <a:gdLst>
                <a:gd name="connsiteX0" fmla="*/ 0 w 2214654"/>
                <a:gd name="connsiteY0" fmla="*/ 3120244 h 3120244"/>
                <a:gd name="connsiteX1" fmla="*/ 553664 w 2214654"/>
                <a:gd name="connsiteY1" fmla="*/ 0 h 3120244"/>
                <a:gd name="connsiteX2" fmla="*/ 2214654 w 2214654"/>
                <a:gd name="connsiteY2" fmla="*/ 0 h 3120244"/>
                <a:gd name="connsiteX3" fmla="*/ 1660991 w 2214654"/>
                <a:gd name="connsiteY3" fmla="*/ 3120244 h 3120244"/>
                <a:gd name="connsiteX4" fmla="*/ 0 w 2214654"/>
                <a:gd name="connsiteY4" fmla="*/ 3120244 h 3120244"/>
                <a:gd name="connsiteX0-1" fmla="*/ 0 w 2214654"/>
                <a:gd name="connsiteY0-2" fmla="*/ 3120244 h 3120244"/>
                <a:gd name="connsiteX1-3" fmla="*/ 341522 w 2214654"/>
                <a:gd name="connsiteY1-4" fmla="*/ 1179181 h 3120244"/>
                <a:gd name="connsiteX2-5" fmla="*/ 2214654 w 2214654"/>
                <a:gd name="connsiteY2-6" fmla="*/ 0 h 3120244"/>
                <a:gd name="connsiteX3-7" fmla="*/ 1660991 w 2214654"/>
                <a:gd name="connsiteY3-8" fmla="*/ 3120244 h 3120244"/>
                <a:gd name="connsiteX4-9" fmla="*/ 0 w 2214654"/>
                <a:gd name="connsiteY4-10" fmla="*/ 3120244 h 3120244"/>
                <a:gd name="connsiteX0-11" fmla="*/ 0 w 1784436"/>
                <a:gd name="connsiteY0-12" fmla="*/ 1941063 h 1941063"/>
                <a:gd name="connsiteX1-13" fmla="*/ 341522 w 1784436"/>
                <a:gd name="connsiteY1-14" fmla="*/ 0 h 1941063"/>
                <a:gd name="connsiteX2-15" fmla="*/ 1784436 w 1784436"/>
                <a:gd name="connsiteY2-16" fmla="*/ 1205605 h 1941063"/>
                <a:gd name="connsiteX3-17" fmla="*/ 1660991 w 1784436"/>
                <a:gd name="connsiteY3-18" fmla="*/ 1941063 h 1941063"/>
                <a:gd name="connsiteX4-19" fmla="*/ 0 w 1784436"/>
                <a:gd name="connsiteY4-20" fmla="*/ 1941063 h 19410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4436" h="1941063">
                  <a:moveTo>
                    <a:pt x="0" y="1941063"/>
                  </a:moveTo>
                  <a:lnTo>
                    <a:pt x="341522" y="0"/>
                  </a:lnTo>
                  <a:lnTo>
                    <a:pt x="1784436" y="1205605"/>
                  </a:lnTo>
                  <a:lnTo>
                    <a:pt x="1660991" y="1941063"/>
                  </a:lnTo>
                  <a:lnTo>
                    <a:pt x="0" y="19410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126331" y="-1062392"/>
            <a:ext cx="2405080" cy="33850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alphaModFix amt="99000"/>
          </a:blip>
          <a:stretch>
            <a:fillRect/>
          </a:stretch>
        </p:blipFill>
        <p:spPr>
          <a:xfrm rot="5400000" flipV="1">
            <a:off x="-2602281" y="2616106"/>
            <a:ext cx="7046892" cy="1814681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83211" y="3743462"/>
            <a:ext cx="2080701" cy="2978013"/>
          </a:xfrm>
          <a:prstGeom prst="rect">
            <a:avLst/>
          </a:prstGeom>
        </p:spPr>
      </p:pic>
      <p:pic>
        <p:nvPicPr>
          <p:cNvPr id="25" name="Graphic 24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830037" y="6046777"/>
            <a:ext cx="419100" cy="79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3" b="797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rgbClr val="6C1D35">
                  <a:alpha val="68000"/>
                </a:srgbClr>
              </a:gs>
              <a:gs pos="77000">
                <a:schemeClr val="accent1">
                  <a:lumMod val="7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41" name="Graphic 4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7112000" y="-35081"/>
            <a:ext cx="4917440" cy="6921189"/>
          </a:xfrm>
          <a:prstGeom prst="rect">
            <a:avLst/>
          </a:prstGeom>
        </p:spPr>
      </p:pic>
      <p:pic>
        <p:nvPicPr>
          <p:cNvPr id="42" name="Graphic 4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11268262" y="349094"/>
            <a:ext cx="2010036" cy="2829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-2"/>
            <a:ext cx="12230100" cy="6858001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7"/>
          <a:stretch>
            <a:fillRect/>
          </a:stretch>
        </p:blipFill>
        <p:spPr>
          <a:xfrm rot="16200000">
            <a:off x="2686050" y="-2686050"/>
            <a:ext cx="6858000" cy="122301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4323456" cy="7438348"/>
            <a:chOff x="0" y="0"/>
            <a:chExt cx="4323456" cy="7438348"/>
          </a:xfrm>
        </p:grpSpPr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18649" cy="4463581"/>
            </a:xfrm>
            <a:prstGeom prst="rect">
              <a:avLst/>
            </a:prstGeom>
          </p:spPr>
        </p:pic>
        <p:sp>
          <p:nvSpPr>
            <p:cNvPr id="2" name="Parallelogram 1"/>
            <p:cNvSpPr/>
            <p:nvPr userDrawn="1"/>
          </p:nvSpPr>
          <p:spPr>
            <a:xfrm rot="8446488">
              <a:off x="1155879" y="3069975"/>
              <a:ext cx="2214654" cy="3120244"/>
            </a:xfrm>
            <a:prstGeom prst="parallelogram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 userDrawn="1"/>
          </p:nvSpPr>
          <p:spPr>
            <a:xfrm rot="8446488">
              <a:off x="2539020" y="5497285"/>
              <a:ext cx="1784436" cy="1941063"/>
            </a:xfrm>
            <a:custGeom>
              <a:avLst/>
              <a:gdLst>
                <a:gd name="connsiteX0" fmla="*/ 0 w 2214654"/>
                <a:gd name="connsiteY0" fmla="*/ 3120244 h 3120244"/>
                <a:gd name="connsiteX1" fmla="*/ 553664 w 2214654"/>
                <a:gd name="connsiteY1" fmla="*/ 0 h 3120244"/>
                <a:gd name="connsiteX2" fmla="*/ 2214654 w 2214654"/>
                <a:gd name="connsiteY2" fmla="*/ 0 h 3120244"/>
                <a:gd name="connsiteX3" fmla="*/ 1660991 w 2214654"/>
                <a:gd name="connsiteY3" fmla="*/ 3120244 h 3120244"/>
                <a:gd name="connsiteX4" fmla="*/ 0 w 2214654"/>
                <a:gd name="connsiteY4" fmla="*/ 3120244 h 3120244"/>
                <a:gd name="connsiteX0-1" fmla="*/ 0 w 2214654"/>
                <a:gd name="connsiteY0-2" fmla="*/ 3120244 h 3120244"/>
                <a:gd name="connsiteX1-3" fmla="*/ 341522 w 2214654"/>
                <a:gd name="connsiteY1-4" fmla="*/ 1179181 h 3120244"/>
                <a:gd name="connsiteX2-5" fmla="*/ 2214654 w 2214654"/>
                <a:gd name="connsiteY2-6" fmla="*/ 0 h 3120244"/>
                <a:gd name="connsiteX3-7" fmla="*/ 1660991 w 2214654"/>
                <a:gd name="connsiteY3-8" fmla="*/ 3120244 h 3120244"/>
                <a:gd name="connsiteX4-9" fmla="*/ 0 w 2214654"/>
                <a:gd name="connsiteY4-10" fmla="*/ 3120244 h 3120244"/>
                <a:gd name="connsiteX0-11" fmla="*/ 0 w 1784436"/>
                <a:gd name="connsiteY0-12" fmla="*/ 1941063 h 1941063"/>
                <a:gd name="connsiteX1-13" fmla="*/ 341522 w 1784436"/>
                <a:gd name="connsiteY1-14" fmla="*/ 0 h 1941063"/>
                <a:gd name="connsiteX2-15" fmla="*/ 1784436 w 1784436"/>
                <a:gd name="connsiteY2-16" fmla="*/ 1205605 h 1941063"/>
                <a:gd name="connsiteX3-17" fmla="*/ 1660991 w 1784436"/>
                <a:gd name="connsiteY3-18" fmla="*/ 1941063 h 1941063"/>
                <a:gd name="connsiteX4-19" fmla="*/ 0 w 1784436"/>
                <a:gd name="connsiteY4-20" fmla="*/ 1941063 h 19410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4436" h="1941063">
                  <a:moveTo>
                    <a:pt x="0" y="1941063"/>
                  </a:moveTo>
                  <a:lnTo>
                    <a:pt x="341522" y="0"/>
                  </a:lnTo>
                  <a:lnTo>
                    <a:pt x="1784436" y="1205605"/>
                  </a:lnTo>
                  <a:lnTo>
                    <a:pt x="1660991" y="1941063"/>
                  </a:lnTo>
                  <a:lnTo>
                    <a:pt x="0" y="19410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126331" y="-1062392"/>
            <a:ext cx="2405080" cy="33850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alphaModFix amt="99000"/>
          </a:blip>
          <a:stretch>
            <a:fillRect/>
          </a:stretch>
        </p:blipFill>
        <p:spPr>
          <a:xfrm rot="5400000" flipV="1">
            <a:off x="-2602281" y="2616106"/>
            <a:ext cx="7046892" cy="1814681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83211" y="3743462"/>
            <a:ext cx="2080701" cy="2978013"/>
          </a:xfrm>
          <a:prstGeom prst="rect">
            <a:avLst/>
          </a:prstGeom>
        </p:spPr>
      </p:pic>
      <p:pic>
        <p:nvPicPr>
          <p:cNvPr id="25" name="Graphic 24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830037" y="6046777"/>
            <a:ext cx="419100" cy="79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0" y="6438899"/>
            <a:ext cx="4425450" cy="419100"/>
            <a:chOff x="0" y="6438899"/>
            <a:chExt cx="4425450" cy="4191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438900"/>
              <a:ext cx="4115884" cy="419099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 userDrawn="1"/>
          </p:nvSpPr>
          <p:spPr>
            <a:xfrm>
              <a:off x="4115884" y="6438899"/>
              <a:ext cx="309566" cy="419100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7751"/>
            <a:ext cx="10515600" cy="1500187"/>
          </a:xfrm>
        </p:spPr>
        <p:txBody>
          <a:bodyPr anchor="t"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14638"/>
            <a:ext cx="10515600" cy="3357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0"/>
            <a:ext cx="2135014" cy="390908"/>
            <a:chOff x="0" y="0"/>
            <a:chExt cx="2135014" cy="39090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1"/>
              <a:ext cx="1921715" cy="390907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 userDrawn="1"/>
          </p:nvSpPr>
          <p:spPr>
            <a:xfrm flipV="1">
              <a:off x="1921715" y="0"/>
              <a:ext cx="213299" cy="390907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32" name="Rectangle 31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 anchor="t">
            <a:normAutofit/>
          </a:bodyPr>
          <a:lstStyle>
            <a:lvl1pPr algn="l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34617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1D35"/>
                </a:solidFill>
              </a:defRPr>
            </a:lvl1pPr>
          </a:lstStyle>
          <a:p>
            <a:fld id="{B5912E74-8957-4046-8937-1199D066517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36866"/>
            <a:ext cx="838200" cy="390908"/>
            <a:chOff x="0" y="585597"/>
            <a:chExt cx="838200" cy="390908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4421" y="21431"/>
            <a:ext cx="4460168" cy="256507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6808662"/>
            <a:ext cx="12249013" cy="108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9" name="Rectangle 8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8100" y="1690688"/>
            <a:ext cx="12230100" cy="5167312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9" name="Rectangle 8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6764" y="342265"/>
            <a:ext cx="10269639" cy="45719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 flipH="1">
            <a:off x="8896479" y="6438899"/>
            <a:ext cx="3295521" cy="419101"/>
            <a:chOff x="0" y="6438899"/>
            <a:chExt cx="4425450" cy="4191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38900"/>
              <a:ext cx="4115884" cy="419099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Triangle 14"/>
            <p:cNvSpPr/>
            <p:nvPr userDrawn="1"/>
          </p:nvSpPr>
          <p:spPr>
            <a:xfrm>
              <a:off x="4115884" y="6438899"/>
              <a:ext cx="309566" cy="419100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766218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4713261" y="1270"/>
            <a:ext cx="7112053" cy="183146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38099" y="0"/>
            <a:ext cx="4764088" cy="6858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771969" cy="1600200"/>
          </a:xfrm>
        </p:spPr>
        <p:txBody>
          <a:bodyPr anchor="b"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719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5400000">
            <a:off x="1324286" y="3399184"/>
            <a:ext cx="6858000" cy="59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80119" y="6473574"/>
            <a:ext cx="5011881" cy="390911"/>
            <a:chOff x="7180118" y="6489891"/>
            <a:chExt cx="5011881" cy="390911"/>
          </a:xfrm>
        </p:grpSpPr>
        <p:sp>
          <p:nvSpPr>
            <p:cNvPr id="16" name="Rectangle 15"/>
            <p:cNvSpPr/>
            <p:nvPr userDrawn="1"/>
          </p:nvSpPr>
          <p:spPr>
            <a:xfrm rot="10800000">
              <a:off x="7393415" y="6489891"/>
              <a:ext cx="4798584" cy="390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/>
            <p:cNvSpPr/>
            <p:nvPr userDrawn="1"/>
          </p:nvSpPr>
          <p:spPr>
            <a:xfrm rot="10800000" flipV="1">
              <a:off x="7180118" y="6489895"/>
              <a:ext cx="213299" cy="39090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20" y="283589"/>
            <a:ext cx="1470825" cy="4974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58882" y="0"/>
            <a:ext cx="2130820" cy="390908"/>
            <a:chOff x="-58882" y="0"/>
            <a:chExt cx="2130820" cy="39090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-58882" y="1"/>
              <a:ext cx="1921715" cy="390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V="1">
              <a:off x="1858639" y="0"/>
              <a:ext cx="213299" cy="39090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 rot="5400000">
            <a:off x="6073139" y="761174"/>
            <a:ext cx="4571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198" y="781051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3" b="797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rgbClr val="6C1D35">
                  <a:alpha val="68000"/>
                </a:srgbClr>
              </a:gs>
              <a:gs pos="77000">
                <a:schemeClr val="accent1">
                  <a:lumMod val="7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41" name="Graphic 4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7112000" y="-35081"/>
            <a:ext cx="4917440" cy="6921189"/>
          </a:xfrm>
          <a:prstGeom prst="rect">
            <a:avLst/>
          </a:prstGeom>
        </p:spPr>
      </p:pic>
      <p:pic>
        <p:nvPicPr>
          <p:cNvPr id="42" name="Graphic 4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11268262" y="349094"/>
            <a:ext cx="2010036" cy="2829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rot="5400000">
            <a:off x="6079906" y="-6086095"/>
            <a:ext cx="4571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198" y="781051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-2"/>
            <a:ext cx="12230100" cy="6858001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7"/>
          <a:stretch>
            <a:fillRect/>
          </a:stretch>
        </p:blipFill>
        <p:spPr>
          <a:xfrm rot="16200000">
            <a:off x="2686050" y="-2686050"/>
            <a:ext cx="6858000" cy="122301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0" y="6438899"/>
            <a:ext cx="4425450" cy="419100"/>
            <a:chOff x="0" y="6438899"/>
            <a:chExt cx="4425450" cy="4191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438900"/>
              <a:ext cx="4115884" cy="419099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 userDrawn="1"/>
          </p:nvSpPr>
          <p:spPr>
            <a:xfrm>
              <a:off x="4115884" y="6438899"/>
              <a:ext cx="309566" cy="419100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7751"/>
            <a:ext cx="10515600" cy="1500187"/>
          </a:xfrm>
        </p:spPr>
        <p:txBody>
          <a:bodyPr anchor="t"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14638"/>
            <a:ext cx="10515600" cy="3357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0"/>
            <a:ext cx="2135014" cy="390908"/>
            <a:chOff x="0" y="0"/>
            <a:chExt cx="2135014" cy="39090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1"/>
              <a:ext cx="1921715" cy="390907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 userDrawn="1"/>
          </p:nvSpPr>
          <p:spPr>
            <a:xfrm flipV="1">
              <a:off x="1921715" y="0"/>
              <a:ext cx="213299" cy="390907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32" name="Rectangle 31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 anchor="t">
            <a:normAutofit/>
          </a:bodyPr>
          <a:lstStyle>
            <a:lvl1pPr algn="l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34617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1D35"/>
                </a:solidFill>
              </a:defRPr>
            </a:lvl1pPr>
          </a:lstStyle>
          <a:p>
            <a:fld id="{B5912E74-8957-4046-8937-1199D066517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36866"/>
            <a:ext cx="838200" cy="390908"/>
            <a:chOff x="0" y="585597"/>
            <a:chExt cx="838200" cy="390908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4421" y="21431"/>
            <a:ext cx="4460168" cy="256507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6808662"/>
            <a:ext cx="12249013" cy="108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9" name="Rectangle 8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8100" y="1690688"/>
            <a:ext cx="12230100" cy="5167312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9" name="Rectangle 8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6764" y="342265"/>
            <a:ext cx="10269639" cy="45719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2E74-8957-4046-8937-1199D066517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59E7-45DE-4A2D-ACFD-0D8C8BBAB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2E74-8957-4046-8937-1199D066517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49801" y="2576018"/>
            <a:ext cx="100736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 dirty="0">
                <a:solidFill>
                  <a:srgbClr val="FFFFFF"/>
                </a:solidFill>
              </a:rPr>
              <a:t> </a:t>
            </a:r>
            <a:r>
              <a:rPr lang="en-US" sz="3200" b="1" cap="all" dirty="0">
                <a:solidFill>
                  <a:srgbClr val="FFFFFF"/>
                </a:solidFill>
                <a:uFillTx/>
                <a:sym typeface="+mn-ea"/>
              </a:rPr>
              <a:t>using collaborative filtering algorithm to predict and recommend online shopping for user.</a:t>
            </a:r>
            <a:endParaRPr lang="en-US" sz="3200" b="1" i="0" cap="all" baseline="0" dirty="0">
              <a:solidFill>
                <a:srgbClr val="FFFFFF"/>
              </a:solidFill>
              <a:uFillTx/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2" y="179880"/>
            <a:ext cx="2139445" cy="7236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43682" y="3008152"/>
            <a:ext cx="838200" cy="841694"/>
            <a:chOff x="0" y="585597"/>
            <a:chExt cx="838200" cy="390908"/>
          </a:xfrm>
          <a:solidFill>
            <a:schemeClr val="bg1">
              <a:lumMod val="65000"/>
            </a:schemeClr>
          </a:solidFill>
        </p:grpSpPr>
        <p:sp>
          <p:nvSpPr>
            <p:cNvPr id="20" name="Rectangle 19"/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Right Triangle 20"/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3008153"/>
            <a:ext cx="838200" cy="841694"/>
            <a:chOff x="0" y="585597"/>
            <a:chExt cx="838200" cy="390908"/>
          </a:xfrm>
          <a:solidFill>
            <a:schemeClr val="bg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ight Triangle 17"/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3" y="6383329"/>
            <a:ext cx="2525487" cy="190060"/>
          </a:xfrm>
          <a:prstGeom prst="rect">
            <a:avLst/>
          </a:prstGeom>
        </p:spPr>
      </p:pic>
      <p:cxnSp>
        <p:nvCxnSpPr>
          <p:cNvPr id="5" name="Straight Connector 4"/>
          <p:cNvCxnSpPr>
            <a:endCxn id="2" idx="1"/>
          </p:cNvCxnSpPr>
          <p:nvPr/>
        </p:nvCxnSpPr>
        <p:spPr>
          <a:xfrm>
            <a:off x="-46838" y="6448292"/>
            <a:ext cx="9713351" cy="300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2450" y="4822162"/>
            <a:ext cx="98603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FFFFFF"/>
                </a:solidFill>
              </a:rPr>
              <a:t>PRESENTED BY   : XU ZHUANGZHUANG</a:t>
            </a:r>
            <a:endParaRPr lang="en-US" sz="2400" b="1" i="0" u="none" strike="noStrike" baseline="0" dirty="0">
              <a:solidFill>
                <a:srgbClr val="FFFFFF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FFFFFF"/>
                </a:solidFill>
              </a:rPr>
              <a:t>MATRIC NO         : MCS241022</a:t>
            </a:r>
            <a:endParaRPr lang="en-US" sz="2400" b="1" i="0" u="none" strike="noStrike" baseline="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801" y="1441029"/>
            <a:ext cx="10073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 dirty="0">
                <a:solidFill>
                  <a:srgbClr val="FFFFFF"/>
                </a:solidFill>
              </a:rPr>
              <a:t>PROJECT PROPOSAL PRESENTATION</a:t>
            </a:r>
            <a:endParaRPr lang="en-US" sz="3200" b="1" i="0" u="none" strike="noStrike" baseline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7752"/>
            <a:ext cx="10515600" cy="847724"/>
          </a:xfrm>
        </p:spPr>
        <p:txBody>
          <a:bodyPr/>
          <a:lstStyle/>
          <a:p>
            <a:r>
              <a:rPr lang="en-US" b="1" cap="all" dirty="0">
                <a:solidFill>
                  <a:schemeClr val="tx1"/>
                </a:solidFill>
                <a:uFillTx/>
                <a:sym typeface="+mn-ea"/>
              </a:rPr>
              <a:t>Methodology Overview</a:t>
            </a:r>
            <a:endParaRPr lang="en-US" b="1" cap="all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71675"/>
            <a:ext cx="10515600" cy="3838573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1. Define business goals: Improved personalization, sales.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2. Collect and preprocess data: Ensure quality inputs.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3. Build models: Apply CF algorithms.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4. Evaluate: Metrics like RMSE, Precision@K.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2" y="568060"/>
            <a:ext cx="10270068" cy="794281"/>
          </a:xfrm>
        </p:spPr>
        <p:txBody>
          <a:bodyPr>
            <a:noAutofit/>
          </a:bodyPr>
          <a:lstStyle/>
          <a:p>
            <a:r>
              <a:rPr lang="en-MY" sz="3600" b="1" dirty="0">
                <a:effectLst/>
                <a:ea typeface="Aptos" panose="020B0004020202020204" pitchFamily="34" charset="0"/>
              </a:rPr>
              <a:t>DATA SOURCES AND COLLECTION METHODS</a:t>
            </a:r>
            <a:endParaRPr lang="en-MY" sz="36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011767" y="965201"/>
          <a:ext cx="10168466" cy="473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pPr algn="l"/>
            <a:r>
              <a:rPr lang="en-US" b="1" cap="all" dirty="0">
                <a:solidFill>
                  <a:schemeClr val="tx1"/>
                </a:solidFill>
                <a:uFillTx/>
                <a:sym typeface="+mn-ea"/>
              </a:rPr>
              <a:t>Model Building</a:t>
            </a:r>
            <a:endParaRPr lang="en-US" b="1" cap="all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User-based and item-based filtering for simple scenarios.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Matrix factorization techniques (e.g., SVD, ALS) for sparsity.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Tools used: TensorFlow Recommenders, PySpark MLlib.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183" y="675218"/>
            <a:ext cx="10515600" cy="730249"/>
          </a:xfrm>
        </p:spPr>
        <p:txBody>
          <a:bodyPr/>
          <a:lstStyle/>
          <a:p>
            <a:r>
              <a:rPr lang="en-US" b="1" cap="all" dirty="0">
                <a:solidFill>
                  <a:schemeClr val="tx1"/>
                </a:solidFill>
                <a:uFillTx/>
                <a:sym typeface="+mn-ea"/>
              </a:rPr>
              <a:t>Insights from EDA</a:t>
            </a:r>
            <a:endParaRPr lang="en-US" b="1" cap="all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183" y="1578239"/>
            <a:ext cx="10515600" cy="3357562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Key findings from data analysis: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High sparsity: 95% missing data in user-item interactions.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Seasonal spikes: Interaction peaks during holidays (e.g., Black Friday).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Popularity bias: Top 5% items dominate recommendations.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183" y="675218"/>
            <a:ext cx="10515600" cy="730249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b="1" cap="all" dirty="0">
                <a:solidFill>
                  <a:schemeClr val="tx1"/>
                </a:solidFill>
                <a:uFillTx/>
                <a:sym typeface="+mn-ea"/>
              </a:rPr>
              <a:t>Implications for E-commerce Platforms</a:t>
            </a:r>
            <a:endParaRPr lang="en-US" b="1" cap="all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183" y="1750959"/>
            <a:ext cx="10515600" cy="3357562"/>
          </a:xfrm>
        </p:spPr>
        <p:txBody>
          <a:bodyPr/>
          <a:lstStyle/>
          <a:p>
            <a:pPr marL="342900" indent="-342900" algn="l"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User benefits: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 algn="l"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Enhanced satisfaction with personalized, context-aware recommendations.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 algn="l"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Business benefits: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 algn="l"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Higher sales conversion rates.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 algn="l">
              <a:buClrTx/>
              <a:buSzTx/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Optimization of inventory based on predicted demand.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2" y="568060"/>
            <a:ext cx="10270068" cy="794281"/>
          </a:xfrm>
        </p:spPr>
        <p:txBody>
          <a:bodyPr>
            <a:noAutofit/>
          </a:bodyPr>
          <a:lstStyle/>
          <a:p>
            <a:r>
              <a:rPr lang="en-US" sz="3600" b="1" cap="all" dirty="0">
                <a:uFillTx/>
                <a:sym typeface="+mn-ea"/>
              </a:rPr>
              <a:t>Implications for E-commerce Platforms</a:t>
            </a:r>
            <a:endParaRPr lang="en-MY" sz="36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011767" y="1557021"/>
          <a:ext cx="10168466" cy="473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685800"/>
            <a:ext cx="10515600" cy="645582"/>
          </a:xfrm>
        </p:spPr>
        <p:txBody>
          <a:bodyPr>
            <a:normAutofit/>
          </a:bodyPr>
          <a:lstStyle/>
          <a:p>
            <a:r>
              <a:rPr lang="en-US" sz="3600" b="1" cap="all" dirty="0">
                <a:uFillTx/>
                <a:sym typeface="+mn-ea"/>
              </a:rPr>
              <a:t>Future Directions</a:t>
            </a:r>
            <a:endParaRPr lang="en-US" sz="3600" b="1" cap="all" dirty="0">
              <a:uFillTx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8865" y="1439333"/>
          <a:ext cx="10591801" cy="479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pPr algn="l"/>
            <a:r>
              <a:rPr lang="en-MY" b="1" cap="all" dirty="0">
                <a:effectLst/>
                <a:uFillTx/>
                <a:ea typeface="Aptos" panose="020B0004020202020204" pitchFamily="34" charset="0"/>
                <a:sym typeface="+mn-ea"/>
              </a:rPr>
              <a:t>Conclusion</a:t>
            </a:r>
            <a:endParaRPr lang="en-US" b="1" cap="all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sz="2400">
                <a:sym typeface="+mn-ea"/>
              </a:rPr>
              <a:t>CF enhances personalization in e-commerce by tackling sparsity and diversity.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Future advancements can unlock its full potential with better explainability and scalability.</a:t>
            </a:r>
            <a:endParaRPr sz="2400">
              <a:sym typeface="+mn-ea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3647115" y="2649752"/>
            <a:ext cx="4706938" cy="101566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bg1"/>
                </a:solidFill>
                <a:cs typeface="Arial" panose="020B0604020202090204" pitchFamily="34" charset="0"/>
              </a:rPr>
              <a:t>THANK YOU</a:t>
            </a:r>
            <a:endParaRPr lang="en-US" sz="6000" b="1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4467" y="4076956"/>
            <a:ext cx="166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/>
                </a:solidFill>
              </a:rPr>
              <a:t>univteknologimalaysia</a:t>
            </a:r>
            <a:endParaRPr lang="en-MY" sz="12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66240" y="4067101"/>
            <a:ext cx="280228" cy="281958"/>
            <a:chOff x="2163763" y="-1266825"/>
            <a:chExt cx="1028700" cy="1035050"/>
          </a:xfrm>
          <a:solidFill>
            <a:schemeClr val="bg1">
              <a:lumMod val="95000"/>
            </a:schemeClr>
          </a:solidFill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163763" y="-1266825"/>
              <a:ext cx="1028700" cy="1035050"/>
            </a:xfrm>
            <a:custGeom>
              <a:avLst/>
              <a:gdLst>
                <a:gd name="T0" fmla="*/ 198 w 396"/>
                <a:gd name="T1" fmla="*/ 0 h 396"/>
                <a:gd name="T2" fmla="*/ 338 w 396"/>
                <a:gd name="T3" fmla="*/ 58 h 396"/>
                <a:gd name="T4" fmla="*/ 396 w 396"/>
                <a:gd name="T5" fmla="*/ 198 h 396"/>
                <a:gd name="T6" fmla="*/ 338 w 396"/>
                <a:gd name="T7" fmla="*/ 338 h 396"/>
                <a:gd name="T8" fmla="*/ 198 w 396"/>
                <a:gd name="T9" fmla="*/ 396 h 396"/>
                <a:gd name="T10" fmla="*/ 58 w 396"/>
                <a:gd name="T11" fmla="*/ 338 h 396"/>
                <a:gd name="T12" fmla="*/ 0 w 396"/>
                <a:gd name="T13" fmla="*/ 198 h 396"/>
                <a:gd name="T14" fmla="*/ 58 w 396"/>
                <a:gd name="T15" fmla="*/ 58 h 396"/>
                <a:gd name="T16" fmla="*/ 198 w 396"/>
                <a:gd name="T17" fmla="*/ 0 h 396"/>
                <a:gd name="T18" fmla="*/ 327 w 396"/>
                <a:gd name="T19" fmla="*/ 69 h 396"/>
                <a:gd name="T20" fmla="*/ 198 w 396"/>
                <a:gd name="T21" fmla="*/ 15 h 396"/>
                <a:gd name="T22" fmla="*/ 69 w 396"/>
                <a:gd name="T23" fmla="*/ 69 h 396"/>
                <a:gd name="T24" fmla="*/ 15 w 396"/>
                <a:gd name="T25" fmla="*/ 198 h 396"/>
                <a:gd name="T26" fmla="*/ 69 w 396"/>
                <a:gd name="T27" fmla="*/ 327 h 396"/>
                <a:gd name="T28" fmla="*/ 198 w 396"/>
                <a:gd name="T29" fmla="*/ 380 h 396"/>
                <a:gd name="T30" fmla="*/ 327 w 396"/>
                <a:gd name="T31" fmla="*/ 327 h 396"/>
                <a:gd name="T32" fmla="*/ 380 w 396"/>
                <a:gd name="T33" fmla="*/ 198 h 396"/>
                <a:gd name="T34" fmla="*/ 327 w 396"/>
                <a:gd name="T35" fmla="*/ 6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252" y="0"/>
                    <a:pt x="302" y="22"/>
                    <a:pt x="338" y="58"/>
                  </a:cubicBezTo>
                  <a:cubicBezTo>
                    <a:pt x="374" y="93"/>
                    <a:pt x="396" y="143"/>
                    <a:pt x="396" y="198"/>
                  </a:cubicBezTo>
                  <a:cubicBezTo>
                    <a:pt x="396" y="252"/>
                    <a:pt x="374" y="302"/>
                    <a:pt x="338" y="338"/>
                  </a:cubicBezTo>
                  <a:cubicBezTo>
                    <a:pt x="302" y="374"/>
                    <a:pt x="252" y="396"/>
                    <a:pt x="198" y="396"/>
                  </a:cubicBezTo>
                  <a:cubicBezTo>
                    <a:pt x="143" y="396"/>
                    <a:pt x="93" y="374"/>
                    <a:pt x="58" y="338"/>
                  </a:cubicBezTo>
                  <a:cubicBezTo>
                    <a:pt x="22" y="302"/>
                    <a:pt x="0" y="252"/>
                    <a:pt x="0" y="198"/>
                  </a:cubicBezTo>
                  <a:cubicBezTo>
                    <a:pt x="0" y="143"/>
                    <a:pt x="22" y="93"/>
                    <a:pt x="58" y="58"/>
                  </a:cubicBezTo>
                  <a:cubicBezTo>
                    <a:pt x="93" y="22"/>
                    <a:pt x="143" y="0"/>
                    <a:pt x="198" y="0"/>
                  </a:cubicBezTo>
                  <a:close/>
                  <a:moveTo>
                    <a:pt x="327" y="69"/>
                  </a:moveTo>
                  <a:cubicBezTo>
                    <a:pt x="294" y="36"/>
                    <a:pt x="248" y="15"/>
                    <a:pt x="198" y="15"/>
                  </a:cubicBezTo>
                  <a:cubicBezTo>
                    <a:pt x="147" y="15"/>
                    <a:pt x="102" y="36"/>
                    <a:pt x="69" y="69"/>
                  </a:cubicBezTo>
                  <a:cubicBezTo>
                    <a:pt x="36" y="102"/>
                    <a:pt x="15" y="147"/>
                    <a:pt x="15" y="198"/>
                  </a:cubicBezTo>
                  <a:cubicBezTo>
                    <a:pt x="15" y="248"/>
                    <a:pt x="36" y="294"/>
                    <a:pt x="69" y="327"/>
                  </a:cubicBezTo>
                  <a:cubicBezTo>
                    <a:pt x="102" y="360"/>
                    <a:pt x="147" y="380"/>
                    <a:pt x="198" y="380"/>
                  </a:cubicBezTo>
                  <a:cubicBezTo>
                    <a:pt x="248" y="380"/>
                    <a:pt x="294" y="360"/>
                    <a:pt x="327" y="327"/>
                  </a:cubicBezTo>
                  <a:cubicBezTo>
                    <a:pt x="360" y="294"/>
                    <a:pt x="380" y="248"/>
                    <a:pt x="380" y="198"/>
                  </a:cubicBezTo>
                  <a:cubicBezTo>
                    <a:pt x="380" y="147"/>
                    <a:pt x="360" y="102"/>
                    <a:pt x="32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554288" y="-1014413"/>
              <a:ext cx="246063" cy="528638"/>
            </a:xfrm>
            <a:custGeom>
              <a:avLst/>
              <a:gdLst>
                <a:gd name="T0" fmla="*/ 63 w 95"/>
                <a:gd name="T1" fmla="*/ 60 h 202"/>
                <a:gd name="T2" fmla="*/ 63 w 95"/>
                <a:gd name="T3" fmla="*/ 44 h 202"/>
                <a:gd name="T4" fmla="*/ 72 w 95"/>
                <a:gd name="T5" fmla="*/ 34 h 202"/>
                <a:gd name="T6" fmla="*/ 94 w 95"/>
                <a:gd name="T7" fmla="*/ 34 h 202"/>
                <a:gd name="T8" fmla="*/ 94 w 95"/>
                <a:gd name="T9" fmla="*/ 0 h 202"/>
                <a:gd name="T10" fmla="*/ 63 w 95"/>
                <a:gd name="T11" fmla="*/ 0 h 202"/>
                <a:gd name="T12" fmla="*/ 21 w 95"/>
                <a:gd name="T13" fmla="*/ 42 h 202"/>
                <a:gd name="T14" fmla="*/ 21 w 95"/>
                <a:gd name="T15" fmla="*/ 60 h 202"/>
                <a:gd name="T16" fmla="*/ 0 w 95"/>
                <a:gd name="T17" fmla="*/ 60 h 202"/>
                <a:gd name="T18" fmla="*/ 0 w 95"/>
                <a:gd name="T19" fmla="*/ 85 h 202"/>
                <a:gd name="T20" fmla="*/ 0 w 95"/>
                <a:gd name="T21" fmla="*/ 101 h 202"/>
                <a:gd name="T22" fmla="*/ 21 w 95"/>
                <a:gd name="T23" fmla="*/ 101 h 202"/>
                <a:gd name="T24" fmla="*/ 21 w 95"/>
                <a:gd name="T25" fmla="*/ 202 h 202"/>
                <a:gd name="T26" fmla="*/ 61 w 95"/>
                <a:gd name="T27" fmla="*/ 202 h 202"/>
                <a:gd name="T28" fmla="*/ 61 w 95"/>
                <a:gd name="T29" fmla="*/ 101 h 202"/>
                <a:gd name="T30" fmla="*/ 91 w 95"/>
                <a:gd name="T31" fmla="*/ 101 h 202"/>
                <a:gd name="T32" fmla="*/ 92 w 95"/>
                <a:gd name="T33" fmla="*/ 85 h 202"/>
                <a:gd name="T34" fmla="*/ 95 w 95"/>
                <a:gd name="T35" fmla="*/ 60 h 202"/>
                <a:gd name="T36" fmla="*/ 63 w 95"/>
                <a:gd name="T37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202">
                  <a:moveTo>
                    <a:pt x="63" y="60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3" y="36"/>
                    <a:pt x="68" y="34"/>
                    <a:pt x="72" y="34"/>
                  </a:cubicBezTo>
                  <a:cubicBezTo>
                    <a:pt x="75" y="34"/>
                    <a:pt x="94" y="34"/>
                    <a:pt x="94" y="3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21" y="25"/>
                    <a:pt x="21" y="4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47"/>
                    <a:pt x="21" y="202"/>
                    <a:pt x="21" y="20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2"/>
                    <a:pt x="61" y="146"/>
                    <a:pt x="61" y="101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60"/>
                    <a:pt x="95" y="60"/>
                    <a:pt x="95" y="60"/>
                  </a:cubicBezTo>
                  <a:lnTo>
                    <a:pt x="63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1144" y="4077067"/>
            <a:ext cx="279796" cy="281958"/>
            <a:chOff x="3470276" y="-1266825"/>
            <a:chExt cx="1027113" cy="1035050"/>
          </a:xfrm>
          <a:solidFill>
            <a:schemeClr val="bg1">
              <a:lumMod val="95000"/>
            </a:schemeClr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470276" y="-1266825"/>
              <a:ext cx="1027113" cy="1035050"/>
            </a:xfrm>
            <a:custGeom>
              <a:avLst/>
              <a:gdLst>
                <a:gd name="T0" fmla="*/ 198 w 396"/>
                <a:gd name="T1" fmla="*/ 0 h 396"/>
                <a:gd name="T2" fmla="*/ 338 w 396"/>
                <a:gd name="T3" fmla="*/ 58 h 396"/>
                <a:gd name="T4" fmla="*/ 396 w 396"/>
                <a:gd name="T5" fmla="*/ 198 h 396"/>
                <a:gd name="T6" fmla="*/ 338 w 396"/>
                <a:gd name="T7" fmla="*/ 338 h 396"/>
                <a:gd name="T8" fmla="*/ 198 w 396"/>
                <a:gd name="T9" fmla="*/ 396 h 396"/>
                <a:gd name="T10" fmla="*/ 58 w 396"/>
                <a:gd name="T11" fmla="*/ 338 h 396"/>
                <a:gd name="T12" fmla="*/ 0 w 396"/>
                <a:gd name="T13" fmla="*/ 198 h 396"/>
                <a:gd name="T14" fmla="*/ 58 w 396"/>
                <a:gd name="T15" fmla="*/ 58 h 396"/>
                <a:gd name="T16" fmla="*/ 198 w 396"/>
                <a:gd name="T17" fmla="*/ 0 h 396"/>
                <a:gd name="T18" fmla="*/ 328 w 396"/>
                <a:gd name="T19" fmla="*/ 69 h 396"/>
                <a:gd name="T20" fmla="*/ 198 w 396"/>
                <a:gd name="T21" fmla="*/ 15 h 396"/>
                <a:gd name="T22" fmla="*/ 69 w 396"/>
                <a:gd name="T23" fmla="*/ 69 h 396"/>
                <a:gd name="T24" fmla="*/ 16 w 396"/>
                <a:gd name="T25" fmla="*/ 198 h 396"/>
                <a:gd name="T26" fmla="*/ 69 w 396"/>
                <a:gd name="T27" fmla="*/ 327 h 396"/>
                <a:gd name="T28" fmla="*/ 198 w 396"/>
                <a:gd name="T29" fmla="*/ 380 h 396"/>
                <a:gd name="T30" fmla="*/ 328 w 396"/>
                <a:gd name="T31" fmla="*/ 327 h 396"/>
                <a:gd name="T32" fmla="*/ 381 w 396"/>
                <a:gd name="T33" fmla="*/ 198 h 396"/>
                <a:gd name="T34" fmla="*/ 328 w 396"/>
                <a:gd name="T35" fmla="*/ 6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253" y="0"/>
                    <a:pt x="303" y="22"/>
                    <a:pt x="338" y="58"/>
                  </a:cubicBezTo>
                  <a:cubicBezTo>
                    <a:pt x="374" y="93"/>
                    <a:pt x="396" y="143"/>
                    <a:pt x="396" y="198"/>
                  </a:cubicBezTo>
                  <a:cubicBezTo>
                    <a:pt x="396" y="252"/>
                    <a:pt x="374" y="302"/>
                    <a:pt x="338" y="338"/>
                  </a:cubicBezTo>
                  <a:cubicBezTo>
                    <a:pt x="303" y="374"/>
                    <a:pt x="253" y="396"/>
                    <a:pt x="198" y="396"/>
                  </a:cubicBezTo>
                  <a:cubicBezTo>
                    <a:pt x="144" y="396"/>
                    <a:pt x="94" y="374"/>
                    <a:pt x="58" y="338"/>
                  </a:cubicBezTo>
                  <a:cubicBezTo>
                    <a:pt x="22" y="302"/>
                    <a:pt x="0" y="252"/>
                    <a:pt x="0" y="198"/>
                  </a:cubicBezTo>
                  <a:cubicBezTo>
                    <a:pt x="0" y="143"/>
                    <a:pt x="22" y="93"/>
                    <a:pt x="58" y="58"/>
                  </a:cubicBezTo>
                  <a:cubicBezTo>
                    <a:pt x="94" y="22"/>
                    <a:pt x="144" y="0"/>
                    <a:pt x="198" y="0"/>
                  </a:cubicBezTo>
                  <a:close/>
                  <a:moveTo>
                    <a:pt x="328" y="69"/>
                  </a:moveTo>
                  <a:cubicBezTo>
                    <a:pt x="294" y="36"/>
                    <a:pt x="249" y="15"/>
                    <a:pt x="198" y="15"/>
                  </a:cubicBezTo>
                  <a:cubicBezTo>
                    <a:pt x="148" y="15"/>
                    <a:pt x="102" y="36"/>
                    <a:pt x="69" y="69"/>
                  </a:cubicBezTo>
                  <a:cubicBezTo>
                    <a:pt x="36" y="102"/>
                    <a:pt x="16" y="147"/>
                    <a:pt x="16" y="198"/>
                  </a:cubicBezTo>
                  <a:cubicBezTo>
                    <a:pt x="16" y="248"/>
                    <a:pt x="36" y="294"/>
                    <a:pt x="69" y="327"/>
                  </a:cubicBezTo>
                  <a:cubicBezTo>
                    <a:pt x="102" y="360"/>
                    <a:pt x="148" y="380"/>
                    <a:pt x="198" y="380"/>
                  </a:cubicBezTo>
                  <a:cubicBezTo>
                    <a:pt x="249" y="380"/>
                    <a:pt x="294" y="360"/>
                    <a:pt x="328" y="327"/>
                  </a:cubicBezTo>
                  <a:cubicBezTo>
                    <a:pt x="361" y="294"/>
                    <a:pt x="381" y="248"/>
                    <a:pt x="381" y="198"/>
                  </a:cubicBezTo>
                  <a:cubicBezTo>
                    <a:pt x="381" y="147"/>
                    <a:pt x="361" y="102"/>
                    <a:pt x="3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3727451" y="-1011238"/>
              <a:ext cx="515938" cy="520700"/>
            </a:xfrm>
            <a:custGeom>
              <a:avLst/>
              <a:gdLst>
                <a:gd name="T0" fmla="*/ 49 w 199"/>
                <a:gd name="T1" fmla="*/ 100 h 199"/>
                <a:gd name="T2" fmla="*/ 99 w 199"/>
                <a:gd name="T3" fmla="*/ 49 h 199"/>
                <a:gd name="T4" fmla="*/ 150 w 199"/>
                <a:gd name="T5" fmla="*/ 100 h 199"/>
                <a:gd name="T6" fmla="*/ 99 w 199"/>
                <a:gd name="T7" fmla="*/ 150 h 199"/>
                <a:gd name="T8" fmla="*/ 49 w 199"/>
                <a:gd name="T9" fmla="*/ 100 h 199"/>
                <a:gd name="T10" fmla="*/ 152 w 199"/>
                <a:gd name="T11" fmla="*/ 0 h 199"/>
                <a:gd name="T12" fmla="*/ 47 w 199"/>
                <a:gd name="T13" fmla="*/ 0 h 199"/>
                <a:gd name="T14" fmla="*/ 0 w 199"/>
                <a:gd name="T15" fmla="*/ 47 h 199"/>
                <a:gd name="T16" fmla="*/ 0 w 199"/>
                <a:gd name="T17" fmla="*/ 152 h 199"/>
                <a:gd name="T18" fmla="*/ 47 w 199"/>
                <a:gd name="T19" fmla="*/ 199 h 199"/>
                <a:gd name="T20" fmla="*/ 152 w 199"/>
                <a:gd name="T21" fmla="*/ 199 h 199"/>
                <a:gd name="T22" fmla="*/ 199 w 199"/>
                <a:gd name="T23" fmla="*/ 152 h 199"/>
                <a:gd name="T24" fmla="*/ 199 w 199"/>
                <a:gd name="T25" fmla="*/ 47 h 199"/>
                <a:gd name="T26" fmla="*/ 152 w 199"/>
                <a:gd name="T27" fmla="*/ 0 h 199"/>
                <a:gd name="T28" fmla="*/ 47 w 199"/>
                <a:gd name="T29" fmla="*/ 12 h 199"/>
                <a:gd name="T30" fmla="*/ 152 w 199"/>
                <a:gd name="T31" fmla="*/ 12 h 199"/>
                <a:gd name="T32" fmla="*/ 187 w 199"/>
                <a:gd name="T33" fmla="*/ 47 h 199"/>
                <a:gd name="T34" fmla="*/ 187 w 199"/>
                <a:gd name="T35" fmla="*/ 152 h 199"/>
                <a:gd name="T36" fmla="*/ 152 w 199"/>
                <a:gd name="T37" fmla="*/ 187 h 199"/>
                <a:gd name="T38" fmla="*/ 47 w 199"/>
                <a:gd name="T39" fmla="*/ 187 h 199"/>
                <a:gd name="T40" fmla="*/ 12 w 199"/>
                <a:gd name="T41" fmla="*/ 152 h 199"/>
                <a:gd name="T42" fmla="*/ 12 w 199"/>
                <a:gd name="T43" fmla="*/ 47 h 199"/>
                <a:gd name="T44" fmla="*/ 47 w 199"/>
                <a:gd name="T45" fmla="*/ 12 h 199"/>
                <a:gd name="T46" fmla="*/ 162 w 199"/>
                <a:gd name="T47" fmla="*/ 27 h 199"/>
                <a:gd name="T48" fmla="*/ 152 w 199"/>
                <a:gd name="T49" fmla="*/ 37 h 199"/>
                <a:gd name="T50" fmla="*/ 162 w 199"/>
                <a:gd name="T51" fmla="*/ 48 h 199"/>
                <a:gd name="T52" fmla="*/ 173 w 199"/>
                <a:gd name="T53" fmla="*/ 37 h 199"/>
                <a:gd name="T54" fmla="*/ 162 w 199"/>
                <a:gd name="T55" fmla="*/ 27 h 199"/>
                <a:gd name="T56" fmla="*/ 163 w 199"/>
                <a:gd name="T57" fmla="*/ 100 h 199"/>
                <a:gd name="T58" fmla="*/ 99 w 199"/>
                <a:gd name="T59" fmla="*/ 36 h 199"/>
                <a:gd name="T60" fmla="*/ 35 w 199"/>
                <a:gd name="T61" fmla="*/ 100 h 199"/>
                <a:gd name="T62" fmla="*/ 99 w 199"/>
                <a:gd name="T63" fmla="*/ 164 h 199"/>
                <a:gd name="T64" fmla="*/ 163 w 199"/>
                <a:gd name="T6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199">
                  <a:moveTo>
                    <a:pt x="49" y="100"/>
                  </a:moveTo>
                  <a:cubicBezTo>
                    <a:pt x="49" y="72"/>
                    <a:pt x="71" y="49"/>
                    <a:pt x="99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99" y="150"/>
                  </a:cubicBezTo>
                  <a:cubicBezTo>
                    <a:pt x="71" y="150"/>
                    <a:pt x="49" y="128"/>
                    <a:pt x="49" y="100"/>
                  </a:cubicBezTo>
                  <a:close/>
                  <a:moveTo>
                    <a:pt x="15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8"/>
                    <a:pt x="21" y="199"/>
                    <a:pt x="47" y="199"/>
                  </a:cubicBezTo>
                  <a:cubicBezTo>
                    <a:pt x="152" y="199"/>
                    <a:pt x="152" y="199"/>
                    <a:pt x="152" y="199"/>
                  </a:cubicBezTo>
                  <a:cubicBezTo>
                    <a:pt x="178" y="199"/>
                    <a:pt x="199" y="178"/>
                    <a:pt x="199" y="152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21"/>
                    <a:pt x="178" y="0"/>
                    <a:pt x="152" y="0"/>
                  </a:cubicBezTo>
                  <a:close/>
                  <a:moveTo>
                    <a:pt x="47" y="12"/>
                  </a:moveTo>
                  <a:cubicBezTo>
                    <a:pt x="152" y="12"/>
                    <a:pt x="152" y="12"/>
                    <a:pt x="152" y="12"/>
                  </a:cubicBezTo>
                  <a:cubicBezTo>
                    <a:pt x="171" y="12"/>
                    <a:pt x="187" y="28"/>
                    <a:pt x="187" y="47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187" y="171"/>
                    <a:pt x="171" y="187"/>
                    <a:pt x="152" y="187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28" y="187"/>
                    <a:pt x="12" y="171"/>
                    <a:pt x="12" y="152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28"/>
                    <a:pt x="28" y="12"/>
                    <a:pt x="47" y="12"/>
                  </a:cubicBezTo>
                  <a:close/>
                  <a:moveTo>
                    <a:pt x="162" y="27"/>
                  </a:moveTo>
                  <a:cubicBezTo>
                    <a:pt x="156" y="27"/>
                    <a:pt x="152" y="32"/>
                    <a:pt x="152" y="37"/>
                  </a:cubicBezTo>
                  <a:cubicBezTo>
                    <a:pt x="152" y="43"/>
                    <a:pt x="156" y="48"/>
                    <a:pt x="162" y="48"/>
                  </a:cubicBezTo>
                  <a:cubicBezTo>
                    <a:pt x="168" y="48"/>
                    <a:pt x="173" y="43"/>
                    <a:pt x="173" y="37"/>
                  </a:cubicBezTo>
                  <a:cubicBezTo>
                    <a:pt x="173" y="32"/>
                    <a:pt x="168" y="27"/>
                    <a:pt x="162" y="27"/>
                  </a:cubicBezTo>
                  <a:close/>
                  <a:moveTo>
                    <a:pt x="163" y="100"/>
                  </a:moveTo>
                  <a:cubicBezTo>
                    <a:pt x="163" y="64"/>
                    <a:pt x="135" y="36"/>
                    <a:pt x="99" y="36"/>
                  </a:cubicBezTo>
                  <a:cubicBezTo>
                    <a:pt x="64" y="36"/>
                    <a:pt x="35" y="64"/>
                    <a:pt x="35" y="100"/>
                  </a:cubicBezTo>
                  <a:cubicBezTo>
                    <a:pt x="35" y="135"/>
                    <a:pt x="64" y="164"/>
                    <a:pt x="99" y="164"/>
                  </a:cubicBezTo>
                  <a:cubicBezTo>
                    <a:pt x="135" y="164"/>
                    <a:pt x="163" y="135"/>
                    <a:pt x="163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11844" y="4072060"/>
            <a:ext cx="3029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/>
                </a:solidFill>
              </a:rPr>
              <a:t>utm.my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25" name="Shape 2865"/>
          <p:cNvSpPr/>
          <p:nvPr/>
        </p:nvSpPr>
        <p:spPr>
          <a:xfrm>
            <a:off x="3720466" y="40769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861"/>
          <p:cNvSpPr/>
          <p:nvPr/>
        </p:nvSpPr>
        <p:spPr>
          <a:xfrm>
            <a:off x="4072196" y="40769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30" name="Graphic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3684" y="4070864"/>
            <a:ext cx="289182" cy="289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19166" y="4069364"/>
            <a:ext cx="186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 err="1">
                <a:solidFill>
                  <a:schemeClr val="bg1"/>
                </a:solidFill>
              </a:rPr>
              <a:t>utmofficial</a:t>
            </a:r>
            <a:endParaRPr lang="en-MY" sz="1200" dirty="0">
              <a:solidFill>
                <a:schemeClr val="bg1"/>
              </a:solidFill>
            </a:endParaRPr>
          </a:p>
        </p:txBody>
      </p:sp>
      <p:pic>
        <p:nvPicPr>
          <p:cNvPr id="33" name="Graphic 3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9397" y="4076956"/>
            <a:ext cx="289182" cy="2891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44225"/>
            <a:ext cx="121920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baseline="0" dirty="0">
                <a:solidFill>
                  <a:srgbClr val="6C1D35"/>
                </a:solidFill>
              </a:rPr>
              <a:t>INTRODUCTION</a:t>
            </a:r>
            <a:endParaRPr lang="en-US" sz="6000" b="1" i="0" u="none" strike="noStrike" baseline="0" dirty="0">
              <a:solidFill>
                <a:srgbClr val="6C1D3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7752"/>
            <a:ext cx="10515600" cy="847724"/>
          </a:xfrm>
        </p:spPr>
        <p:txBody>
          <a:bodyPr/>
          <a:lstStyle/>
          <a:p>
            <a:r>
              <a:rPr lang="en-US" b="1" cap="all" dirty="0">
                <a:solidFill>
                  <a:schemeClr val="tx1"/>
                </a:solidFill>
                <a:uFillTx/>
                <a:sym typeface="+mn-ea"/>
              </a:rPr>
              <a:t>Introduction</a:t>
            </a:r>
            <a:endParaRPr lang="en-US" b="1" cap="all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71675"/>
            <a:ext cx="10515600" cy="3838573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Definition of Collaborative Filtering (CF):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A recommendation system technique leveraging user interactions.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Importance in e-commerce: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Addresses personalized shopping experiences.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Resolves visibility issues for quality products.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7752"/>
            <a:ext cx="10515600" cy="847724"/>
          </a:xfrm>
        </p:spPr>
        <p:txBody>
          <a:bodyPr/>
          <a:lstStyle/>
          <a:p>
            <a:r>
              <a:rPr lang="en-US" b="1" dirty="0"/>
              <a:t>BACKGROUND</a:t>
            </a:r>
            <a:endParaRPr lang="en-MY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71675"/>
            <a:ext cx="10515600" cy="3838573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Challenges in online shopping: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Insufficient product visibility.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Waste caused by unpurchased high-quality items.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Solution: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 CF enables tailored recommendations to users based on their behavior.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40" y="138906"/>
            <a:ext cx="10515600" cy="1325563"/>
          </a:xfrm>
        </p:spPr>
        <p:txBody>
          <a:bodyPr/>
          <a:lstStyle/>
          <a:p>
            <a:r>
              <a:rPr lang="en-US" b="1" dirty="0"/>
              <a:t>RESEARCH QUESTIONS &amp; OBJECTIVES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43150"/>
            <a:ext cx="5181600" cy="3981449"/>
          </a:xfrm>
        </p:spPr>
        <p:txBody>
          <a:bodyPr>
            <a:normAutofit fontScale="70000"/>
          </a:bodyPr>
          <a:lstStyle/>
          <a:p>
            <a:pPr algn="l"/>
            <a:endParaRPr lang="en-MY" sz="2400" b="0" i="0" u="none" strike="noStrike" baseline="0" dirty="0">
              <a:solidFill>
                <a:schemeClr val="bg1"/>
              </a:solidFill>
              <a:latin typeface="Times New Roman" panose="02020503050405090304" pitchFamily="18" charset="0"/>
            </a:endParaRPr>
          </a:p>
          <a:p>
            <a:r>
              <a:rPr lang="en-US" sz="2900" b="1" dirty="0">
                <a:solidFill>
                  <a:schemeClr val="bg1"/>
                </a:solidFill>
              </a:rPr>
              <a:t>RQ 1</a:t>
            </a:r>
            <a:r>
              <a:rPr lang="en-US" sz="2900" dirty="0">
                <a:solidFill>
                  <a:schemeClr val="bg1"/>
                </a:solidFill>
              </a:rPr>
              <a:t>:</a:t>
            </a:r>
            <a:r>
              <a:rPr lang="en-US" sz="29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900" dirty="0">
                <a:solidFill>
                  <a:schemeClr val="bg1"/>
                </a:solidFill>
                <a:sym typeface="+mn-ea"/>
              </a:rPr>
              <a:t>How can collaborative filtering algorithms predict and recommend products effectively based on user interactions?</a:t>
            </a:r>
            <a:r>
              <a:rPr lang="en-US" sz="2900" b="0" i="0" u="none" strike="noStrike" baseline="0" dirty="0">
                <a:solidFill>
                  <a:schemeClr val="bg1"/>
                </a:solidFill>
              </a:rPr>
              <a:t> </a:t>
            </a:r>
            <a:endParaRPr lang="en-US" sz="2900" b="0" i="0" u="none" strike="noStrike" baseline="0" dirty="0">
              <a:solidFill>
                <a:schemeClr val="bg1"/>
              </a:solidFill>
            </a:endParaRPr>
          </a:p>
          <a:p>
            <a:r>
              <a:rPr lang="en-US" sz="2900" b="1" i="0" u="none" strike="noStrike" baseline="0" dirty="0">
                <a:solidFill>
                  <a:schemeClr val="bg1"/>
                </a:solidFill>
              </a:rPr>
              <a:t>RQ2</a:t>
            </a:r>
            <a:r>
              <a:rPr lang="en-US" sz="2900" b="0" i="0" u="none" strike="noStrike" baseline="0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  <a:sym typeface="+mn-ea"/>
              </a:rPr>
              <a:t>What are the key challenges of implementing CF in e-commerce, and how can they be addressed?</a:t>
            </a:r>
            <a:endParaRPr lang="en-US" sz="2900" b="0" i="0" u="none" strike="noStrike" baseline="0" dirty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en-US" sz="2900" b="1" i="0" u="none" strike="noStrike" baseline="0" dirty="0">
                <a:solidFill>
                  <a:schemeClr val="bg1"/>
                </a:solidFill>
              </a:rPr>
              <a:t>RQ3 </a:t>
            </a:r>
            <a:r>
              <a:rPr lang="en-US" sz="2900" b="0" i="0" u="none" strike="noStrike" baseline="0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  <a:sym typeface="+mn-ea"/>
              </a:rPr>
              <a:t>How can metadata and temporal features enhance the performance of CF models?</a:t>
            </a:r>
            <a:endParaRPr lang="en-US" sz="2900" dirty="0">
              <a:solidFill>
                <a:schemeClr val="bg1"/>
              </a:solidFill>
            </a:endParaRPr>
          </a:p>
          <a:p>
            <a:r>
              <a:rPr lang="en-US" sz="2900" b="0" i="0" u="none" strike="noStrike" baseline="0" dirty="0">
                <a:solidFill>
                  <a:schemeClr val="bg1"/>
                </a:solidFill>
              </a:rPr>
              <a:t> </a:t>
            </a:r>
            <a:endParaRPr lang="en-US" sz="2900" b="0" i="0" u="none" strike="noStrike" baseline="0" dirty="0">
              <a:solidFill>
                <a:schemeClr val="bg1"/>
              </a:solidFill>
            </a:endParaRPr>
          </a:p>
          <a:p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6499"/>
            <a:ext cx="5181600" cy="3700463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en-US" sz="2900" dirty="0">
                <a:solidFill>
                  <a:schemeClr val="bg1"/>
                </a:solidFill>
                <a:sym typeface="+mn-ea"/>
              </a:rPr>
              <a:t>Overcome data sparsity and cold start issues using advanced techniques like matrix factorization.</a:t>
            </a:r>
            <a:endParaRPr lang="en-US" sz="2900" dirty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en-US" sz="2900" dirty="0">
                <a:solidFill>
                  <a:schemeClr val="bg1"/>
                </a:solidFill>
                <a:sym typeface="+mn-ea"/>
              </a:rPr>
              <a:t>Incorporate metadata (e.g., price, category) and temporal features (e.g., seasonal trends) for improved prediction accuracy.</a:t>
            </a:r>
            <a:endParaRPr lang="en-US" sz="2900" dirty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en-US" sz="2900" dirty="0">
                <a:solidFill>
                  <a:schemeClr val="bg1"/>
                </a:solidFill>
                <a:sym typeface="+mn-ea"/>
              </a:rPr>
              <a:t>Provide actionable business insights, such as inventory optimization and personalized marketing strategies.</a:t>
            </a: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38200" y="1911350"/>
            <a:ext cx="4552950" cy="431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Question</a:t>
            </a:r>
            <a:endParaRPr lang="en-MY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172200" y="1911350"/>
            <a:ext cx="4552950" cy="431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Objectives</a:t>
            </a:r>
            <a:endParaRPr lang="en-MY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542926"/>
            <a:ext cx="10515600" cy="819149"/>
          </a:xfrm>
        </p:spPr>
        <p:txBody>
          <a:bodyPr/>
          <a:lstStyle/>
          <a:p>
            <a:r>
              <a:rPr lang="en-MY" b="1" dirty="0"/>
              <a:t>SCOPE OF THE STUDY</a:t>
            </a:r>
            <a:endParaRPr lang="en-MY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00100" y="1295400"/>
          <a:ext cx="10433050" cy="484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44225"/>
            <a:ext cx="121920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baseline="0" dirty="0">
                <a:solidFill>
                  <a:srgbClr val="6C1D35"/>
                </a:solidFill>
              </a:rPr>
              <a:t>LITERATURE REVIEW</a:t>
            </a:r>
            <a:endParaRPr lang="en-US" sz="6000" b="1" i="0" u="none" strike="noStrike" baseline="0" dirty="0">
              <a:solidFill>
                <a:srgbClr val="6C1D3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3" y="142875"/>
            <a:ext cx="10515600" cy="1087438"/>
          </a:xfrm>
        </p:spPr>
        <p:txBody>
          <a:bodyPr/>
          <a:lstStyle/>
          <a:p>
            <a:r>
              <a:rPr lang="en-US" b="1" dirty="0"/>
              <a:t>LITERATURE REVIEW </a:t>
            </a:r>
            <a:endParaRPr lang="en-MY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96796" y="2425924"/>
            <a:ext cx="785021" cy="459693"/>
          </a:xfrm>
          <a:prstGeom prst="straightConnector1">
            <a:avLst/>
          </a:prstGeom>
          <a:ln w="28575">
            <a:solidFill>
              <a:srgbClr val="F2D8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94345" y="2189018"/>
            <a:ext cx="1516931" cy="671669"/>
          </a:xfrm>
          <a:prstGeom prst="straightConnector1">
            <a:avLst/>
          </a:prstGeom>
          <a:ln w="28575">
            <a:solidFill>
              <a:srgbClr val="C23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1446" y="3663157"/>
            <a:ext cx="846704" cy="1081094"/>
          </a:xfrm>
          <a:prstGeom prst="straightConnector1">
            <a:avLst/>
          </a:prstGeom>
          <a:ln w="28575">
            <a:solidFill>
              <a:srgbClr val="B036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l="72205" t="24320" r="2958" b="64050"/>
          <a:stretch>
            <a:fillRect/>
          </a:stretch>
        </p:blipFill>
        <p:spPr>
          <a:xfrm>
            <a:off x="4861676" y="2860687"/>
            <a:ext cx="2013250" cy="8221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86466" y="2689098"/>
            <a:ext cx="42462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sz="1600">
                <a:sym typeface="+mn-ea"/>
              </a:rPr>
              <a:t>Sparse data reduces similarity calculation</a:t>
            </a:r>
            <a:endParaRPr sz="1600">
              <a:sym typeface="+mn-ea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en-US" sz="1600">
                <a:sym typeface="+mn-ea"/>
              </a:rPr>
              <a:t>     </a:t>
            </a:r>
            <a:r>
              <a:rPr sz="1600">
                <a:sym typeface="+mn-ea"/>
              </a:rPr>
              <a:t>accuracy.</a:t>
            </a:r>
            <a:endParaRPr sz="16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sz="1600">
                <a:sym typeface="+mn-ea"/>
              </a:rPr>
              <a:t>Cold start problem for new users/items.</a:t>
            </a:r>
            <a:endParaRPr lang="en-MY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181817" y="2188631"/>
            <a:ext cx="3601570" cy="373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ym typeface="+mn-ea"/>
              </a:rPr>
              <a:t>Challenges identified in research</a:t>
            </a:r>
            <a:endParaRPr lang="en-MY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91131" y="1836573"/>
            <a:ext cx="40697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sz="1600">
                <a:sym typeface="+mn-ea"/>
              </a:rPr>
              <a:t>Matches users with similar preferences.</a:t>
            </a:r>
            <a:endParaRPr sz="160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MY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3190" y="1211906"/>
            <a:ext cx="4836533" cy="373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ym typeface="+mn-ea"/>
              </a:rPr>
              <a:t>User-based filtering</a:t>
            </a:r>
            <a:r>
              <a:rPr lang="en-US" sz="1600" b="1" i="0" u="none" strike="noStrike" baseline="0" dirty="0"/>
              <a:t> 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679" y="4206703"/>
            <a:ext cx="42652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sz="1600">
                <a:sym typeface="+mn-ea"/>
              </a:rPr>
              <a:t>Recommends similar items to those liked.</a:t>
            </a:r>
            <a:endParaRPr lang="en-MY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0" y="3828037"/>
            <a:ext cx="4085046" cy="373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ym typeface="+mn-ea"/>
              </a:rPr>
              <a:t>Item-based filtering</a:t>
            </a:r>
            <a:endParaRPr lang="en-MY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44225"/>
            <a:ext cx="121920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C1D35"/>
                </a:solidFill>
              </a:rPr>
              <a:t>METHODOLOGY</a:t>
            </a:r>
            <a:endParaRPr lang="en-US" sz="6000" b="1" i="0" u="none" strike="noStrike" baseline="0" dirty="0">
              <a:solidFill>
                <a:srgbClr val="6C1D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6C1D35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6C3636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6C1D35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6C3636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2827</Words>
  <Application>WPS 文字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Montserrat Semi</vt:lpstr>
      <vt:lpstr>苹方-简</vt:lpstr>
      <vt:lpstr>Times New Roman</vt:lpstr>
      <vt:lpstr>Aptos</vt:lpstr>
      <vt:lpstr>Gill Sans</vt:lpstr>
      <vt:lpstr>Source Sans Pro Light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1_Office Theme</vt:lpstr>
      <vt:lpstr>PowerPoint 演示文稿</vt:lpstr>
      <vt:lpstr>PowerPoint 演示文稿</vt:lpstr>
      <vt:lpstr>Introduction</vt:lpstr>
      <vt:lpstr>BACKGROUND</vt:lpstr>
      <vt:lpstr>RESEARCH QUESTIONS &amp; OBJECTIVES</vt:lpstr>
      <vt:lpstr>SCOPE OF THE STUDY</vt:lpstr>
      <vt:lpstr>PowerPoint 演示文稿</vt:lpstr>
      <vt:lpstr>LITERATURE REVIEW </vt:lpstr>
      <vt:lpstr>PowerPoint 演示文稿</vt:lpstr>
      <vt:lpstr>Methodology Overview</vt:lpstr>
      <vt:lpstr>DATA SOURCES AND COLLECTION METHODS</vt:lpstr>
      <vt:lpstr>Model Building</vt:lpstr>
      <vt:lpstr>Insights from EDA</vt:lpstr>
      <vt:lpstr>Implications for E-commerce Platforms</vt:lpstr>
      <vt:lpstr>Implications for E-commerce Platforms</vt:lpstr>
      <vt:lpstr>Future Directions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AMALINA BINTI HAMIDI</dc:creator>
  <cp:lastModifiedBy>Ze</cp:lastModifiedBy>
  <cp:revision>66</cp:revision>
  <dcterms:created xsi:type="dcterms:W3CDTF">2025-01-16T03:07:11Z</dcterms:created>
  <dcterms:modified xsi:type="dcterms:W3CDTF">2025-01-16T03:07:11Z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2DE59F225590517BA9658767DB136FBC_42</vt:lpwstr>
  </property>
  <property fmtid="{D5CDD505-2E9C-101B-9397-08002B2CF9AE}" pid="3" name="KSOProductBuildVer">
    <vt:lpwstr>2052-6.9.0.8865</vt:lpwstr>
  </property>
</Properties>
</file>