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2" r:id="rId6"/>
    <p:sldId id="258" r:id="rId7"/>
    <p:sldId id="264" r:id="rId8"/>
    <p:sldId id="259" r:id="rId9"/>
    <p:sldId id="266" r:id="rId10"/>
    <p:sldId id="261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47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69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B47F47-FC90-4DF2-8B40-ACC28DB2B7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09" y="85724"/>
            <a:ext cx="1078254" cy="103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D7183F7C-F10D-451D-B932-63C23B9D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0" r="6862"/>
          <a:stretch/>
        </p:blipFill>
        <p:spPr>
          <a:xfrm>
            <a:off x="4065257" y="839176"/>
            <a:ext cx="7848273" cy="54282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DD67FF-4107-485D-8B72-CD2E76000F34}"/>
                  </a:ext>
                </a:extLst>
              </p:cNvPr>
              <p:cNvSpPr txBox="1"/>
              <p:nvPr/>
            </p:nvSpPr>
            <p:spPr>
              <a:xfrm>
                <a:off x="190500" y="1133475"/>
                <a:ext cx="4010025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Accurate profile provided for Φ = 2.4 mm, P = 4 bar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Profiles linearly extrapolated for P = {3, 2, 1} bar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From the datasheet:</a:t>
                </a: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offset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=+15%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DD67FF-4107-485D-8B72-CD2E76000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1133475"/>
                <a:ext cx="4010025" cy="2215991"/>
              </a:xfrm>
              <a:prstGeom prst="rect">
                <a:avLst/>
              </a:prstGeom>
              <a:blipFill>
                <a:blip r:embed="rId3"/>
                <a:stretch>
                  <a:fillRect l="-912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37CDAEE-2D95-4EA8-95AD-6C2293311E4D}"/>
              </a:ext>
            </a:extLst>
          </p:cNvPr>
          <p:cNvSpPr txBox="1"/>
          <p:nvPr/>
        </p:nvSpPr>
        <p:spPr>
          <a:xfrm>
            <a:off x="95250" y="104775"/>
            <a:ext cx="3719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Diagrams</a:t>
            </a:r>
          </a:p>
        </p:txBody>
      </p:sp>
    </p:spTree>
    <p:extLst>
      <p:ext uri="{BB962C8B-B14F-4D97-AF65-F5344CB8AC3E}">
        <p14:creationId xmlns:p14="http://schemas.microsoft.com/office/powerpoint/2010/main" val="3481277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8B318F-6A9E-4B8F-9C29-99439E4AF0FE}"/>
              </a:ext>
            </a:extLst>
          </p:cNvPr>
          <p:cNvSpPr txBox="1"/>
          <p:nvPr/>
        </p:nvSpPr>
        <p:spPr>
          <a:xfrm>
            <a:off x="95250" y="104775"/>
            <a:ext cx="4623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Tidal Volume Drop w/ Helmet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7CE79A-11DE-4F76-A088-6281A502145F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7CE79A-11DE-4F76-A088-6281A5021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2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E41546E-19C6-43A8-B034-AA7751BD681E}"/>
              </a:ext>
            </a:extLst>
          </p:cNvPr>
          <p:cNvGrpSpPr/>
          <p:nvPr/>
        </p:nvGrpSpPr>
        <p:grpSpPr>
          <a:xfrm>
            <a:off x="2407229" y="1129552"/>
            <a:ext cx="7702476" cy="5228057"/>
            <a:chOff x="2407229" y="1129552"/>
            <a:chExt cx="7702476" cy="52280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EB9C49-C010-4F63-9409-8DE0F082C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65" t="5691" r="7908"/>
            <a:stretch/>
          </p:blipFill>
          <p:spPr>
            <a:xfrm>
              <a:off x="2407229" y="1129552"/>
              <a:ext cx="7702476" cy="522805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C20485-010B-466C-9A5F-09654B7F4BEE}"/>
                    </a:ext>
                  </a:extLst>
                </p:cNvPr>
                <p:cNvSpPr txBox="1"/>
                <p:nvPr/>
              </p:nvSpPr>
              <p:spPr>
                <a:xfrm>
                  <a:off x="6914684" y="2694571"/>
                  <a:ext cx="167001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=56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cc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C20485-010B-466C-9A5F-09654B7F4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684" y="2694571"/>
                  <a:ext cx="1670019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526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D9E43F-D95B-4AD7-8905-646AA83C7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0C8C2E-3CE2-49F1-959F-9447305B2031}"/>
              </a:ext>
            </a:extLst>
          </p:cNvPr>
          <p:cNvSpPr txBox="1"/>
          <p:nvPr/>
        </p:nvSpPr>
        <p:spPr>
          <a:xfrm>
            <a:off x="95250" y="104775"/>
            <a:ext cx="1052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FMEA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863013-F297-46A9-8F11-A782BA8775BE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863013-F297-46A9-8F11-A782BA877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3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4C5D8-C16B-44BE-BF9C-67A74C6D50ED}"/>
                  </a:ext>
                </a:extLst>
              </p:cNvPr>
              <p:cNvSpPr txBox="1"/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4C5D8-C16B-44BE-BF9C-67A74C6D5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blipFill>
                <a:blip r:embed="rId4"/>
                <a:stretch>
                  <a:fillRect l="-259" r="-51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594EE-4836-4947-92F7-8A02E95B7BF7}"/>
                  </a:ext>
                </a:extLst>
              </p:cNvPr>
              <p:cNvSpPr txBox="1"/>
              <p:nvPr/>
            </p:nvSpPr>
            <p:spPr>
              <a:xfrm>
                <a:off x="4840319" y="1531188"/>
                <a:ext cx="2203609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ea typeface="Cambria Math" panose="02040503050406030204" pitchFamily="18" charset="0"/>
                  </a:rPr>
                  <a:t>@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 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600" dirty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Inlet fully open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Outlet closed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594EE-4836-4947-92F7-8A02E95B7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19" y="1531188"/>
                <a:ext cx="2203609" cy="861774"/>
              </a:xfrm>
              <a:prstGeom prst="rect">
                <a:avLst/>
              </a:prstGeom>
              <a:blipFill>
                <a:blip r:embed="rId5"/>
                <a:stretch>
                  <a:fillRect l="-1381" t="-2113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A2A28C-AA25-4835-97E7-804A2AB47EE7}"/>
              </a:ext>
            </a:extLst>
          </p:cNvPr>
          <p:cNvCxnSpPr/>
          <p:nvPr/>
        </p:nvCxnSpPr>
        <p:spPr>
          <a:xfrm flipH="1">
            <a:off x="4445251" y="1982709"/>
            <a:ext cx="353086" cy="3349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249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3999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Volume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1D713B-8117-459E-9D26-9EB1DB5EE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56" y="873014"/>
            <a:ext cx="10451049" cy="579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26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137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2855C0-FC78-4E99-B347-09F8B25FF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6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148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CFB + CFB: Volume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60310-DEA3-466E-A365-09578A56C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9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28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CFB + CFB: Pressure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14735-BAC6-4CF3-B3FD-248100B25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6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D3CF88-8BC8-4C8A-AC32-3DD484E54C66}"/>
              </a:ext>
            </a:extLst>
          </p:cNvPr>
          <p:cNvSpPr txBox="1"/>
          <p:nvPr/>
        </p:nvSpPr>
        <p:spPr>
          <a:xfrm>
            <a:off x="95250" y="104775"/>
            <a:ext cx="2627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A7129-FD44-4EE7-A304-672524471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92" y="1082428"/>
            <a:ext cx="11665415" cy="567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4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0656DD-FB9E-4E7D-A2CA-87C384436A84}"/>
              </a:ext>
            </a:extLst>
          </p:cNvPr>
          <p:cNvSpPr txBox="1"/>
          <p:nvPr/>
        </p:nvSpPr>
        <p:spPr>
          <a:xfrm>
            <a:off x="95250" y="104775"/>
            <a:ext cx="2627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B117-3DE1-4551-BAA6-0F7CCF4B6BE8}"/>
                  </a:ext>
                </a:extLst>
              </p:cNvPr>
              <p:cNvSpPr txBox="1"/>
              <p:nvPr/>
            </p:nvSpPr>
            <p:spPr>
              <a:xfrm>
                <a:off x="6402882" y="802262"/>
                <a:ext cx="5274767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Inlet Valve model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Time constant = 10 </a:t>
                </a:r>
                <a:r>
                  <a:rPr lang="en-US" dirty="0" err="1"/>
                  <a:t>ms</a:t>
                </a:r>
                <a:endParaRPr lang="en-US" dirty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Preload spring offset:</a:t>
                </a:r>
                <a:br>
                  <a:rPr lang="en-US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=−15%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bar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B117-3DE1-4551-BAA6-0F7CCF4B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882" y="802262"/>
                <a:ext cx="5274767" cy="1661993"/>
              </a:xfrm>
              <a:prstGeom prst="rect">
                <a:avLst/>
              </a:prstGeom>
              <a:blipFill>
                <a:blip r:embed="rId3"/>
                <a:stretch>
                  <a:fillRect l="-924"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BB9E899-57F7-4704-B20F-6B119534B83A}"/>
              </a:ext>
            </a:extLst>
          </p:cNvPr>
          <p:cNvSpPr txBox="1"/>
          <p:nvPr/>
        </p:nvSpPr>
        <p:spPr>
          <a:xfrm>
            <a:off x="1076960" y="4069144"/>
            <a:ext cx="359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Inlet Flow Controller</a:t>
            </a:r>
            <a:br>
              <a:rPr lang="en-US" dirty="0"/>
            </a:br>
            <a:r>
              <a:rPr lang="en-US" dirty="0"/>
              <a:t>Integrator + Adaptive </a:t>
            </a:r>
            <a:r>
              <a:rPr lang="en-US" dirty="0" err="1"/>
              <a:t>FeedForward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D454F-036A-48B5-AD13-B12CF4FA70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03" t="12002" r="13935" b="10093"/>
          <a:stretch/>
        </p:blipFill>
        <p:spPr>
          <a:xfrm>
            <a:off x="5423026" y="3244219"/>
            <a:ext cx="5981725" cy="3174486"/>
          </a:xfrm>
          <a:prstGeom prst="rect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CD30AA-CA4C-4301-8379-F2F61E9DBB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766" t="20147" r="30937" b="30403"/>
          <a:stretch/>
        </p:blipFill>
        <p:spPr>
          <a:xfrm>
            <a:off x="263809" y="926016"/>
            <a:ext cx="5832191" cy="2543756"/>
          </a:xfrm>
          <a:prstGeom prst="rect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978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1896B3-25C1-4731-A3CD-FF3509C805AB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1896B3-25C1-4731-A3CD-FF3509C80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blipFill>
                <a:blip r:embed="rId2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1C166A-EC60-4AA6-9C2D-D77A0AA4D027}"/>
                  </a:ext>
                </a:extLst>
              </p:cNvPr>
              <p:cNvSpPr txBox="1"/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𝟖𝟒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1C166A-EC60-4AA6-9C2D-D77A0AA4D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blipFill>
                <a:blip r:embed="rId3"/>
                <a:stretch>
                  <a:fillRect l="-1967" r="-15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54DD7DC-E8F3-489D-AC7A-B0E0C9C7A65E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291568-750F-488C-8424-EBF8632B6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1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3C2D0-0547-4712-BCBC-DD9F6F51C4A3}"/>
                  </a:ext>
                </a:extLst>
              </p:cNvPr>
              <p:cNvSpPr txBox="1"/>
              <p:nvPr/>
            </p:nvSpPr>
            <p:spPr>
              <a:xfrm>
                <a:off x="3172007" y="937692"/>
                <a:ext cx="7026731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𝟑𝟑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3C2D0-0547-4712-BCBC-DD9F6F51C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007" y="937692"/>
                <a:ext cx="7026731" cy="296748"/>
              </a:xfrm>
              <a:prstGeom prst="rect">
                <a:avLst/>
              </a:prstGeom>
              <a:blipFill>
                <a:blip r:embed="rId2"/>
                <a:stretch>
                  <a:fillRect l="-520" r="-694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44F6AE-1F07-4575-8D61-CDD9FCE67579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44F6AE-1F07-4575-8D61-CDD9FCE67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74BA800-4A88-44DD-99C1-6D782B403943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CDC6AB-3CB2-48E1-99E3-75637347E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8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E31BCA-0289-4184-A93D-84FB2C4C17BA}"/>
                  </a:ext>
                </a:extLst>
              </p:cNvPr>
              <p:cNvSpPr txBox="1"/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𝟗𝟏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E31BCA-0289-4184-A93D-84FB2C4C1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blipFill>
                <a:blip r:embed="rId2"/>
                <a:stretch>
                  <a:fillRect l="-1967" r="-15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DF55E-C71D-4C9D-9661-D4BE770F8C7B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DF55E-C71D-4C9D-9661-D4BE770F8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E2F3C27-7825-4A26-92BA-CD52A39ED048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B225F3-BDA2-4803-B323-639916006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58D9A-3FEC-481D-ABE9-BF4F3B72CA79}"/>
                  </a:ext>
                </a:extLst>
              </p:cNvPr>
              <p:cNvSpPr txBox="1"/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58D9A-3FEC-481D-ABE9-BF4F3B72C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blipFill>
                <a:blip r:embed="rId2"/>
                <a:stretch>
                  <a:fillRect l="-259" r="-51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26F324-9197-4832-B707-9DA80CF6DAFF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26F324-9197-4832-B707-9DA80CF6D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3796891-53F3-478A-9E1D-E99A3C0E2AD7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733106-0CDE-48C7-948B-65878938E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3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60622-46F1-4D41-AD24-C312B49683D5}"/>
                  </a:ext>
                </a:extLst>
              </p:cNvPr>
              <p:cNvSpPr txBox="1"/>
              <p:nvPr/>
            </p:nvSpPr>
            <p:spPr>
              <a:xfrm>
                <a:off x="6032426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𝟗𝟕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60622-46F1-4D41-AD24-C312B4968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426" y="933770"/>
                <a:ext cx="4026680" cy="296748"/>
              </a:xfrm>
              <a:prstGeom prst="rect">
                <a:avLst/>
              </a:prstGeom>
              <a:blipFill>
                <a:blip r:embed="rId2"/>
                <a:stretch>
                  <a:fillRect l="-2121" r="-152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F114A9-B128-412B-B6FE-3464B7F799D1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F114A9-B128-412B-B6FE-3464B7F79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EAF99D8-2632-4F72-9DA6-B0E71EC622E5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2184FF-2A75-4209-B56F-9892961FF3F9}"/>
              </a:ext>
            </a:extLst>
          </p:cNvPr>
          <p:cNvGrpSpPr/>
          <p:nvPr/>
        </p:nvGrpSpPr>
        <p:grpSpPr>
          <a:xfrm>
            <a:off x="7486000" y="432127"/>
            <a:ext cx="2161940" cy="380534"/>
            <a:chOff x="7902452" y="432127"/>
            <a:chExt cx="2161940" cy="38053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9EF280-5BB6-4052-8DF8-D848D13E2120}"/>
                </a:ext>
              </a:extLst>
            </p:cNvPr>
            <p:cNvSpPr txBox="1"/>
            <p:nvPr/>
          </p:nvSpPr>
          <p:spPr>
            <a:xfrm>
              <a:off x="7902452" y="432127"/>
              <a:ext cx="1851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🛑 close to 100%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CBAE0E2F-7BF4-4C66-BCAC-B223931E5D3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9753600" y="627995"/>
              <a:ext cx="310792" cy="184666"/>
            </a:xfrm>
            <a:prstGeom prst="bentConnector3">
              <a:avLst>
                <a:gd name="adj1" fmla="val 100569"/>
              </a:avLst>
            </a:prstGeom>
            <a:ln w="12700">
              <a:solidFill>
                <a:srgbClr val="FF000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97C299A-8F31-4932-8CB3-206485AEC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6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36CD0-0357-4A69-AC2F-1C09FB01FCF8}"/>
                  </a:ext>
                </a:extLst>
              </p:cNvPr>
              <p:cNvSpPr txBox="1"/>
              <p:nvPr/>
            </p:nvSpPr>
            <p:spPr>
              <a:xfrm>
                <a:off x="3210107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36CD0-0357-4A69-AC2F-1C09FB01F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107" y="937692"/>
                <a:ext cx="7057958" cy="296748"/>
              </a:xfrm>
              <a:prstGeom prst="rect">
                <a:avLst/>
              </a:prstGeom>
              <a:blipFill>
                <a:blip r:embed="rId2"/>
                <a:stretch>
                  <a:fillRect l="-346" r="-51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5ED63F-A446-4DF0-B4F6-BBFE63DA53A3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5ED63F-A446-4DF0-B4F6-BBFE63DA5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6FEEBF2-972D-449C-AF6A-32CB70D10397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C946D1-85A2-4959-A676-EA73491F4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2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293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 Pattacini</dc:creator>
  <cp:lastModifiedBy>Ugo Pattacini</cp:lastModifiedBy>
  <cp:revision>43</cp:revision>
  <dcterms:created xsi:type="dcterms:W3CDTF">2020-04-04T18:53:23Z</dcterms:created>
  <dcterms:modified xsi:type="dcterms:W3CDTF">2020-04-07T19:02:05Z</dcterms:modified>
</cp:coreProperties>
</file>