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2" r:id="rId6"/>
    <p:sldId id="258" r:id="rId7"/>
    <p:sldId id="264" r:id="rId8"/>
    <p:sldId id="259" r:id="rId9"/>
    <p:sldId id="266" r:id="rId10"/>
    <p:sldId id="261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76" r:id="rId21"/>
    <p:sldId id="282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47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69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B47F47-FC90-4DF2-8B40-ACC28DB2B7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09" y="85724"/>
            <a:ext cx="1078254" cy="10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7183F7C-F10D-451D-B932-63C23B9D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0" r="6862"/>
          <a:stretch/>
        </p:blipFill>
        <p:spPr>
          <a:xfrm>
            <a:off x="4065257" y="839176"/>
            <a:ext cx="7848273" cy="5428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/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Accurate profile provided for Φ = 2.4 mm, P = 4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Profiles linearly extrapolated for P = {3, 2, 1}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From the datasheet: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offset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=+15%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blipFill>
                <a:blip r:embed="rId3"/>
                <a:stretch>
                  <a:fillRect l="-912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7CDAEE-2D95-4EA8-95AD-6C2293311E4D}"/>
              </a:ext>
            </a:extLst>
          </p:cNvPr>
          <p:cNvSpPr txBox="1"/>
          <p:nvPr/>
        </p:nvSpPr>
        <p:spPr>
          <a:xfrm>
            <a:off x="95250" y="104775"/>
            <a:ext cx="3719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Diagrams</a:t>
            </a:r>
          </a:p>
        </p:txBody>
      </p:sp>
    </p:spTree>
    <p:extLst>
      <p:ext uri="{BB962C8B-B14F-4D97-AF65-F5344CB8AC3E}">
        <p14:creationId xmlns:p14="http://schemas.microsoft.com/office/powerpoint/2010/main" val="348127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8B318F-6A9E-4B8F-9C29-99439E4AF0FE}"/>
              </a:ext>
            </a:extLst>
          </p:cNvPr>
          <p:cNvSpPr txBox="1"/>
          <p:nvPr/>
        </p:nvSpPr>
        <p:spPr>
          <a:xfrm>
            <a:off x="95250" y="104775"/>
            <a:ext cx="462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Tidal Volume Drop w/ Helmet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E41546E-19C6-43A8-B034-AA7751BD681E}"/>
              </a:ext>
            </a:extLst>
          </p:cNvPr>
          <p:cNvGrpSpPr/>
          <p:nvPr/>
        </p:nvGrpSpPr>
        <p:grpSpPr>
          <a:xfrm>
            <a:off x="2407229" y="1129552"/>
            <a:ext cx="7702476" cy="5228057"/>
            <a:chOff x="2407229" y="1129552"/>
            <a:chExt cx="7702476" cy="52280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EB9C49-C010-4F63-9409-8DE0F082C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65" t="5691" r="7908"/>
            <a:stretch/>
          </p:blipFill>
          <p:spPr>
            <a:xfrm>
              <a:off x="2407229" y="1129552"/>
              <a:ext cx="7702476" cy="522805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/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=56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526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D9E43F-D95B-4AD7-8905-646AA83C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C8C2E-3CE2-49F1-959F-9447305B2031}"/>
              </a:ext>
            </a:extLst>
          </p:cNvPr>
          <p:cNvSpPr txBox="1"/>
          <p:nvPr/>
        </p:nvSpPr>
        <p:spPr>
          <a:xfrm>
            <a:off x="95250" y="104775"/>
            <a:ext cx="1052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FMEA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3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4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/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ea typeface="Cambria Math" panose="02040503050406030204" pitchFamily="18" charset="0"/>
                  </a:rPr>
                  <a:t>@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 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Inlet fully open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Outlet closed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blipFill>
                <a:blip r:embed="rId5"/>
                <a:stretch>
                  <a:fillRect l="-1381" t="-2113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2A28C-AA25-4835-97E7-804A2AB47EE7}"/>
              </a:ext>
            </a:extLst>
          </p:cNvPr>
          <p:cNvCxnSpPr/>
          <p:nvPr/>
        </p:nvCxnSpPr>
        <p:spPr>
          <a:xfrm flipH="1">
            <a:off x="4445251" y="1982709"/>
            <a:ext cx="353086" cy="334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4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3999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Volume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D713B-8117-459E-9D26-9EB1DB5EE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6" y="873014"/>
            <a:ext cx="10451049" cy="579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2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3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2855C0-FC78-4E99-B347-09F8B25FF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6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4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Volume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60310-DEA3-466E-A365-09578A56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28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Pressure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14735-BAC6-4CF3-B3FD-248100B2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6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3972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Volume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7E1BC-C4FC-4F42-A245-9AD46A32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8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1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9EFB10-2D00-4AB7-83F4-6B2C48DF4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4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42B49-B554-420F-B437-801A3D42C308}"/>
              </a:ext>
            </a:extLst>
          </p:cNvPr>
          <p:cNvSpPr txBox="1"/>
          <p:nvPr/>
        </p:nvSpPr>
        <p:spPr>
          <a:xfrm>
            <a:off x="95250" y="104775"/>
            <a:ext cx="386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 </a:t>
            </a:r>
            <a:r>
              <a:rPr lang="en-US" sz="2000" b="1" dirty="0">
                <a:solidFill>
                  <a:srgbClr val="0070C0"/>
                </a:solidFill>
              </a:rPr>
              <a:t>w/ sensors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3E967-45AC-4036-A5AA-35741D62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99" y="1127239"/>
            <a:ext cx="10270353" cy="553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7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30355C-F631-4608-9590-95FBC17C1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6" y="1114950"/>
            <a:ext cx="10254558" cy="5527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4A01C3-CCD3-4EDF-AFF8-1B2B5F228D3E}"/>
              </a:ext>
            </a:extLst>
          </p:cNvPr>
          <p:cNvSpPr txBox="1"/>
          <p:nvPr/>
        </p:nvSpPr>
        <p:spPr>
          <a:xfrm>
            <a:off x="95250" y="104775"/>
            <a:ext cx="168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84440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D3CF88-8BC8-4C8A-AC32-3DD484E54C66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A7129-FD44-4EE7-A304-672524471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2" y="1082428"/>
            <a:ext cx="11665415" cy="56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4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540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Volume Control </a:t>
            </a:r>
            <a:r>
              <a:rPr lang="en-US" sz="2000" b="1" dirty="0">
                <a:solidFill>
                  <a:srgbClr val="0070C0"/>
                </a:solidFill>
              </a:rPr>
              <a:t>w/ sensors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F5266-E541-4E15-B49A-B5D53BA7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8F8CFA-4134-4363-874F-86B920C93E67}"/>
              </a:ext>
            </a:extLst>
          </p:cNvPr>
          <p:cNvSpPr txBox="1"/>
          <p:nvPr/>
        </p:nvSpPr>
        <p:spPr>
          <a:xfrm>
            <a:off x="9744386" y="627995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 kHz</a:t>
            </a:r>
          </a:p>
        </p:txBody>
      </p:sp>
    </p:spTree>
    <p:extLst>
      <p:ext uri="{BB962C8B-B14F-4D97-AF65-F5344CB8AC3E}">
        <p14:creationId xmlns:p14="http://schemas.microsoft.com/office/powerpoint/2010/main" val="3517033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5F2009-1C5C-4A0A-95DB-F8B67E9C5C53}"/>
              </a:ext>
            </a:extLst>
          </p:cNvPr>
          <p:cNvSpPr txBox="1"/>
          <p:nvPr/>
        </p:nvSpPr>
        <p:spPr>
          <a:xfrm>
            <a:off x="95250" y="104775"/>
            <a:ext cx="8059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feedback-filtering, input-shaping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92549B-C634-4958-ABE6-183346A7F910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7DD9ED-377B-4351-B02D-6BFD0F46A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5901D5-ECE4-4F00-9395-CF36A9FCE786}"/>
                </a:ext>
              </a:extLst>
            </p:cNvPr>
            <p:cNvSpPr txBox="1"/>
            <p:nvPr/>
          </p:nvSpPr>
          <p:spPr>
            <a:xfrm>
              <a:off x="8390305" y="4544840"/>
              <a:ext cx="2476897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2</a:t>
              </a:r>
              <a:r>
                <a:rPr lang="en-US" sz="1400" baseline="30000" dirty="0"/>
                <a:t>nd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5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25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0.1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C75726-5A8B-4731-9A83-479134600867}"/>
              </a:ext>
            </a:extLst>
          </p:cNvPr>
          <p:cNvSpPr txBox="1"/>
          <p:nvPr/>
        </p:nvSpPr>
        <p:spPr>
          <a:xfrm>
            <a:off x="9744386" y="627995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 kHz</a:t>
            </a:r>
          </a:p>
        </p:txBody>
      </p:sp>
    </p:spTree>
    <p:extLst>
      <p:ext uri="{BB962C8B-B14F-4D97-AF65-F5344CB8AC3E}">
        <p14:creationId xmlns:p14="http://schemas.microsoft.com/office/powerpoint/2010/main" val="2232485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9939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feedback-filtering input-shaping, gain-scheduling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805AAF-BB2B-4E5E-87AE-E3A9C536BDB3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2D4173C-2615-4705-BB4B-464754AA7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7A68F-6AD3-4C2B-A924-2E18F6114909}"/>
                </a:ext>
              </a:extLst>
            </p:cNvPr>
            <p:cNvSpPr txBox="1"/>
            <p:nvPr/>
          </p:nvSpPr>
          <p:spPr>
            <a:xfrm>
              <a:off x="8700414" y="5893804"/>
              <a:ext cx="2166812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Gain Scheduling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Different I</a:t>
              </a:r>
              <a:r>
                <a:rPr lang="en-US" sz="1400" baseline="30000" dirty="0"/>
                <a:t>+</a:t>
              </a:r>
              <a:r>
                <a:rPr lang="en-US" sz="1400" dirty="0"/>
                <a:t> and I</a:t>
              </a:r>
              <a:r>
                <a:rPr lang="en-US" sz="1400" baseline="30000" dirty="0"/>
                <a:t>-</a:t>
              </a:r>
              <a:r>
                <a:rPr lang="en-US" sz="1400" dirty="0"/>
                <a:t> gains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C46C3E-CB2E-4C01-9DED-2B03A54E388E}"/>
              </a:ext>
            </a:extLst>
          </p:cNvPr>
          <p:cNvSpPr txBox="1"/>
          <p:nvPr/>
        </p:nvSpPr>
        <p:spPr>
          <a:xfrm>
            <a:off x="9744386" y="627995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 kHz</a:t>
            </a:r>
          </a:p>
        </p:txBody>
      </p:sp>
    </p:spTree>
    <p:extLst>
      <p:ext uri="{BB962C8B-B14F-4D97-AF65-F5344CB8AC3E}">
        <p14:creationId xmlns:p14="http://schemas.microsoft.com/office/powerpoint/2010/main" val="751251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AFD0E2-81AC-4BB5-BE12-C23D30D79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4" t="5412" r="7554" b="3367"/>
          <a:stretch/>
        </p:blipFill>
        <p:spPr>
          <a:xfrm>
            <a:off x="2390114" y="1167897"/>
            <a:ext cx="6778622" cy="5459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852191-5ACA-494F-9E4D-353F7E9104AD}"/>
              </a:ext>
            </a:extLst>
          </p:cNvPr>
          <p:cNvSpPr txBox="1"/>
          <p:nvPr/>
        </p:nvSpPr>
        <p:spPr>
          <a:xfrm>
            <a:off x="95250" y="104775"/>
            <a:ext cx="8799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comparison w/ and w/o gain-scheduling</a:t>
            </a:r>
          </a:p>
        </p:txBody>
      </p:sp>
    </p:spTree>
    <p:extLst>
      <p:ext uri="{BB962C8B-B14F-4D97-AF65-F5344CB8AC3E}">
        <p14:creationId xmlns:p14="http://schemas.microsoft.com/office/powerpoint/2010/main" val="3291414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9939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feedback-filtering input-shaping, gain-scheduling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F244A2-9259-4CF6-84A0-E481B80200C1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ABA3D4-AB42-44C1-A715-79BC308B9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E6FFAF-A3C8-4FB4-B25E-BE95560F8C7D}"/>
                </a:ext>
              </a:extLst>
            </p:cNvPr>
            <p:cNvSpPr txBox="1"/>
            <p:nvPr/>
          </p:nvSpPr>
          <p:spPr>
            <a:xfrm>
              <a:off x="8390305" y="4544840"/>
              <a:ext cx="2476897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2</a:t>
              </a:r>
              <a:r>
                <a:rPr lang="en-US" sz="1400" baseline="30000" dirty="0"/>
                <a:t>nd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10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25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0.1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C46C3E-CB2E-4C01-9DED-2B03A54E388E}"/>
              </a:ext>
            </a:extLst>
          </p:cNvPr>
          <p:cNvSpPr txBox="1"/>
          <p:nvPr/>
        </p:nvSpPr>
        <p:spPr>
          <a:xfrm>
            <a:off x="9608587" y="627995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100 Hz</a:t>
            </a:r>
          </a:p>
        </p:txBody>
      </p:sp>
    </p:spTree>
    <p:extLst>
      <p:ext uri="{BB962C8B-B14F-4D97-AF65-F5344CB8AC3E}">
        <p14:creationId xmlns:p14="http://schemas.microsoft.com/office/powerpoint/2010/main" val="333066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6641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latest tabled values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6E6949-8CF4-4900-9D76-7877776E7901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AAAC45A-FD72-4BF8-98FE-3CCCAFD96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0409F0-1FAE-47B0-BD05-CC02968524F0}"/>
                </a:ext>
              </a:extLst>
            </p:cNvPr>
            <p:cNvSpPr txBox="1"/>
            <p:nvPr/>
          </p:nvSpPr>
          <p:spPr>
            <a:xfrm>
              <a:off x="7754130" y="4043126"/>
              <a:ext cx="3115340" cy="2431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3</a:t>
              </a:r>
              <a:r>
                <a:rPr lang="en-US" sz="1400" baseline="30000" dirty="0"/>
                <a:t>rd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8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30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0.5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  <a:p>
              <a:endParaRPr lang="en-US" sz="1400" dirty="0"/>
            </a:p>
            <a:p>
              <a:r>
                <a:rPr lang="en-US" dirty="0"/>
                <a:t>Gain Scheduling is not required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C46C3E-CB2E-4C01-9DED-2B03A54E388E}"/>
              </a:ext>
            </a:extLst>
          </p:cNvPr>
          <p:cNvSpPr txBox="1"/>
          <p:nvPr/>
        </p:nvSpPr>
        <p:spPr>
          <a:xfrm>
            <a:off x="9608587" y="627995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100 Hz</a:t>
            </a:r>
          </a:p>
        </p:txBody>
      </p:sp>
    </p:spTree>
    <p:extLst>
      <p:ext uri="{BB962C8B-B14F-4D97-AF65-F5344CB8AC3E}">
        <p14:creationId xmlns:p14="http://schemas.microsoft.com/office/powerpoint/2010/main" val="3900797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1E3128-FFBB-4A61-80F8-1B43F41CBAFA}"/>
              </a:ext>
            </a:extLst>
          </p:cNvPr>
          <p:cNvSpPr txBox="1"/>
          <p:nvPr/>
        </p:nvSpPr>
        <p:spPr>
          <a:xfrm>
            <a:off x="95250" y="104775"/>
            <a:ext cx="661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latest tabled values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7D5F36-AE53-43DC-ADB4-60AA08AB8D30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210949F-3B42-4834-8BEE-BA39DF537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D7C7AC-F591-400F-8B7D-5214B19ECC4F}"/>
                </a:ext>
              </a:extLst>
            </p:cNvPr>
            <p:cNvSpPr txBox="1"/>
            <p:nvPr/>
          </p:nvSpPr>
          <p:spPr>
            <a:xfrm>
              <a:off x="7754130" y="4043126"/>
              <a:ext cx="3115340" cy="2431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3</a:t>
              </a:r>
              <a:r>
                <a:rPr lang="en-US" sz="1400" baseline="30000" dirty="0"/>
                <a:t>rd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8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30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0.5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  <a:p>
              <a:endParaRPr lang="en-US" sz="1400" dirty="0"/>
            </a:p>
            <a:p>
              <a:r>
                <a:rPr lang="en-US" dirty="0"/>
                <a:t>Gain Scheduling is not required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8EA0E53-AA00-4C76-A5D5-E03AEF39D931}"/>
              </a:ext>
            </a:extLst>
          </p:cNvPr>
          <p:cNvSpPr txBox="1"/>
          <p:nvPr/>
        </p:nvSpPr>
        <p:spPr>
          <a:xfrm>
            <a:off x="9608587" y="627995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100 Hz</a:t>
            </a:r>
          </a:p>
        </p:txBody>
      </p:sp>
    </p:spTree>
    <p:extLst>
      <p:ext uri="{BB962C8B-B14F-4D97-AF65-F5344CB8AC3E}">
        <p14:creationId xmlns:p14="http://schemas.microsoft.com/office/powerpoint/2010/main" val="2921362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42B49-B554-420F-B437-801A3D42C308}"/>
              </a:ext>
            </a:extLst>
          </p:cNvPr>
          <p:cNvSpPr txBox="1"/>
          <p:nvPr/>
        </p:nvSpPr>
        <p:spPr>
          <a:xfrm>
            <a:off x="95250" y="104775"/>
            <a:ext cx="362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 </a:t>
            </a:r>
            <a:r>
              <a:rPr lang="en-US" sz="2000" b="1" dirty="0">
                <a:solidFill>
                  <a:srgbClr val="0070C0"/>
                </a:solidFill>
              </a:rPr>
              <a:t>(update)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7F079-0A12-4FC5-9D0C-6F45BE684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2" y="1160921"/>
            <a:ext cx="10892776" cy="55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20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810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new pressure profiles from MVM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049121-B586-44C6-9C37-4933B2530649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635C99-5E75-48CB-9A60-784D2D9F2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D9125D1-5134-4FBA-A6A4-B18BCCA10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2555" y="2961409"/>
              <a:ext cx="0" cy="45720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7EFA30E-6F8E-4091-9315-44710D554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2555" y="2597727"/>
              <a:ext cx="446809" cy="270164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FDF977-1AEF-4537-8982-BD1A1B9A66DF}"/>
                </a:ext>
              </a:extLst>
            </p:cNvPr>
            <p:cNvSpPr/>
            <p:nvPr/>
          </p:nvSpPr>
          <p:spPr>
            <a:xfrm>
              <a:off x="4717473" y="4094018"/>
              <a:ext cx="581883" cy="2701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7634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810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new pressure profiles from MVM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C297A-11E8-45D5-8F1A-4954FC2A9BE6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455315-7434-48F8-98F8-5B982FF4E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9933404-F666-4231-8BD6-A81933B6E699}"/>
                </a:ext>
              </a:extLst>
            </p:cNvPr>
            <p:cNvSpPr/>
            <p:nvPr/>
          </p:nvSpPr>
          <p:spPr>
            <a:xfrm rot="18257107">
              <a:off x="826255" y="2625055"/>
              <a:ext cx="805511" cy="2701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5B7638B-05FD-4E72-90D0-57F2ADB56B75}"/>
                </a:ext>
              </a:extLst>
            </p:cNvPr>
            <p:cNvSpPr/>
            <p:nvPr/>
          </p:nvSpPr>
          <p:spPr>
            <a:xfrm>
              <a:off x="890522" y="3917371"/>
              <a:ext cx="581883" cy="2701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160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0656DD-FB9E-4E7D-A2CA-87C384436A84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/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Inlet Valve model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Time constant = 10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Preload spring offset:</a:t>
                </a:r>
                <a:br>
                  <a:rPr lang="en-US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=−15%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bar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blipFill>
                <a:blip r:embed="rId3"/>
                <a:stretch>
                  <a:fillRect l="-924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B9E899-57F7-4704-B20F-6B119534B83A}"/>
              </a:ext>
            </a:extLst>
          </p:cNvPr>
          <p:cNvSpPr txBox="1"/>
          <p:nvPr/>
        </p:nvSpPr>
        <p:spPr>
          <a:xfrm>
            <a:off x="1076960" y="4069144"/>
            <a:ext cx="35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Inlet Flow Controller</a:t>
            </a:r>
            <a:br>
              <a:rPr lang="en-US" dirty="0"/>
            </a:br>
            <a:r>
              <a:rPr lang="en-US" dirty="0"/>
              <a:t>Integrator + Adaptive </a:t>
            </a:r>
            <a:r>
              <a:rPr lang="en-US" dirty="0" err="1"/>
              <a:t>FeedForward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D454F-036A-48B5-AD13-B12CF4FA70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03" t="12002" r="13935" b="10093"/>
          <a:stretch/>
        </p:blipFill>
        <p:spPr>
          <a:xfrm>
            <a:off x="5423026" y="3244219"/>
            <a:ext cx="5981725" cy="3174486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CD30AA-CA4C-4301-8379-F2F61E9DBB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66" t="20147" r="30937" b="30403"/>
          <a:stretch/>
        </p:blipFill>
        <p:spPr>
          <a:xfrm>
            <a:off x="263809" y="926016"/>
            <a:ext cx="5832191" cy="2543756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9786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8077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new pressure profiles from MVM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E38AA-3348-4BE3-8783-78BD431E8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47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5958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full dynamics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9DCBF0-FBAE-4164-9F60-B3D7B6218FE7}"/>
              </a:ext>
            </a:extLst>
          </p:cNvPr>
          <p:cNvGrpSpPr/>
          <p:nvPr/>
        </p:nvGrpSpPr>
        <p:grpSpPr>
          <a:xfrm>
            <a:off x="402336" y="877824"/>
            <a:ext cx="10560653" cy="5842159"/>
            <a:chOff x="402336" y="877824"/>
            <a:chExt cx="10560653" cy="584215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37D7BA-1CEA-4183-8AAA-76AE823CC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42159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9FABDA-FAF3-404B-AC52-2565112BF0BC}"/>
                </a:ext>
              </a:extLst>
            </p:cNvPr>
            <p:cNvSpPr/>
            <p:nvPr/>
          </p:nvSpPr>
          <p:spPr>
            <a:xfrm rot="16200000">
              <a:off x="4662530" y="1178691"/>
              <a:ext cx="572854" cy="2701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E7B3D1-A08A-4939-9764-AD650AA956BB}"/>
                </a:ext>
              </a:extLst>
            </p:cNvPr>
            <p:cNvSpPr txBox="1"/>
            <p:nvPr/>
          </p:nvSpPr>
          <p:spPr>
            <a:xfrm>
              <a:off x="8387977" y="4095081"/>
              <a:ext cx="2476897" cy="2369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3</a:t>
              </a:r>
              <a:r>
                <a:rPr lang="en-US" sz="1400" baseline="30000" dirty="0"/>
                <a:t>rd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20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30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0.5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PID Controller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FFW = 40 (%FS)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P = 5 (%FS/cmH2O)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 = 10 (%FS/(cmH2O*s))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1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𝟖𝟒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3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4DD7DC-E8F3-489D-AC7A-B0E0C9C7A65E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91568-750F-488C-8424-EBF8632B6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1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/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blipFill>
                <a:blip r:embed="rId2"/>
                <a:stretch>
                  <a:fillRect l="-520" r="-694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74BA800-4A88-44DD-99C1-6D782B403943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CDC6AB-3CB2-48E1-99E3-75637347E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8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E2F3C27-7825-4A26-92BA-CD52A39ED048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225F3-BDA2-4803-B323-639916006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3796891-53F3-478A-9E1D-E99A3C0E2AD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33106-0CDE-48C7-948B-65878938E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3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/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2121" r="-152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AF99D8-2632-4F72-9DA6-B0E71EC622E5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2184FF-2A75-4209-B56F-9892961FF3F9}"/>
              </a:ext>
            </a:extLst>
          </p:cNvPr>
          <p:cNvGrpSpPr/>
          <p:nvPr/>
        </p:nvGrpSpPr>
        <p:grpSpPr>
          <a:xfrm>
            <a:off x="7486000" y="432127"/>
            <a:ext cx="2161940" cy="380534"/>
            <a:chOff x="7902452" y="432127"/>
            <a:chExt cx="2161940" cy="38053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9EF280-5BB6-4052-8DF8-D848D13E2120}"/>
                </a:ext>
              </a:extLst>
            </p:cNvPr>
            <p:cNvSpPr txBox="1"/>
            <p:nvPr/>
          </p:nvSpPr>
          <p:spPr>
            <a:xfrm>
              <a:off x="7902452" y="432127"/>
              <a:ext cx="1851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🛑 close to 100%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CBAE0E2F-7BF4-4C66-BCAC-B223931E5D3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753600" y="627995"/>
              <a:ext cx="310792" cy="184666"/>
            </a:xfrm>
            <a:prstGeom prst="bentConnector3">
              <a:avLst>
                <a:gd name="adj1" fmla="val 100569"/>
              </a:avLst>
            </a:prstGeom>
            <a:ln w="12700">
              <a:solidFill>
                <a:srgbClr val="FF00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97C299A-8F31-4932-8CB3-206485AEC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6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/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346" r="-51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6FEEBF2-972D-449C-AF6A-32CB70D1039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C946D1-85A2-4959-A676-EA73491F4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2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611</Words>
  <Application>Microsoft Office PowerPoint</Application>
  <PresentationFormat>Widescreen</PresentationFormat>
  <Paragraphs>112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Ugo Pattacini</cp:lastModifiedBy>
  <cp:revision>63</cp:revision>
  <dcterms:created xsi:type="dcterms:W3CDTF">2020-04-04T18:53:23Z</dcterms:created>
  <dcterms:modified xsi:type="dcterms:W3CDTF">2020-04-14T18:08:28Z</dcterms:modified>
</cp:coreProperties>
</file>