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77" autoAdjust="0"/>
  </p:normalViewPr>
  <p:slideViewPr>
    <p:cSldViewPr snapToGrid="0">
      <p:cViewPr varScale="1">
        <p:scale>
          <a:sx n="121" d="100"/>
          <a:sy n="121" d="100"/>
        </p:scale>
        <p:origin x="1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4D61-60FA-4674-9FC4-A968472D58D9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AF57-8BB4-46C8-BC06-E2CB06BA2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6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 program panics before the buffer has been fully initialized, the stack unwinding process would deallocate those uninitialized memories,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6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to </a:t>
            </a:r>
            <a:r>
              <a:rPr lang="zh-CN" altLang="en-US" sz="1200" dirty="0"/>
              <a:t>avoid traversing cycled blocks repeatedly, just consider the maximum set of blocks </a:t>
            </a:r>
            <a:r>
              <a:rPr lang="en-US" altLang="zh-CN" sz="1200" dirty="0"/>
              <a:t>(circle: strongly connected component)</a:t>
            </a:r>
            <a:endParaRPr lang="zh-CN" altLang="en-US" sz="1200" dirty="0"/>
          </a:p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do not need to differentiate unwinding paths from normal execution paths, and the algorithm works the same on both of them.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9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checking if a newly created object is </a:t>
            </a:r>
            <a:r>
              <a:rPr lang="en-US" altLang="zh-CN" sz="1800" b="0" i="0" u="none" strike="noStrike" baseline="0" dirty="0">
                <a:latin typeface="Inconsolata-zi4r"/>
              </a:rPr>
              <a:t>Drop </a:t>
            </a:r>
            <a:r>
              <a:rPr lang="en-US" altLang="zh-CN" sz="1800" b="0" i="0" u="none" strike="noStrike" baseline="0" dirty="0">
                <a:latin typeface="LinLibertineT"/>
              </a:rPr>
              <a:t>and trace its aliases</a:t>
            </a:r>
          </a:p>
          <a:p>
            <a:pPr algn="l"/>
            <a:r>
              <a:rPr lang="zh-CN" altLang="en-US" dirty="0"/>
              <a:t>			   </a:t>
            </a:r>
            <a:r>
              <a:rPr lang="en-US" altLang="zh-CN" dirty="0"/>
              <a:t>// </a:t>
            </a:r>
            <a:r>
              <a:rPr lang="zh-CN" altLang="en-US" dirty="0"/>
              <a:t>指向关系</a:t>
            </a:r>
          </a:p>
          <a:p>
            <a:pPr algn="l"/>
            <a:r>
              <a:rPr lang="en-US" altLang="zh-CN" dirty="0"/>
              <a:t>1 c = new C(); // c -&gt; {</a:t>
            </a:r>
            <a:r>
              <a:rPr lang="zh-CN" altLang="en-US" dirty="0"/>
              <a:t>𝑜</a:t>
            </a:r>
            <a:r>
              <a:rPr lang="en-US" altLang="zh-CN" dirty="0"/>
              <a:t>1}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{"x"}, s -&gt; {"x"}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{"y"}, s -&gt; {"x"}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 c = new C(); 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</a:t>
            </a:r>
          </a:p>
          <a:p>
            <a:pPr algn="l"/>
            <a:r>
              <a:rPr lang="en-US" altLang="zh-CN" dirty="0"/>
              <a:t>//</a:t>
            </a:r>
            <a:r>
              <a:rPr lang="zh-CN" altLang="en-US" dirty="0"/>
              <a:t>流非敏感中，指向关系表示了指针可能指向的所有对象：</a:t>
            </a:r>
          </a:p>
          <a:p>
            <a:pPr algn="l"/>
            <a:r>
              <a:rPr lang="en-US" altLang="zh-CN" dirty="0"/>
              <a:t>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{"x", "y"}, s -&gt; {"x", "y"}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2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checking if a newly created object is </a:t>
            </a:r>
            <a:r>
              <a:rPr lang="en-US" altLang="zh-CN" sz="1800" b="0" i="0" u="none" strike="noStrike" baseline="0" dirty="0">
                <a:latin typeface="Inconsolata-zi4r"/>
              </a:rPr>
              <a:t>Drop </a:t>
            </a:r>
            <a:r>
              <a:rPr lang="en-US" altLang="zh-CN" sz="1800" b="0" i="0" u="none" strike="noStrike" baseline="0" dirty="0">
                <a:latin typeface="LinLibertineT"/>
              </a:rPr>
              <a:t>and trace its aliases</a:t>
            </a:r>
          </a:p>
          <a:p>
            <a:pPr algn="l"/>
            <a:r>
              <a:rPr lang="zh-CN" altLang="en-US" dirty="0"/>
              <a:t>			   </a:t>
            </a:r>
            <a:r>
              <a:rPr lang="en-US" altLang="zh-CN" dirty="0"/>
              <a:t>// </a:t>
            </a:r>
            <a:r>
              <a:rPr lang="zh-CN" altLang="en-US" dirty="0"/>
              <a:t>指向关系</a:t>
            </a:r>
          </a:p>
          <a:p>
            <a:pPr algn="l"/>
            <a:r>
              <a:rPr lang="en-US" altLang="zh-CN" dirty="0"/>
              <a:t>1 c = new C(); // c -&gt; {</a:t>
            </a:r>
            <a:r>
              <a:rPr lang="zh-CN" altLang="en-US" dirty="0"/>
              <a:t>𝑜</a:t>
            </a:r>
            <a:r>
              <a:rPr lang="en-US" altLang="zh-CN" dirty="0"/>
              <a:t>1}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{"x"}, s -&gt; {"x"}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{"y"}, s -&gt; {"x"}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 c = new C(); 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</a:t>
            </a:r>
          </a:p>
          <a:p>
            <a:pPr algn="l"/>
            <a:r>
              <a:rPr lang="en-US" altLang="zh-CN" dirty="0"/>
              <a:t>//</a:t>
            </a:r>
            <a:r>
              <a:rPr lang="zh-CN" altLang="en-US" dirty="0"/>
              <a:t>流非敏感中，指向关系表示了指针可能指向的所有对象：</a:t>
            </a:r>
          </a:p>
          <a:p>
            <a:pPr algn="l"/>
            <a:r>
              <a:rPr lang="en-US" altLang="zh-CN" dirty="0"/>
              <a:t>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{"x", "y"}, s -&gt; {"x", "y"}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checking if a newly created object is </a:t>
            </a:r>
            <a:r>
              <a:rPr lang="en-US" altLang="zh-CN" sz="1800" b="0" i="0" u="none" strike="noStrike" baseline="0" dirty="0">
                <a:latin typeface="Inconsolata-zi4r"/>
              </a:rPr>
              <a:t>Drop </a:t>
            </a:r>
            <a:r>
              <a:rPr lang="en-US" altLang="zh-CN" sz="1800" b="0" i="0" u="none" strike="noStrike" baseline="0" dirty="0">
                <a:latin typeface="LinLibertineT"/>
              </a:rPr>
              <a:t>and trace its aliases</a:t>
            </a:r>
          </a:p>
          <a:p>
            <a:pPr algn="l"/>
            <a:r>
              <a:rPr lang="zh-CN" altLang="en-US" dirty="0"/>
              <a:t>			   </a:t>
            </a:r>
            <a:r>
              <a:rPr lang="en-US" altLang="zh-CN" dirty="0"/>
              <a:t>// </a:t>
            </a:r>
            <a:r>
              <a:rPr lang="zh-CN" altLang="en-US" dirty="0"/>
              <a:t>指向关系</a:t>
            </a:r>
          </a:p>
          <a:p>
            <a:pPr algn="l"/>
            <a:r>
              <a:rPr lang="en-US" altLang="zh-CN" dirty="0"/>
              <a:t>1 c = new C(); // c -&gt; {</a:t>
            </a:r>
            <a:r>
              <a:rPr lang="zh-CN" altLang="en-US" dirty="0"/>
              <a:t>𝑜</a:t>
            </a:r>
            <a:r>
              <a:rPr lang="en-US" altLang="zh-CN" dirty="0"/>
              <a:t>1}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{"x"}, s -&gt; {"x"}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{"y"}, s -&gt; {"x"}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 c = new C(); 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</a:t>
            </a:r>
          </a:p>
          <a:p>
            <a:pPr algn="l"/>
            <a:r>
              <a:rPr lang="en-US" altLang="zh-CN" dirty="0"/>
              <a:t>//</a:t>
            </a:r>
            <a:r>
              <a:rPr lang="zh-CN" altLang="en-US" dirty="0"/>
              <a:t>流非敏感中，指向关系表示了指针可能指向的所有对象：</a:t>
            </a:r>
          </a:p>
          <a:p>
            <a:pPr algn="l"/>
            <a:r>
              <a:rPr lang="en-US" altLang="zh-CN" dirty="0"/>
              <a:t>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{"x", "y"}, s -&gt; {"x", "y"}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3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80A81-E529-46D4-AB73-F7CA4FDB1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7517"/>
            <a:ext cx="9144000" cy="1882446"/>
          </a:xfrm>
        </p:spPr>
        <p:txBody>
          <a:bodyPr anchor="b">
            <a:normAutofit/>
          </a:bodyPr>
          <a:lstStyle>
            <a:lvl1pPr algn="ctr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C47027-A693-4062-84CA-ED2F4FA4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9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526010-16D6-4C13-A475-773FA0D5E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" y="136525"/>
            <a:ext cx="2823321" cy="897851"/>
          </a:xfrm>
          <a:prstGeom prst="rect">
            <a:avLst/>
          </a:prstGeom>
        </p:spPr>
      </p:pic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F63E69A7-89F5-42F1-ACD7-E3A1BA58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47081"/>
            <a:ext cx="2743200" cy="365125"/>
          </a:xfrm>
        </p:spPr>
        <p:txBody>
          <a:bodyPr/>
          <a:lstStyle/>
          <a:p>
            <a:fld id="{78FB21E7-A669-43BB-AEE3-E45B5425146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E680725B-43B5-4219-97B9-E7B5D387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47081"/>
            <a:ext cx="41148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汇报人 汇报时间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9470DF34-CC63-41D3-A7FF-E32D5E97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7081"/>
            <a:ext cx="2743200" cy="365125"/>
          </a:xfrm>
        </p:spPr>
        <p:txBody>
          <a:bodyPr/>
          <a:lstStyle/>
          <a:p>
            <a:fld id="{579520E5-E19E-4B73-BD51-A01FE5223D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6B1771-2CFC-4EA1-9988-85388A6903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099" y="-108390"/>
            <a:ext cx="1819901" cy="12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02F5-F468-411D-B879-591FAA8C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89" y="248281"/>
            <a:ext cx="10632402" cy="781126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4E57B-0BB0-44F9-9F12-21DFDF45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49660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4BA9E-A4C0-4FFF-919C-D144A1EE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798" y="6424368"/>
            <a:ext cx="2743200" cy="365125"/>
          </a:xfrm>
        </p:spPr>
        <p:txBody>
          <a:bodyPr/>
          <a:lstStyle/>
          <a:p>
            <a:fld id="{579520E5-E19E-4B73-BD51-A01FE5223DA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2" descr="Image result for nanjing university">
            <a:extLst>
              <a:ext uri="{FF2B5EF4-FFF2-40B4-BE49-F238E27FC236}">
                <a16:creationId xmlns:a16="http://schemas.microsoft.com/office/drawing/2014/main" id="{0071A74B-73E8-4CD4-9A8E-6429268771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798" y="113572"/>
            <a:ext cx="838200" cy="105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49EA3E-706A-4920-9D60-C42B84BDAC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00612"/>
            <a:ext cx="1041215" cy="7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41883-E4C9-4DC2-92EA-372AA745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9EE4E-F878-4CBE-B6EB-DFA12B3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F9DC5-F681-47A2-A74C-1B3C816FE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21E7-A669-43BB-AEE3-E45B5425146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D0CD1-E33B-4BA1-B630-B5C449A6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A703A-A6B3-462A-BA53-31152EE60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20E5-E19E-4B73-BD51-A01FE5223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6D72C8-A444-4D9F-88D1-D40CFB5D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3653"/>
            <a:ext cx="9144000" cy="1882775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SafeDrop</a:t>
            </a:r>
            <a:r>
              <a:rPr lang="en-US" altLang="zh-CN" sz="2000" dirty="0"/>
              <a:t>: Detecting Memory Deallocation Bugs of Rust Programs</a:t>
            </a:r>
            <a:br>
              <a:rPr lang="en-US" altLang="zh-CN" sz="2000" dirty="0"/>
            </a:br>
            <a:r>
              <a:rPr lang="en-US" altLang="zh-CN" sz="2000" dirty="0"/>
              <a:t>via Static Data-Flow Analysis</a:t>
            </a:r>
            <a:endParaRPr lang="zh-CN" altLang="en-US" sz="2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5B9A1B3-6973-4324-AE22-379F002BB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157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张城铨</a:t>
            </a:r>
            <a:endParaRPr lang="en-US" altLang="zh-CN" dirty="0"/>
          </a:p>
          <a:p>
            <a:r>
              <a:rPr lang="en-US" altLang="zh-CN" dirty="0"/>
              <a:t>2023.9.14</a:t>
            </a:r>
          </a:p>
          <a:p>
            <a:r>
              <a:rPr lang="en-US" altLang="zh-CN" dirty="0"/>
              <a:t>Software Security and Compiler Technology Lab</a:t>
            </a:r>
          </a:p>
          <a:p>
            <a:r>
              <a:rPr lang="en-US" altLang="zh-CN" dirty="0"/>
              <a:t>Department of Computer Science, Nanjing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65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8B90-ED1D-47A7-AF54-0BEFED18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8474-8F7F-4CD3-AAFA-18F669F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1"/>
            <a:ext cx="11263013" cy="219462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Extract strongly connected component on CFG, and generate a spanning tree.</a:t>
            </a:r>
          </a:p>
          <a:p>
            <a:r>
              <a:rPr lang="en-US" altLang="zh-CN" sz="2000" dirty="0"/>
              <a:t>Traverse the tree and enumerate all valuable paths for MOP</a:t>
            </a:r>
          </a:p>
          <a:p>
            <a:pPr lvl="1"/>
            <a:r>
              <a:rPr lang="zh-CN" altLang="en-US" sz="1800" dirty="0"/>
              <a:t>a unique set of code blocks with an entrance and an exit</a:t>
            </a:r>
            <a:endParaRPr lang="en-US" altLang="zh-CN" sz="1800" dirty="0"/>
          </a:p>
          <a:p>
            <a:pPr lvl="1"/>
            <a:r>
              <a:rPr lang="zh-CN" altLang="en-US" sz="1800" dirty="0"/>
              <a:t>should not be the subset of another valuable path (select the bigger set)</a:t>
            </a:r>
            <a:endParaRPr lang="en-US" altLang="zh-CN" sz="18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1A8D47-B333-4B71-B504-F8578AA4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54" y="2833289"/>
            <a:ext cx="7503963" cy="33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35DE2-3AB6-46A7-87D3-4BA845B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3E659C-AD2C-4173-8260-22D190A3B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976" y="1323562"/>
                <a:ext cx="11263013" cy="38051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1" dirty="0"/>
                  <a:t>Intra</a:t>
                </a:r>
                <a:r>
                  <a:rPr lang="en-US" altLang="zh-CN" sz="2000" dirty="0"/>
                  <a:t>-Procedural Alias Analysis</a:t>
                </a:r>
              </a:p>
              <a:p>
                <a:pPr lvl="1"/>
                <a:r>
                  <a:rPr lang="en-US" altLang="zh-CN" sz="1600" dirty="0"/>
                  <a:t>trace the </a:t>
                </a:r>
                <a:r>
                  <a:rPr lang="en-US" altLang="zh-CN" sz="1600" b="1" dirty="0"/>
                  <a:t>Drop objects </a:t>
                </a:r>
                <a:r>
                  <a:rPr lang="en-US" altLang="zh-CN" sz="1600" dirty="0"/>
                  <a:t>and their aliases</a:t>
                </a:r>
              </a:p>
              <a:p>
                <a:r>
                  <a:rPr lang="en-US" altLang="zh-CN" sz="2000" dirty="0"/>
                  <a:t>How to trace?</a:t>
                </a:r>
              </a:p>
              <a:p>
                <a:pPr lvl="1"/>
                <a:r>
                  <a:rPr lang="en-US" altLang="zh-CN" sz="1600" dirty="0"/>
                  <a:t>Check the assignment expression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𝐿𝑣𝑎𝑙𝑢𝑒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𝑅𝑣𝑎𝑙𝑢𝑒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en-US" altLang="zh-CN" sz="1600" dirty="0"/>
                  <a:t>Not enough —— forget objects established with raw pointers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3E659C-AD2C-4173-8260-22D190A3B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976" y="1323562"/>
                <a:ext cx="11263013" cy="3805194"/>
              </a:xfrm>
              <a:blipFill>
                <a:blip r:embed="rId3"/>
                <a:stretch>
                  <a:fillRect l="-487" t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7F89F6A-1F9A-427F-8258-97D7AE5B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33" y="3000383"/>
            <a:ext cx="9125419" cy="18987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613331-BD95-4034-A311-9C52B730F32E}"/>
              </a:ext>
            </a:extLst>
          </p:cNvPr>
          <p:cNvSpPr txBox="1"/>
          <p:nvPr/>
        </p:nvSpPr>
        <p:spPr>
          <a:xfrm>
            <a:off x="443976" y="4920403"/>
            <a:ext cx="1046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Trick: a type cannot implement both Copy trait and Drop trait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filter irrelevant objects of Copy trait except they contain raw pointers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D746E-3B7A-4FBF-B63A-5A1684F0B5D6}"/>
              </a:ext>
            </a:extLst>
          </p:cNvPr>
          <p:cNvSpPr txBox="1"/>
          <p:nvPr/>
        </p:nvSpPr>
        <p:spPr>
          <a:xfrm>
            <a:off x="443976" y="5646866"/>
            <a:ext cx="104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Employ flow-sensitive analysis to each statement of a path iteratively and extract the alias relationship.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352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35DE2-3AB6-46A7-87D3-4BA845B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E659C-AD2C-4173-8260-22D190A3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380519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Intra</a:t>
            </a:r>
            <a:r>
              <a:rPr lang="en-US" altLang="zh-CN" sz="2000" dirty="0"/>
              <a:t>-Procedural Alias Analysis</a:t>
            </a:r>
          </a:p>
          <a:p>
            <a:pPr lvl="1"/>
            <a:r>
              <a:rPr lang="en-US" altLang="zh-CN" sz="1800" dirty="0"/>
              <a:t>trace the </a:t>
            </a:r>
            <a:r>
              <a:rPr lang="en-US" altLang="zh-CN" sz="1800" b="1" dirty="0"/>
              <a:t>Drop objects </a:t>
            </a:r>
            <a:r>
              <a:rPr lang="en-US" altLang="zh-CN" sz="1800" dirty="0"/>
              <a:t>and their aliases</a:t>
            </a:r>
          </a:p>
          <a:p>
            <a:r>
              <a:rPr lang="en-US" altLang="zh-CN" sz="2000" dirty="0"/>
              <a:t>Rules of updating alias relationship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Example</a:t>
            </a:r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8FBFF-164D-4A47-A250-6268CA86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6" y="2420529"/>
            <a:ext cx="7156818" cy="15685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029F51-5F23-4D3D-B2C8-E123D358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9" y="4507170"/>
            <a:ext cx="5442230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5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35DE2-3AB6-46A7-87D3-4BA845B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E659C-AD2C-4173-8260-22D190A3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380519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Inter</a:t>
            </a:r>
            <a:r>
              <a:rPr lang="en-US" altLang="zh-CN" sz="2000" dirty="0"/>
              <a:t>-Procedural Alias Analysis</a:t>
            </a:r>
          </a:p>
          <a:p>
            <a:pPr lvl="1"/>
            <a:r>
              <a:rPr lang="en-US" altLang="zh-CN" sz="1800" dirty="0"/>
              <a:t>Handle function calls, i.e., alias of parameters and return values</a:t>
            </a:r>
          </a:p>
          <a:p>
            <a:pPr lvl="1"/>
            <a:r>
              <a:rPr lang="en-US" altLang="zh-CN" sz="1800" dirty="0"/>
              <a:t>Context-insensitive —— merge all possible alias relationships incurred in all paths</a:t>
            </a:r>
            <a:endParaRPr lang="en-US" altLang="zh-CN" sz="2000" dirty="0"/>
          </a:p>
          <a:p>
            <a:r>
              <a:rPr lang="en-US" altLang="zh-CN" sz="2000" dirty="0"/>
              <a:t>Example</a:t>
            </a:r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E476A-9314-4535-8C3F-1A0AB053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75" y="2753738"/>
            <a:ext cx="6045511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69A3F-BC92-4FED-BACF-2C2BA519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78431"/>
            <a:ext cx="10458449" cy="781126"/>
          </a:xfrm>
        </p:spPr>
        <p:txBody>
          <a:bodyPr/>
          <a:lstStyle/>
          <a:p>
            <a:r>
              <a:rPr lang="en-US" altLang="zh-CN" dirty="0"/>
              <a:t>Motivation(1)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56B40-1504-4746-AB63-3C4B89F2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19200"/>
            <a:ext cx="11385550" cy="534034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Rust enforces RAII and releases unused resources automatically.</a:t>
            </a:r>
          </a:p>
          <a:p>
            <a:r>
              <a:rPr lang="en-US" altLang="zh-CN" sz="2000" dirty="0"/>
              <a:t>The buggy </a:t>
            </a:r>
            <a:r>
              <a:rPr lang="en-US" altLang="zh-CN" sz="2000" b="1" dirty="0"/>
              <a:t>drop()</a:t>
            </a:r>
            <a:r>
              <a:rPr lang="en-US" altLang="zh-CN" sz="2000" dirty="0"/>
              <a:t> can be divided into 2 situations:</a:t>
            </a:r>
            <a:endParaRPr lang="en-US" altLang="zh-CN" sz="16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/>
              <a:t>Invalid Drop of Normal Execution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9E8A7-E795-414E-A9CE-9F018E46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5" y="2337057"/>
            <a:ext cx="3705523" cy="3645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21D24B-77AE-41EB-B4AA-3BE31D44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95" y="2337057"/>
            <a:ext cx="6868294" cy="37885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49A06A-9D1D-4CEF-AE95-2953402EDB19}"/>
              </a:ext>
            </a:extLst>
          </p:cNvPr>
          <p:cNvSpPr txBox="1"/>
          <p:nvPr/>
        </p:nvSpPr>
        <p:spPr>
          <a:xfrm>
            <a:off x="4158395" y="2414756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FD356-6DB4-41E1-9259-3CBF3EA9EA3C}"/>
              </a:ext>
            </a:extLst>
          </p:cNvPr>
          <p:cNvSpPr txBox="1"/>
          <p:nvPr/>
        </p:nvSpPr>
        <p:spPr>
          <a:xfrm>
            <a:off x="4022678" y="2812898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_5, _4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88B8D6-3CBD-434E-847B-FC524F0CC031}"/>
              </a:ext>
            </a:extLst>
          </p:cNvPr>
          <p:cNvSpPr txBox="1"/>
          <p:nvPr/>
        </p:nvSpPr>
        <p:spPr>
          <a:xfrm>
            <a:off x="4022678" y="3270540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_3, 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D7F258-4BB1-494D-B23B-5021AE43AB6E}"/>
              </a:ext>
            </a:extLst>
          </p:cNvPr>
          <p:cNvSpPr txBox="1"/>
          <p:nvPr/>
        </p:nvSpPr>
        <p:spPr>
          <a:xfrm>
            <a:off x="4158395" y="3807182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554ED5-EA49-430E-8CA3-3B5D0FEF475B}"/>
              </a:ext>
            </a:extLst>
          </p:cNvPr>
          <p:cNvSpPr txBox="1"/>
          <p:nvPr/>
        </p:nvSpPr>
        <p:spPr>
          <a:xfrm>
            <a:off x="4158395" y="4729343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F41E63A-07FE-4A8D-A405-03DC0984ED14}"/>
              </a:ext>
            </a:extLst>
          </p:cNvPr>
          <p:cNvSpPr/>
          <p:nvPr/>
        </p:nvSpPr>
        <p:spPr>
          <a:xfrm>
            <a:off x="4256644" y="2691755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D4D9F9A-106D-4D38-8515-BB6DE8AEE620}"/>
              </a:ext>
            </a:extLst>
          </p:cNvPr>
          <p:cNvSpPr/>
          <p:nvPr/>
        </p:nvSpPr>
        <p:spPr>
          <a:xfrm>
            <a:off x="4256644" y="3100728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0C3264C-A6A1-462A-BC3F-DD745CDE9A95}"/>
              </a:ext>
            </a:extLst>
          </p:cNvPr>
          <p:cNvSpPr/>
          <p:nvPr/>
        </p:nvSpPr>
        <p:spPr>
          <a:xfrm>
            <a:off x="4256644" y="3598773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798FD6-78D6-404C-A38C-3A58B06BC43D}"/>
              </a:ext>
            </a:extLst>
          </p:cNvPr>
          <p:cNvSpPr/>
          <p:nvPr/>
        </p:nvSpPr>
        <p:spPr>
          <a:xfrm>
            <a:off x="4256644" y="4290070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4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4CBCD-EE51-456F-92BB-DD4B23F3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cause(1)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2A962-A435-43A5-A1CA-C556CA70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151804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Rust assumes that each parameter should either </a:t>
            </a:r>
          </a:p>
          <a:p>
            <a:pPr lvl="1"/>
            <a:r>
              <a:rPr lang="en-US" altLang="zh-CN" sz="2000" dirty="0"/>
              <a:t>transfer</a:t>
            </a:r>
            <a:r>
              <a:rPr lang="en-US" altLang="zh-CN" sz="1600" dirty="0"/>
              <a:t> </a:t>
            </a:r>
            <a:r>
              <a:rPr lang="en-US" altLang="zh-CN" sz="2000" dirty="0"/>
              <a:t>its ownership to the callee (for </a:t>
            </a:r>
            <a:r>
              <a:rPr lang="en-US" altLang="zh-CN" sz="2000" b="1" dirty="0"/>
              <a:t>Drop</a:t>
            </a:r>
            <a:r>
              <a:rPr lang="en-US" altLang="zh-CN" sz="2000" dirty="0"/>
              <a:t> variable) or </a:t>
            </a:r>
          </a:p>
          <a:p>
            <a:pPr lvl="1"/>
            <a:r>
              <a:rPr lang="en-US" altLang="zh-CN" sz="2000" dirty="0"/>
              <a:t>duplicate a deep copy (for </a:t>
            </a:r>
            <a:r>
              <a:rPr lang="en-US" altLang="zh-CN" sz="2000" b="1" dirty="0"/>
              <a:t>Copy</a:t>
            </a:r>
            <a:r>
              <a:rPr lang="en-US" altLang="zh-CN" sz="2000" dirty="0"/>
              <a:t> variable).</a:t>
            </a:r>
          </a:p>
          <a:p>
            <a:r>
              <a:rPr lang="en-US" altLang="zh-CN" sz="2000" dirty="0"/>
              <a:t>Thus the return value would no longer share the ownership with the alive variables remained.</a:t>
            </a:r>
            <a:endParaRPr lang="zh-CN" altLang="en-US" sz="20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731EF62-F3EC-4BF7-A9C3-290D1252C29A}"/>
              </a:ext>
            </a:extLst>
          </p:cNvPr>
          <p:cNvSpPr/>
          <p:nvPr/>
        </p:nvSpPr>
        <p:spPr>
          <a:xfrm>
            <a:off x="4822128" y="2767603"/>
            <a:ext cx="754482" cy="455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1410F24-D92B-47AB-A434-38B834AEB106}"/>
              </a:ext>
            </a:extLst>
          </p:cNvPr>
          <p:cNvSpPr txBox="1">
            <a:spLocks/>
          </p:cNvSpPr>
          <p:nvPr/>
        </p:nvSpPr>
        <p:spPr>
          <a:xfrm>
            <a:off x="443976" y="3677903"/>
            <a:ext cx="11263013" cy="49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Save the borrow checker from the </a:t>
            </a:r>
            <a:r>
              <a:rPr lang="en-US" altLang="zh-CN" sz="2000" b="1" dirty="0"/>
              <a:t>inter-procedural pointer analysis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B9AC59-8828-45A1-A79B-82F315A10D95}"/>
              </a:ext>
            </a:extLst>
          </p:cNvPr>
          <p:cNvSpPr/>
          <p:nvPr/>
        </p:nvSpPr>
        <p:spPr>
          <a:xfrm>
            <a:off x="443976" y="4359660"/>
            <a:ext cx="11570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Key: </a:t>
            </a:r>
            <a:r>
              <a:rPr lang="zh-CN" altLang="en-US" sz="2000" dirty="0"/>
              <a:t>the current Rust compiler does not add the </a:t>
            </a:r>
            <a:r>
              <a:rPr lang="zh-CN" altLang="en-US" sz="2000" b="1" dirty="0"/>
              <a:t>alias checking </a:t>
            </a:r>
            <a:r>
              <a:rPr lang="zh-CN" altLang="en-US" sz="2000" dirty="0"/>
              <a:t>support for </a:t>
            </a:r>
            <a:r>
              <a:rPr lang="zh-CN" altLang="en-US" sz="2000" b="1" dirty="0"/>
              <a:t>raw pointers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ECA74-4DDF-4FD1-8E10-807DD8325CD2}"/>
              </a:ext>
            </a:extLst>
          </p:cNvPr>
          <p:cNvSpPr txBox="1"/>
          <p:nvPr/>
        </p:nvSpPr>
        <p:spPr>
          <a:xfrm>
            <a:off x="443976" y="5140912"/>
            <a:ext cx="999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What’s worse, the unsafe marker has been stripped away after lowering the code to MIR.</a:t>
            </a:r>
            <a:endParaRPr lang="zh-CN" altLang="en-US" sz="20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C2F06A8-09B0-4AC6-9C23-65AFE7C3E637}"/>
              </a:ext>
            </a:extLst>
          </p:cNvPr>
          <p:cNvSpPr/>
          <p:nvPr/>
        </p:nvSpPr>
        <p:spPr>
          <a:xfrm>
            <a:off x="4822127" y="5634016"/>
            <a:ext cx="754483" cy="400110"/>
          </a:xfrm>
          <a:prstGeom prst="downArrow">
            <a:avLst>
              <a:gd name="adj1" fmla="val 50000"/>
              <a:gd name="adj2" fmla="val 47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B04D48-B781-4D66-B42D-ED44DB957532}"/>
              </a:ext>
            </a:extLst>
          </p:cNvPr>
          <p:cNvSpPr txBox="1"/>
          <p:nvPr/>
        </p:nvSpPr>
        <p:spPr>
          <a:xfrm>
            <a:off x="1717218" y="6019041"/>
            <a:ext cx="8339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 Rust compiler cannot differentiate the safety boundary anymore.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18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69A3F-BC92-4FED-BACF-2C2BA519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78431"/>
            <a:ext cx="10458449" cy="781126"/>
          </a:xfrm>
        </p:spPr>
        <p:txBody>
          <a:bodyPr/>
          <a:lstStyle/>
          <a:p>
            <a:r>
              <a:rPr lang="en-US" altLang="zh-CN" dirty="0"/>
              <a:t>Motivation(2)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56B40-1504-4746-AB63-3C4B89F2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19200"/>
            <a:ext cx="11385550" cy="53403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Invalid Drop of Normal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/>
              <a:t>Invalid Drop of Exception Handling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9E8A7-E795-414E-A9CE-9F018E46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5" y="2337057"/>
            <a:ext cx="3705523" cy="3645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21D24B-77AE-41EB-B4AA-3BE31D44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95" y="2337057"/>
            <a:ext cx="6868294" cy="37885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49A06A-9D1D-4CEF-AE95-2953402EDB19}"/>
              </a:ext>
            </a:extLst>
          </p:cNvPr>
          <p:cNvSpPr txBox="1"/>
          <p:nvPr/>
        </p:nvSpPr>
        <p:spPr>
          <a:xfrm>
            <a:off x="4158395" y="2414756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FD356-6DB4-41E1-9259-3CBF3EA9EA3C}"/>
              </a:ext>
            </a:extLst>
          </p:cNvPr>
          <p:cNvSpPr txBox="1"/>
          <p:nvPr/>
        </p:nvSpPr>
        <p:spPr>
          <a:xfrm>
            <a:off x="4022678" y="2812898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_5, _4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88B8D6-3CBD-434E-847B-FC524F0CC031}"/>
              </a:ext>
            </a:extLst>
          </p:cNvPr>
          <p:cNvSpPr txBox="1"/>
          <p:nvPr/>
        </p:nvSpPr>
        <p:spPr>
          <a:xfrm>
            <a:off x="4022678" y="3270540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_3, 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D7F258-4BB1-494D-B23B-5021AE43AB6E}"/>
              </a:ext>
            </a:extLst>
          </p:cNvPr>
          <p:cNvSpPr txBox="1"/>
          <p:nvPr/>
        </p:nvSpPr>
        <p:spPr>
          <a:xfrm>
            <a:off x="4158395" y="3807182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554ED5-EA49-430E-8CA3-3B5D0FEF475B}"/>
              </a:ext>
            </a:extLst>
          </p:cNvPr>
          <p:cNvSpPr txBox="1"/>
          <p:nvPr/>
        </p:nvSpPr>
        <p:spPr>
          <a:xfrm>
            <a:off x="4158395" y="4729343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F41E63A-07FE-4A8D-A405-03DC0984ED14}"/>
              </a:ext>
            </a:extLst>
          </p:cNvPr>
          <p:cNvSpPr/>
          <p:nvPr/>
        </p:nvSpPr>
        <p:spPr>
          <a:xfrm>
            <a:off x="4256644" y="2691755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D4D9F9A-106D-4D38-8515-BB6DE8AEE620}"/>
              </a:ext>
            </a:extLst>
          </p:cNvPr>
          <p:cNvSpPr/>
          <p:nvPr/>
        </p:nvSpPr>
        <p:spPr>
          <a:xfrm>
            <a:off x="4256644" y="3100728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0C3264C-A6A1-462A-BC3F-DD745CDE9A95}"/>
              </a:ext>
            </a:extLst>
          </p:cNvPr>
          <p:cNvSpPr/>
          <p:nvPr/>
        </p:nvSpPr>
        <p:spPr>
          <a:xfrm>
            <a:off x="4256644" y="3598773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798FD6-78D6-404C-A38C-3A58B06BC43D}"/>
              </a:ext>
            </a:extLst>
          </p:cNvPr>
          <p:cNvSpPr/>
          <p:nvPr/>
        </p:nvSpPr>
        <p:spPr>
          <a:xfrm>
            <a:off x="4256644" y="4290070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4A8726-8ACA-4DDD-A1D4-C0F8BC88C5F1}"/>
              </a:ext>
            </a:extLst>
          </p:cNvPr>
          <p:cNvSpPr/>
          <p:nvPr/>
        </p:nvSpPr>
        <p:spPr>
          <a:xfrm>
            <a:off x="514350" y="3899526"/>
            <a:ext cx="3161183" cy="45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69A3F-BC92-4FED-BACF-2C2BA519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78431"/>
            <a:ext cx="10458449" cy="781126"/>
          </a:xfrm>
        </p:spPr>
        <p:txBody>
          <a:bodyPr/>
          <a:lstStyle/>
          <a:p>
            <a:r>
              <a:rPr lang="en-US" altLang="zh-CN" dirty="0"/>
              <a:t>Motivation(3)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56B40-1504-4746-AB63-3C4B89F2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19200"/>
            <a:ext cx="11385550" cy="53403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Invalid Drop of Normal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/>
              <a:t>Invalid Drop of Exception Handling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11A3DD-00B1-460C-B09E-8E24B54A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3" y="2284788"/>
            <a:ext cx="4232361" cy="25055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6A1EBBE-758A-4CB7-BFEC-40151CA1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42" y="1938053"/>
            <a:ext cx="7549195" cy="41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1F47-516A-4B2D-A962-079561B4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252CC-E711-4AD5-8681-C9687379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Dropping buffers in use</a:t>
            </a:r>
          </a:p>
          <a:p>
            <a:pPr lvl="1"/>
            <a:r>
              <a:rPr lang="en-US" altLang="zh-CN" sz="1800" dirty="0"/>
              <a:t>falsely deallocates some buffers that will be accessed later, including </a:t>
            </a:r>
            <a:r>
              <a:rPr lang="en-US" altLang="zh-CN" sz="1800" b="1" dirty="0"/>
              <a:t>use-after-free</a:t>
            </a:r>
            <a:r>
              <a:rPr lang="en-US" altLang="zh-CN" sz="1800" dirty="0"/>
              <a:t> and </a:t>
            </a:r>
            <a:r>
              <a:rPr lang="en-US" altLang="zh-CN" sz="1800" b="1" dirty="0"/>
              <a:t>double-free</a:t>
            </a:r>
            <a:r>
              <a:rPr lang="en-US" altLang="zh-CN" sz="18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Dropping invalid pointers</a:t>
            </a:r>
          </a:p>
          <a:p>
            <a:pPr lvl="1"/>
            <a:r>
              <a:rPr lang="en-US" altLang="zh-CN" sz="2000" dirty="0"/>
              <a:t>dangling pointers: </a:t>
            </a:r>
            <a:r>
              <a:rPr lang="en-US" altLang="zh-CN" sz="2000" b="1" dirty="0"/>
              <a:t>double free</a:t>
            </a:r>
          </a:p>
          <a:p>
            <a:pPr lvl="1"/>
            <a:r>
              <a:rPr lang="en-US" altLang="zh-CN" sz="2000" dirty="0"/>
              <a:t>pointers to uninitialized memory: </a:t>
            </a:r>
            <a:r>
              <a:rPr lang="en-US" altLang="zh-CN" sz="2000" b="1" dirty="0"/>
              <a:t>invalid memory access</a:t>
            </a:r>
          </a:p>
          <a:p>
            <a:pPr lvl="1"/>
            <a:endParaRPr lang="zh-CN" altLang="en-US" sz="2000" b="1" dirty="0"/>
          </a:p>
          <a:p>
            <a:r>
              <a:rPr lang="en-US" altLang="zh-CN" sz="2000" b="1" dirty="0"/>
              <a:t>Typical Patterns</a:t>
            </a:r>
          </a:p>
          <a:p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23273-493F-44CD-9969-76EBDCC5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1" y="4303347"/>
            <a:ext cx="6769448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7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7F22-0B86-4B29-8FD3-BC7A68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FC8D5-3B88-4AB2-BF0A-3D0A367B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748024" cy="496609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Dynamic analysis</a:t>
            </a:r>
          </a:p>
          <a:p>
            <a:pPr lvl="1"/>
            <a:r>
              <a:rPr lang="en-US" altLang="zh-CN" sz="1800" dirty="0"/>
              <a:t>It is not easy to set up certain conditions to trigger buggy scenarios.</a:t>
            </a:r>
          </a:p>
          <a:p>
            <a:pPr lvl="1"/>
            <a:r>
              <a:rPr lang="en-US" altLang="zh-CN" sz="1800" dirty="0"/>
              <a:t>e.g., fuzzing can hardly generate test cases to </a:t>
            </a:r>
            <a:r>
              <a:rPr lang="en-US" altLang="zh-CN" sz="1800" b="1" dirty="0"/>
              <a:t>cover all the panic unwinding paths</a:t>
            </a:r>
            <a:r>
              <a:rPr lang="en-US" altLang="zh-CN" sz="1800" dirty="0"/>
              <a:t>.</a:t>
            </a:r>
          </a:p>
          <a:p>
            <a:pPr lvl="1"/>
            <a:r>
              <a:rPr lang="en-US" altLang="zh-CN" sz="1800" dirty="0"/>
              <a:t>There are also difficult memory modeling issues for path constraint extraction.</a:t>
            </a:r>
          </a:p>
          <a:p>
            <a:r>
              <a:rPr lang="en-US" altLang="zh-CN" sz="2000" dirty="0"/>
              <a:t>Static analysis</a:t>
            </a:r>
          </a:p>
          <a:p>
            <a:pPr lvl="1"/>
            <a:r>
              <a:rPr lang="en-US" altLang="zh-CN" sz="1800" b="1" dirty="0"/>
              <a:t>alias</a:t>
            </a:r>
            <a:r>
              <a:rPr lang="en-US" altLang="zh-CN" sz="1800" dirty="0"/>
              <a:t> relationship involves</a:t>
            </a:r>
          </a:p>
          <a:p>
            <a:pPr lvl="2"/>
            <a:r>
              <a:rPr lang="en-US" altLang="zh-CN" sz="1600" dirty="0"/>
              <a:t>move</a:t>
            </a:r>
          </a:p>
          <a:p>
            <a:pPr lvl="2"/>
            <a:r>
              <a:rPr lang="en-US" altLang="zh-CN" sz="1600" dirty="0"/>
              <a:t>mutable borrow</a:t>
            </a:r>
          </a:p>
          <a:p>
            <a:pPr lvl="2"/>
            <a:r>
              <a:rPr lang="en-US" altLang="zh-CN" sz="1600" dirty="0"/>
              <a:t>immutable borrow</a:t>
            </a:r>
          </a:p>
          <a:p>
            <a:pPr lvl="2"/>
            <a:r>
              <a:rPr lang="en-US" altLang="zh-CN" sz="1600" dirty="0"/>
              <a:t>dereference</a:t>
            </a:r>
            <a:endParaRPr lang="en-US" altLang="zh-CN" sz="2000" dirty="0"/>
          </a:p>
          <a:p>
            <a:pPr lvl="1"/>
            <a:r>
              <a:rPr lang="en-US" altLang="zh-CN" sz="1800" dirty="0"/>
              <a:t>Only </a:t>
            </a:r>
            <a:r>
              <a:rPr lang="en-US" altLang="zh-CN" sz="1800" b="1" dirty="0"/>
              <a:t>Drop variable</a:t>
            </a:r>
            <a:r>
              <a:rPr lang="en-US" altLang="zh-CN" sz="1800" dirty="0"/>
              <a:t> will be automatically deallocated (traits of compound types can be derived from subtypes) </a:t>
            </a:r>
          </a:p>
          <a:p>
            <a:pPr lvl="2"/>
            <a:r>
              <a:rPr lang="en-US" altLang="zh-CN" sz="1600" dirty="0"/>
              <a:t>need to infer the traits of each type.</a:t>
            </a:r>
            <a:endParaRPr lang="en-US" altLang="zh-CN" sz="2000" dirty="0"/>
          </a:p>
          <a:p>
            <a:pPr lvl="1"/>
            <a:r>
              <a:rPr lang="en-US" altLang="zh-CN" sz="1800" b="1" dirty="0"/>
              <a:t>NP-hard</a:t>
            </a:r>
            <a:r>
              <a:rPr lang="en-US" altLang="zh-CN" sz="1800" dirty="0"/>
              <a:t> alias analysis —— sacrifice precision —— false positive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426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B34F-BE40-4D8B-9A94-8BF423A5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D3A99-C13D-4A16-AAF5-DBD58F82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0442715" cy="138273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path-sensitive data-low analysis approach</a:t>
            </a:r>
          </a:p>
          <a:p>
            <a:pPr lvl="1"/>
            <a:r>
              <a:rPr lang="en-US" altLang="zh-CN" sz="1600" dirty="0"/>
              <a:t>Input</a:t>
            </a:r>
            <a:r>
              <a:rPr lang="zh-CN" altLang="en-US" sz="1600" dirty="0"/>
              <a:t>：</a:t>
            </a:r>
            <a:r>
              <a:rPr lang="en-US" altLang="zh-CN" sz="1600" dirty="0"/>
              <a:t>MIR of each function</a:t>
            </a:r>
          </a:p>
          <a:p>
            <a:pPr lvl="1"/>
            <a:r>
              <a:rPr lang="en-US" altLang="zh-CN" sz="1600" dirty="0"/>
              <a:t>Output</a:t>
            </a:r>
            <a:r>
              <a:rPr lang="zh-CN" altLang="en-US" sz="1600" dirty="0"/>
              <a:t>：</a:t>
            </a:r>
            <a:r>
              <a:rPr lang="en-US" altLang="zh-CN" sz="1600" dirty="0"/>
              <a:t>warnings of potential bugs</a:t>
            </a:r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740BBF-F6B3-4AB4-96C9-36F545D2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6" y="2397377"/>
            <a:ext cx="5683542" cy="313706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C5A778-7F62-4CA0-8678-8850680735F7}"/>
              </a:ext>
            </a:extLst>
          </p:cNvPr>
          <p:cNvSpPr txBox="1">
            <a:spLocks/>
          </p:cNvSpPr>
          <p:nvPr/>
        </p:nvSpPr>
        <p:spPr>
          <a:xfrm>
            <a:off x="6465567" y="2819723"/>
            <a:ext cx="5327324" cy="1813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3 essential steps</a:t>
            </a:r>
          </a:p>
          <a:p>
            <a:pPr lvl="1"/>
            <a:r>
              <a:rPr lang="en-US" altLang="zh-CN" sz="1600" dirty="0"/>
              <a:t>Path Extraction</a:t>
            </a:r>
          </a:p>
          <a:p>
            <a:pPr lvl="1"/>
            <a:r>
              <a:rPr lang="en-US" altLang="zh-CN" sz="1600" dirty="0"/>
              <a:t>Alias Analysis</a:t>
            </a:r>
          </a:p>
          <a:p>
            <a:pPr lvl="1"/>
            <a:r>
              <a:rPr lang="en-US" altLang="zh-CN" sz="1600" dirty="0"/>
              <a:t>Invalid Drop Detection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23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8B90-ED1D-47A7-AF54-0BEFED18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8474-8F7F-4CD3-AAFA-18F669F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43143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b="1" dirty="0"/>
              <a:t>path-sensitive method </a:t>
            </a:r>
            <a:r>
              <a:rPr lang="en-US" altLang="zh-CN" sz="2000" dirty="0"/>
              <a:t>instead of using the traditional semi-lattice scheme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F45B1C-1D6E-4128-AA7B-BE56EAC3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7" y="1808458"/>
            <a:ext cx="4845299" cy="2076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167C1E-16CE-4C30-A9F2-475A8C8E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75" y="1808458"/>
            <a:ext cx="4832598" cy="20702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0E4F96-C912-4BEC-93FA-52C52F9E5967}"/>
              </a:ext>
            </a:extLst>
          </p:cNvPr>
          <p:cNvSpPr txBox="1"/>
          <p:nvPr/>
        </p:nvSpPr>
        <p:spPr>
          <a:xfrm>
            <a:off x="443976" y="3992557"/>
            <a:ext cx="1113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Difference: take the path constraint into account </a:t>
            </a:r>
            <a:r>
              <a:rPr lang="en-US" altLang="zh-CN" dirty="0"/>
              <a:t>rather than setting program states within semi-lattice model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8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1203</Words>
  <Application>Microsoft Office PowerPoint</Application>
  <PresentationFormat>宽屏</PresentationFormat>
  <Paragraphs>143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Inconsolata-zi4r</vt:lpstr>
      <vt:lpstr>LinLibertineT</vt:lpstr>
      <vt:lpstr>等线</vt:lpstr>
      <vt:lpstr>等线 Light</vt:lpstr>
      <vt:lpstr>微软雅黑</vt:lpstr>
      <vt:lpstr>Arial</vt:lpstr>
      <vt:lpstr>Cambria Math</vt:lpstr>
      <vt:lpstr>自定义设计方案</vt:lpstr>
      <vt:lpstr>SafeDrop: Detecting Memory Deallocation Bugs of Rust Programs via Static Data-Flow Analysis</vt:lpstr>
      <vt:lpstr>Motivation(1)</vt:lpstr>
      <vt:lpstr>Root cause(1)</vt:lpstr>
      <vt:lpstr>Motivation(2)</vt:lpstr>
      <vt:lpstr>Motivation(3)</vt:lpstr>
      <vt:lpstr>Problem Definition</vt:lpstr>
      <vt:lpstr>Research Challenges</vt:lpstr>
      <vt:lpstr>Approach</vt:lpstr>
      <vt:lpstr>Path Extraction</vt:lpstr>
      <vt:lpstr>Path Extraction</vt:lpstr>
      <vt:lpstr>Alias Analysis</vt:lpstr>
      <vt:lpstr>Alias Analysis</vt:lpstr>
      <vt:lpstr>Alias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刘子夕</dc:creator>
  <cp:lastModifiedBy>Andres Chang</cp:lastModifiedBy>
  <cp:revision>52</cp:revision>
  <dcterms:created xsi:type="dcterms:W3CDTF">2023-09-04T08:10:17Z</dcterms:created>
  <dcterms:modified xsi:type="dcterms:W3CDTF">2023-09-11T17:35:39Z</dcterms:modified>
</cp:coreProperties>
</file>