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6abb3094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6abb3094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6abb3094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6abb3094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6abb3094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6abb3094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6abb3094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6abb3094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6abb309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6abb309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6abb3094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6abb3094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6abb309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6abb309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6abb3094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6abb3094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6abb3094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6abb3094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d1d9e46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d1d9e46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6abb309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6abb309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d1d9e46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7d1d9e46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d1d9e46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d1d9e46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d1d9e460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d1d9e46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d1d9e46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7d1d9e46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d1d9e460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7d1d9e460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d1d9e46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d1d9e46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deb47087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deb47087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deb4708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deb4708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7deb4708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7deb4708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deb4708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deb4708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6abb309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6abb309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deb4708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7deb4708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6abb309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6abb309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6abb309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6abb309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6abb309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6abb309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6abb309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6abb309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6abb3094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6abb3094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6abb3094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6abb3094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9" name="Google Shape;129;p13"/>
          <p:cNvSpPr txBox="1"/>
          <p:nvPr>
            <p:ph type="ctrTitle"/>
          </p:nvPr>
        </p:nvSpPr>
        <p:spPr>
          <a:xfrm>
            <a:off x="311700" y="94550"/>
            <a:ext cx="8520600" cy="9243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dk1"/>
                </a:solidFill>
              </a:rPr>
              <a:t>Titanic - Machine Learning from Disaster</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2"/>
          <p:cNvPicPr preferRelativeResize="0"/>
          <p:nvPr/>
        </p:nvPicPr>
        <p:blipFill>
          <a:blip r:embed="rId3">
            <a:alphaModFix/>
          </a:blip>
          <a:stretch>
            <a:fillRect/>
          </a:stretch>
        </p:blipFill>
        <p:spPr>
          <a:xfrm>
            <a:off x="316075" y="1746925"/>
            <a:ext cx="2692300" cy="1269100"/>
          </a:xfrm>
          <a:prstGeom prst="rect">
            <a:avLst/>
          </a:prstGeom>
          <a:noFill/>
          <a:ln>
            <a:noFill/>
          </a:ln>
        </p:spPr>
      </p:pic>
      <p:pic>
        <p:nvPicPr>
          <p:cNvPr id="187" name="Google Shape;187;p22"/>
          <p:cNvPicPr preferRelativeResize="0"/>
          <p:nvPr/>
        </p:nvPicPr>
        <p:blipFill>
          <a:blip r:embed="rId4">
            <a:alphaModFix/>
          </a:blip>
          <a:stretch>
            <a:fillRect/>
          </a:stretch>
        </p:blipFill>
        <p:spPr>
          <a:xfrm>
            <a:off x="3068775" y="933400"/>
            <a:ext cx="5857874" cy="3061430"/>
          </a:xfrm>
          <a:prstGeom prst="rect">
            <a:avLst/>
          </a:prstGeom>
          <a:noFill/>
          <a:ln>
            <a:noFill/>
          </a:ln>
        </p:spPr>
      </p:pic>
      <p:sp>
        <p:nvSpPr>
          <p:cNvPr id="188" name="Google Shape;188;p22"/>
          <p:cNvSpPr txBox="1"/>
          <p:nvPr/>
        </p:nvSpPr>
        <p:spPr>
          <a:xfrm>
            <a:off x="278250" y="4158350"/>
            <a:ext cx="858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Pese a haber </a:t>
            </a:r>
            <a:r>
              <a:rPr lang="en"/>
              <a:t>más</a:t>
            </a:r>
            <a:r>
              <a:rPr lang="en"/>
              <a:t> hombres en el dataset, la tasa de supervivencia de ese grupo fue mucho menor al de las mujeres lo que refuerza lo plasmado en la </a:t>
            </a:r>
            <a:r>
              <a:rPr lang="en"/>
              <a:t>película</a:t>
            </a:r>
            <a:r>
              <a:rPr lang="en"/>
              <a:t> donde las mujeres tuvieron prioridad al abordar los botes salvavidas.</a:t>
            </a:r>
            <a:endParaRPr/>
          </a:p>
        </p:txBody>
      </p:sp>
      <p:sp>
        <p:nvSpPr>
          <p:cNvPr id="189" name="Google Shape;189;p22"/>
          <p:cNvSpPr txBox="1"/>
          <p:nvPr/>
        </p:nvSpPr>
        <p:spPr>
          <a:xfrm>
            <a:off x="171075" y="162075"/>
            <a:ext cx="85875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Mujeres y niños primero!</a:t>
            </a:r>
            <a:endParaRPr b="1" sz="2000"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304800" y="304800"/>
            <a:ext cx="8513827" cy="3945299"/>
          </a:xfrm>
          <a:prstGeom prst="rect">
            <a:avLst/>
          </a:prstGeom>
          <a:noFill/>
          <a:ln>
            <a:noFill/>
          </a:ln>
        </p:spPr>
      </p:pic>
      <p:sp>
        <p:nvSpPr>
          <p:cNvPr id="195" name="Google Shape;195;p23"/>
          <p:cNvSpPr txBox="1"/>
          <p:nvPr/>
        </p:nvSpPr>
        <p:spPr>
          <a:xfrm>
            <a:off x="387500" y="4404250"/>
            <a:ext cx="83736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 mayor parte de los 2200 pasajeros a bordo al momento de naufragio viajaban en la tercera clase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304800" y="304800"/>
            <a:ext cx="8580127" cy="3872699"/>
          </a:xfrm>
          <a:prstGeom prst="rect">
            <a:avLst/>
          </a:prstGeom>
          <a:noFill/>
          <a:ln>
            <a:noFill/>
          </a:ln>
        </p:spPr>
      </p:pic>
      <p:sp>
        <p:nvSpPr>
          <p:cNvPr id="201" name="Google Shape;201;p24"/>
          <p:cNvSpPr txBox="1"/>
          <p:nvPr/>
        </p:nvSpPr>
        <p:spPr>
          <a:xfrm>
            <a:off x="474950" y="4291700"/>
            <a:ext cx="8193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Pese a ser la segunda </a:t>
            </a:r>
            <a:r>
              <a:rPr lang="en"/>
              <a:t>minoría</a:t>
            </a:r>
            <a:r>
              <a:rPr lang="en"/>
              <a:t>, los pasajeros de la primera clase tuvieron mayores probabilidades de sobrevivir, mientras que los de la tercera la menor.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5"/>
          <p:cNvPicPr preferRelativeResize="0"/>
          <p:nvPr/>
        </p:nvPicPr>
        <p:blipFill>
          <a:blip r:embed="rId3">
            <a:alphaModFix/>
          </a:blip>
          <a:stretch>
            <a:fillRect/>
          </a:stretch>
        </p:blipFill>
        <p:spPr>
          <a:xfrm>
            <a:off x="152400" y="152400"/>
            <a:ext cx="8839199" cy="4008813"/>
          </a:xfrm>
          <a:prstGeom prst="rect">
            <a:avLst/>
          </a:prstGeom>
          <a:noFill/>
          <a:ln>
            <a:noFill/>
          </a:ln>
        </p:spPr>
      </p:pic>
      <p:sp>
        <p:nvSpPr>
          <p:cNvPr id="207" name="Google Shape;207;p25"/>
          <p:cNvSpPr txBox="1"/>
          <p:nvPr/>
        </p:nvSpPr>
        <p:spPr>
          <a:xfrm>
            <a:off x="531225" y="4255350"/>
            <a:ext cx="82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8" name="Google Shape;208;p25"/>
          <p:cNvSpPr txBox="1"/>
          <p:nvPr/>
        </p:nvSpPr>
        <p:spPr>
          <a:xfrm>
            <a:off x="272375" y="4064025"/>
            <a:ext cx="8655000" cy="6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txBox="1"/>
          <p:nvPr/>
        </p:nvSpPr>
        <p:spPr>
          <a:xfrm>
            <a:off x="351150" y="4300375"/>
            <a:ext cx="84075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Paralelamente, las personas a bordo de la tercera clase tuvieron la menor probabilidad de sobrevivir. Existe una alta posibilidad que la mayor parte de esos pasajeros haya sido hombres </a:t>
            </a:r>
            <a:r>
              <a:rPr lang="en"/>
              <a:t>jóvenes</a:t>
            </a:r>
            <a:r>
              <a:rPr lang="en"/>
              <a:t> sin hijos.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a:blip r:embed="rId3">
            <a:alphaModFix/>
          </a:blip>
          <a:stretch>
            <a:fillRect/>
          </a:stretch>
        </p:blipFill>
        <p:spPr>
          <a:xfrm>
            <a:off x="538350" y="304800"/>
            <a:ext cx="8148451" cy="4240599"/>
          </a:xfrm>
          <a:prstGeom prst="rect">
            <a:avLst/>
          </a:prstGeom>
          <a:noFill/>
          <a:ln>
            <a:noFill/>
          </a:ln>
        </p:spPr>
      </p:pic>
      <p:sp>
        <p:nvSpPr>
          <p:cNvPr id="215" name="Google Shape;215;p26"/>
          <p:cNvSpPr txBox="1"/>
          <p:nvPr/>
        </p:nvSpPr>
        <p:spPr>
          <a:xfrm>
            <a:off x="318275" y="4456275"/>
            <a:ext cx="8730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Se puede ver que la </a:t>
            </a:r>
            <a:r>
              <a:rPr lang="en" sz="1300"/>
              <a:t>mayoría</a:t>
            </a:r>
            <a:r>
              <a:rPr lang="en" sz="1300"/>
              <a:t> de los pasajeros que embarcaron en la </a:t>
            </a:r>
            <a:r>
              <a:rPr lang="en" sz="1300"/>
              <a:t>locación</a:t>
            </a:r>
            <a:r>
              <a:rPr lang="en" sz="1300"/>
              <a:t> "C" eran de primera clase y como vimos anteriormente este era el grupo de personas que tuvo </a:t>
            </a:r>
            <a:r>
              <a:rPr lang="en" sz="1300"/>
              <a:t>más</a:t>
            </a:r>
            <a:r>
              <a:rPr lang="en" sz="1300"/>
              <a:t> chances de sobrevivir.</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Conclusiones parciales </a:t>
            </a:r>
            <a:endParaRPr/>
          </a:p>
        </p:txBody>
      </p:sp>
      <p:sp>
        <p:nvSpPr>
          <p:cNvPr id="221" name="Google Shape;221;p27"/>
          <p:cNvSpPr txBox="1"/>
          <p:nvPr>
            <p:ph idx="1" type="body"/>
          </p:nvPr>
        </p:nvSpPr>
        <p:spPr>
          <a:xfrm>
            <a:off x="311700" y="1457275"/>
            <a:ext cx="8520600" cy="3702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Pese a haber </a:t>
            </a:r>
            <a:r>
              <a:rPr lang="en" sz="1600"/>
              <a:t>más</a:t>
            </a:r>
            <a:r>
              <a:rPr lang="en" sz="1600"/>
              <a:t> pasajeros en la tercera clase, su tasa de </a:t>
            </a:r>
            <a:r>
              <a:rPr lang="en" sz="1600"/>
              <a:t>supervivencia</a:t>
            </a:r>
            <a:r>
              <a:rPr lang="en" sz="1600"/>
              <a:t> fue menor a la de la primera clase.</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Pese a haber </a:t>
            </a:r>
            <a:r>
              <a:rPr lang="en" sz="1600"/>
              <a:t>más</a:t>
            </a:r>
            <a:r>
              <a:rPr lang="en" sz="1600"/>
              <a:t> hombres que mujeres, la tasa de </a:t>
            </a:r>
            <a:r>
              <a:rPr lang="en" sz="1600"/>
              <a:t>supervivencia</a:t>
            </a:r>
            <a:r>
              <a:rPr lang="en" sz="1600"/>
              <a:t> de este </a:t>
            </a:r>
            <a:r>
              <a:rPr lang="en" sz="1600"/>
              <a:t>último</a:t>
            </a:r>
            <a:r>
              <a:rPr lang="en" sz="1600"/>
              <a:t> grupo fue mayor.</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Basándonos</a:t>
            </a:r>
            <a:r>
              <a:rPr lang="en" sz="1600"/>
              <a:t> en ambas observaciones, se puede especular que las </a:t>
            </a:r>
            <a:r>
              <a:rPr lang="en" sz="1600"/>
              <a:t>mujeres</a:t>
            </a:r>
            <a:r>
              <a:rPr lang="en" sz="1600"/>
              <a:t> de primera clase tuvieron la mayor chance de sobrevivir que cualquier otro grupo a bordo.</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Resumen de las observaciones</a:t>
            </a:r>
            <a:endParaRPr/>
          </a:p>
        </p:txBody>
      </p:sp>
      <p:pic>
        <p:nvPicPr>
          <p:cNvPr id="227" name="Google Shape;227;p28"/>
          <p:cNvPicPr preferRelativeResize="0"/>
          <p:nvPr/>
        </p:nvPicPr>
        <p:blipFill>
          <a:blip r:embed="rId3">
            <a:alphaModFix/>
          </a:blip>
          <a:stretch>
            <a:fillRect/>
          </a:stretch>
        </p:blipFill>
        <p:spPr>
          <a:xfrm>
            <a:off x="4977575" y="1080075"/>
            <a:ext cx="3370295" cy="3820974"/>
          </a:xfrm>
          <a:prstGeom prst="rect">
            <a:avLst/>
          </a:prstGeom>
          <a:noFill/>
          <a:ln>
            <a:noFill/>
          </a:ln>
        </p:spPr>
      </p:pic>
      <p:sp>
        <p:nvSpPr>
          <p:cNvPr id="228" name="Google Shape;228;p28"/>
          <p:cNvSpPr txBox="1"/>
          <p:nvPr/>
        </p:nvSpPr>
        <p:spPr>
          <a:xfrm>
            <a:off x="351150" y="940325"/>
            <a:ext cx="3702900" cy="38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En contexto:</a:t>
            </a:r>
            <a:endParaRPr sz="1500"/>
          </a:p>
          <a:p>
            <a:pPr indent="0" lvl="0" marL="0" rtl="0" algn="l">
              <a:spcBef>
                <a:spcPts val="0"/>
              </a:spcBef>
              <a:spcAft>
                <a:spcPts val="0"/>
              </a:spcAft>
              <a:buNone/>
            </a:pPr>
            <a:r>
              <a:t/>
            </a:r>
            <a:endParaRPr sz="1500"/>
          </a:p>
          <a:p>
            <a:pPr indent="-323850" lvl="0" marL="457200" rtl="0" algn="l">
              <a:lnSpc>
                <a:spcPct val="115000"/>
              </a:lnSpc>
              <a:spcBef>
                <a:spcPts val="0"/>
              </a:spcBef>
              <a:spcAft>
                <a:spcPts val="0"/>
              </a:spcAft>
              <a:buClr>
                <a:schemeClr val="dk2"/>
              </a:buClr>
              <a:buSzPts val="1500"/>
              <a:buChar char="●"/>
            </a:pPr>
            <a:r>
              <a:rPr lang="en" sz="1500">
                <a:solidFill>
                  <a:schemeClr val="dk2"/>
                </a:solidFill>
              </a:rPr>
              <a:t>Los hombres de tercera clase tuvieron la menor tasa de supervivencia, seguido por los hombres de segunda clase, los hombres de primera clase.</a:t>
            </a:r>
            <a:endParaRPr sz="1500">
              <a:solidFill>
                <a:schemeClr val="dk2"/>
              </a:solidFill>
            </a:endParaRPr>
          </a:p>
          <a:p>
            <a:pPr indent="0" lvl="0" marL="457200" rtl="0" algn="l">
              <a:lnSpc>
                <a:spcPct val="115000"/>
              </a:lnSpc>
              <a:spcBef>
                <a:spcPts val="1200"/>
              </a:spcBef>
              <a:spcAft>
                <a:spcPts val="0"/>
              </a:spcAft>
              <a:buClr>
                <a:schemeClr val="dk1"/>
              </a:buClr>
              <a:buSzPts val="1100"/>
              <a:buFont typeface="Arial"/>
              <a:buNone/>
            </a:pPr>
            <a:r>
              <a:t/>
            </a:r>
            <a:endParaRPr sz="1500">
              <a:solidFill>
                <a:schemeClr val="dk2"/>
              </a:solidFill>
            </a:endParaRPr>
          </a:p>
          <a:p>
            <a:pPr indent="-323850" lvl="0" marL="457200" rtl="0" algn="l">
              <a:lnSpc>
                <a:spcPct val="115000"/>
              </a:lnSpc>
              <a:spcBef>
                <a:spcPts val="1200"/>
              </a:spcBef>
              <a:spcAft>
                <a:spcPts val="0"/>
              </a:spcAft>
              <a:buClr>
                <a:schemeClr val="dk2"/>
              </a:buClr>
              <a:buSzPts val="1500"/>
              <a:buChar char="●"/>
            </a:pPr>
            <a:r>
              <a:rPr lang="en" sz="1500">
                <a:solidFill>
                  <a:schemeClr val="dk2"/>
                </a:solidFill>
              </a:rPr>
              <a:t>Paralelamente, el grupo poblacional con más probabilidad de sobrevivir fueron las mujeres de primer, segunda y tercer clase en orden decreciente.</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911900" y="1892825"/>
            <a:ext cx="537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 mujeres y los niños primero”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nvSpPr>
        <p:spPr>
          <a:xfrm>
            <a:off x="407425" y="3487000"/>
            <a:ext cx="8081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Como puede verse en el </a:t>
            </a:r>
            <a:r>
              <a:rPr lang="en" sz="1500">
                <a:solidFill>
                  <a:schemeClr val="dk2"/>
                </a:solidFill>
              </a:rPr>
              <a:t>gráfico</a:t>
            </a:r>
            <a:r>
              <a:rPr lang="en" sz="1500">
                <a:solidFill>
                  <a:schemeClr val="dk2"/>
                </a:solidFill>
              </a:rPr>
              <a:t> gran parte de las personas a bordo </a:t>
            </a:r>
            <a:r>
              <a:rPr lang="en" sz="1500">
                <a:solidFill>
                  <a:schemeClr val="dk2"/>
                </a:solidFill>
              </a:rPr>
              <a:t>tenían</a:t>
            </a:r>
            <a:r>
              <a:rPr lang="en" sz="1500">
                <a:solidFill>
                  <a:schemeClr val="dk2"/>
                </a:solidFill>
              </a:rPr>
              <a:t> entre 20 y 30 años, sin embargo, este grupo etario parece tener la menor tasa de supervivencia.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Paralelamente los niños tuvieron la mayor tasa de </a:t>
            </a:r>
            <a:r>
              <a:rPr lang="en" sz="1500">
                <a:solidFill>
                  <a:schemeClr val="dk2"/>
                </a:solidFill>
              </a:rPr>
              <a:t>supervivencia</a:t>
            </a:r>
            <a:r>
              <a:rPr lang="en" sz="1500">
                <a:solidFill>
                  <a:schemeClr val="dk2"/>
                </a:solidFill>
              </a:rPr>
              <a:t> lo que implica que fueron priorizados en la </a:t>
            </a:r>
            <a:r>
              <a:rPr lang="en" sz="1500">
                <a:solidFill>
                  <a:schemeClr val="dk2"/>
                </a:solidFill>
              </a:rPr>
              <a:t>evacuación</a:t>
            </a:r>
            <a:r>
              <a:rPr lang="en" sz="1500">
                <a:solidFill>
                  <a:schemeClr val="dk2"/>
                </a:solidFill>
              </a:rPr>
              <a:t>.</a:t>
            </a:r>
            <a:endParaRPr sz="1500"/>
          </a:p>
        </p:txBody>
      </p:sp>
      <p:pic>
        <p:nvPicPr>
          <p:cNvPr id="239" name="Google Shape;239;p30"/>
          <p:cNvPicPr preferRelativeResize="0"/>
          <p:nvPr/>
        </p:nvPicPr>
        <p:blipFill>
          <a:blip r:embed="rId3">
            <a:alphaModFix/>
          </a:blip>
          <a:stretch>
            <a:fillRect/>
          </a:stretch>
        </p:blipFill>
        <p:spPr>
          <a:xfrm>
            <a:off x="209550" y="419050"/>
            <a:ext cx="8685251" cy="301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1"/>
          <p:cNvPicPr preferRelativeResize="0"/>
          <p:nvPr/>
        </p:nvPicPr>
        <p:blipFill>
          <a:blip r:embed="rId3">
            <a:alphaModFix/>
          </a:blip>
          <a:stretch>
            <a:fillRect/>
          </a:stretch>
        </p:blipFill>
        <p:spPr>
          <a:xfrm>
            <a:off x="1600200" y="197025"/>
            <a:ext cx="6048749" cy="4168249"/>
          </a:xfrm>
          <a:prstGeom prst="rect">
            <a:avLst/>
          </a:prstGeom>
          <a:noFill/>
          <a:ln>
            <a:noFill/>
          </a:ln>
        </p:spPr>
      </p:pic>
      <p:sp>
        <p:nvSpPr>
          <p:cNvPr id="245" name="Google Shape;245;p31"/>
          <p:cNvSpPr txBox="1"/>
          <p:nvPr/>
        </p:nvSpPr>
        <p:spPr>
          <a:xfrm>
            <a:off x="402325" y="4359400"/>
            <a:ext cx="84012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Utilizando la edad de los pasajeros puedo evaluar la tasa de supervivencia por grupo etario. Los hombres, con el </a:t>
            </a:r>
            <a:r>
              <a:rPr lang="en" sz="1300">
                <a:latin typeface="Calibri"/>
                <a:ea typeface="Calibri"/>
                <a:cs typeface="Calibri"/>
                <a:sym typeface="Calibri"/>
              </a:rPr>
              <a:t>título</a:t>
            </a:r>
            <a:r>
              <a:rPr lang="en" sz="1300">
                <a:latin typeface="Calibri"/>
                <a:ea typeface="Calibri"/>
                <a:cs typeface="Calibri"/>
                <a:sym typeface="Calibri"/>
              </a:rPr>
              <a:t> “Mr” tienen la menor, mientras que las mujeres con el </a:t>
            </a:r>
            <a:r>
              <a:rPr lang="en" sz="1300">
                <a:latin typeface="Calibri"/>
                <a:ea typeface="Calibri"/>
                <a:cs typeface="Calibri"/>
                <a:sym typeface="Calibri"/>
              </a:rPr>
              <a:t>título de</a:t>
            </a:r>
            <a:r>
              <a:rPr lang="en" sz="1300">
                <a:latin typeface="Calibri"/>
                <a:ea typeface="Calibri"/>
                <a:cs typeface="Calibri"/>
                <a:sym typeface="Calibri"/>
              </a:rPr>
              <a:t> “Mrs” la mayor.</a:t>
            </a: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Introduccion	</a:t>
            </a:r>
            <a:endParaRPr/>
          </a:p>
        </p:txBody>
      </p:sp>
      <p:sp>
        <p:nvSpPr>
          <p:cNvPr id="135" name="Google Shape;135;p14"/>
          <p:cNvSpPr txBox="1"/>
          <p:nvPr>
            <p:ph idx="1" type="body"/>
          </p:nvPr>
        </p:nvSpPr>
        <p:spPr>
          <a:xfrm>
            <a:off x="311700" y="1152475"/>
            <a:ext cx="3222900" cy="3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El RMS Titanic fue un transatlántico británico, el mayor barco de pasajeros del mundo al finalizar su construcción, que naufragó en las aguas del océano Atlántico durante la noche del 14 y la madrugada del 15 de abril de 1912.</a:t>
            </a:r>
            <a:endParaRPr sz="1400"/>
          </a:p>
          <a:p>
            <a:pPr indent="0" lvl="0" marL="0" rtl="0" algn="l">
              <a:spcBef>
                <a:spcPts val="1200"/>
              </a:spcBef>
              <a:spcAft>
                <a:spcPts val="0"/>
              </a:spcAft>
              <a:buClr>
                <a:schemeClr val="dk1"/>
              </a:buClr>
              <a:buSzPts val="1100"/>
              <a:buFont typeface="Arial"/>
              <a:buNone/>
            </a:pPr>
            <a:r>
              <a:rPr lang="en" sz="1400"/>
              <a:t>En el hundimiento murieron 1496 personas de las 2208 que iban a bordo, lo que convierte a esta catástrofe en uno de los mayores naufragios de la historia ocurridos en tiempos de paz.</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36" name="Google Shape;136;p14"/>
          <p:cNvPicPr preferRelativeResize="0"/>
          <p:nvPr/>
        </p:nvPicPr>
        <p:blipFill>
          <a:blip r:embed="rId3">
            <a:alphaModFix/>
          </a:blip>
          <a:stretch>
            <a:fillRect/>
          </a:stretch>
        </p:blipFill>
        <p:spPr>
          <a:xfrm>
            <a:off x="3744175" y="1076275"/>
            <a:ext cx="5151300" cy="34457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2"/>
          <p:cNvPicPr preferRelativeResize="0"/>
          <p:nvPr/>
        </p:nvPicPr>
        <p:blipFill>
          <a:blip r:embed="rId3">
            <a:alphaModFix/>
          </a:blip>
          <a:stretch>
            <a:fillRect/>
          </a:stretch>
        </p:blipFill>
        <p:spPr>
          <a:xfrm>
            <a:off x="202100" y="205725"/>
            <a:ext cx="8759250" cy="3307850"/>
          </a:xfrm>
          <a:prstGeom prst="rect">
            <a:avLst/>
          </a:prstGeom>
          <a:noFill/>
          <a:ln>
            <a:noFill/>
          </a:ln>
        </p:spPr>
      </p:pic>
      <p:sp>
        <p:nvSpPr>
          <p:cNvPr id="251" name="Google Shape;251;p32"/>
          <p:cNvSpPr txBox="1"/>
          <p:nvPr/>
        </p:nvSpPr>
        <p:spPr>
          <a:xfrm>
            <a:off x="528075" y="3521200"/>
            <a:ext cx="80238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Podemos ver que de los pasajeros que fallecieron, la mayor parte estaban entre los 20 y 30 años.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Paralelamente, en el caso de los que sobrevivieron, los niños menores de edad (0 a 10 años) parecen haber sido priorizados al evacuar el barco.</a:t>
            </a:r>
            <a:endParaRPr sz="1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819150" y="1836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Efecto familia/supervivencia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4"/>
          <p:cNvPicPr preferRelativeResize="0"/>
          <p:nvPr/>
        </p:nvPicPr>
        <p:blipFill>
          <a:blip r:embed="rId3">
            <a:alphaModFix/>
          </a:blip>
          <a:stretch>
            <a:fillRect/>
          </a:stretch>
        </p:blipFill>
        <p:spPr>
          <a:xfrm>
            <a:off x="1050950" y="228600"/>
            <a:ext cx="7285349" cy="3742175"/>
          </a:xfrm>
          <a:prstGeom prst="rect">
            <a:avLst/>
          </a:prstGeom>
          <a:noFill/>
          <a:ln>
            <a:noFill/>
          </a:ln>
        </p:spPr>
      </p:pic>
      <p:sp>
        <p:nvSpPr>
          <p:cNvPr id="262" name="Google Shape;262;p34"/>
          <p:cNvSpPr txBox="1"/>
          <p:nvPr/>
        </p:nvSpPr>
        <p:spPr>
          <a:xfrm>
            <a:off x="619500" y="4001250"/>
            <a:ext cx="80466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FFFFFF"/>
                </a:highlight>
              </a:rPr>
              <a:t>Puede verse que aquellas personas que viajaban solas o tenian muchos hermanos a bordo </a:t>
            </a:r>
            <a:r>
              <a:rPr lang="en" sz="1300">
                <a:highlight>
                  <a:srgbClr val="FFFFFF"/>
                </a:highlight>
              </a:rPr>
              <a:t>tenían</a:t>
            </a:r>
            <a:r>
              <a:rPr lang="en" sz="1300">
                <a:highlight>
                  <a:srgbClr val="FFFFFF"/>
                </a:highlight>
              </a:rPr>
              <a:t> las menores probabilidades de sobrevivir. Esto puede ser debido a que en el caso de personas solas, muy </a:t>
            </a:r>
            <a:r>
              <a:rPr lang="en" sz="1300">
                <a:highlight>
                  <a:srgbClr val="FFFFFF"/>
                </a:highlight>
              </a:rPr>
              <a:t>comúnmente</a:t>
            </a:r>
            <a:r>
              <a:rPr lang="en" sz="1300">
                <a:highlight>
                  <a:srgbClr val="FFFFFF"/>
                </a:highlight>
              </a:rPr>
              <a:t> eran hombres solos dentro de un rango etario de 20 a 40 años. Al mismo tiempo, las personas que </a:t>
            </a:r>
            <a:r>
              <a:rPr lang="en" sz="1300">
                <a:highlight>
                  <a:srgbClr val="FFFFFF"/>
                </a:highlight>
              </a:rPr>
              <a:t>tenían</a:t>
            </a:r>
            <a:r>
              <a:rPr lang="en" sz="1300">
                <a:highlight>
                  <a:srgbClr val="FFFFFF"/>
                </a:highlight>
              </a:rPr>
              <a:t> muchos hermanos seguramente </a:t>
            </a:r>
            <a:r>
              <a:rPr lang="en" sz="1300">
                <a:highlight>
                  <a:srgbClr val="FFFFFF"/>
                </a:highlight>
              </a:rPr>
              <a:t>corresponden</a:t>
            </a:r>
            <a:r>
              <a:rPr lang="en" sz="1300">
                <a:highlight>
                  <a:srgbClr val="FFFFFF"/>
                </a:highlight>
              </a:rPr>
              <a:t> a pasajeros de tercera clase.</a:t>
            </a: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5"/>
          <p:cNvPicPr preferRelativeResize="0"/>
          <p:nvPr/>
        </p:nvPicPr>
        <p:blipFill>
          <a:blip r:embed="rId3">
            <a:alphaModFix/>
          </a:blip>
          <a:stretch>
            <a:fillRect/>
          </a:stretch>
        </p:blipFill>
        <p:spPr>
          <a:xfrm>
            <a:off x="1066800" y="228600"/>
            <a:ext cx="7165076" cy="3683450"/>
          </a:xfrm>
          <a:prstGeom prst="rect">
            <a:avLst/>
          </a:prstGeom>
          <a:noFill/>
          <a:ln>
            <a:noFill/>
          </a:ln>
        </p:spPr>
      </p:pic>
      <p:sp>
        <p:nvSpPr>
          <p:cNvPr id="268" name="Google Shape;268;p35"/>
          <p:cNvSpPr txBox="1"/>
          <p:nvPr/>
        </p:nvSpPr>
        <p:spPr>
          <a:xfrm>
            <a:off x="985275" y="4039350"/>
            <a:ext cx="73839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Algo similar pasa con la cantidad de "padres" que </a:t>
            </a:r>
            <a:r>
              <a:rPr lang="en">
                <a:highlight>
                  <a:srgbClr val="FFFFFF"/>
                </a:highlight>
              </a:rPr>
              <a:t>acompañaba a</a:t>
            </a:r>
            <a:r>
              <a:rPr lang="en">
                <a:highlight>
                  <a:srgbClr val="FFFFFF"/>
                </a:highlight>
              </a:rPr>
              <a:t> cada pasajero. Para aquellas personas que </a:t>
            </a:r>
            <a:r>
              <a:rPr lang="en">
                <a:highlight>
                  <a:srgbClr val="FFFFFF"/>
                </a:highlight>
              </a:rPr>
              <a:t>viajan</a:t>
            </a:r>
            <a:r>
              <a:rPr lang="en">
                <a:highlight>
                  <a:srgbClr val="FFFFFF"/>
                </a:highlight>
              </a:rPr>
              <a:t> solas, la tasa de mortalidad era mayor al igual que los que viajaban con </a:t>
            </a:r>
            <a:r>
              <a:rPr lang="en">
                <a:highlight>
                  <a:srgbClr val="FFFFFF"/>
                </a:highlight>
              </a:rPr>
              <a:t>más</a:t>
            </a:r>
            <a:r>
              <a:rPr lang="en">
                <a:highlight>
                  <a:srgbClr val="FFFFFF"/>
                </a:highlight>
              </a:rPr>
              <a:t> de 5 adultos (tios, tias, tutores, etc.)</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Conclusiones</a:t>
            </a:r>
            <a:endParaRPr/>
          </a:p>
        </p:txBody>
      </p:sp>
      <p:sp>
        <p:nvSpPr>
          <p:cNvPr id="274" name="Google Shape;274;p36"/>
          <p:cNvSpPr txBox="1"/>
          <p:nvPr>
            <p:ph idx="1" type="body"/>
          </p:nvPr>
        </p:nvSpPr>
        <p:spPr>
          <a:xfrm>
            <a:off x="819150" y="1609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-Las mujeres tienen mayor probabilidad de sobrevivir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-Los niños menores a 10 años tienen mayor probabilidad de sobrevivir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-Los pasajeros de primera clase tienen mayor probabilidad de sobrevivir</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00000"/>
                </a:solidFill>
                <a:highlight>
                  <a:srgbClr val="FFFFFF"/>
                </a:highlight>
                <a:latin typeface="Arial"/>
                <a:ea typeface="Arial"/>
                <a:cs typeface="Arial"/>
                <a:sym typeface="Arial"/>
              </a:rPr>
              <a:t>-Los pasajeros que viajan solos o con una familia de </a:t>
            </a:r>
            <a:r>
              <a:rPr lang="en" sz="1600">
                <a:solidFill>
                  <a:srgbClr val="000000"/>
                </a:solidFill>
                <a:highlight>
                  <a:srgbClr val="FFFFFF"/>
                </a:highlight>
                <a:latin typeface="Arial"/>
                <a:ea typeface="Arial"/>
                <a:cs typeface="Arial"/>
                <a:sym typeface="Arial"/>
              </a:rPr>
              <a:t>más</a:t>
            </a:r>
            <a:r>
              <a:rPr lang="en" sz="1600">
                <a:solidFill>
                  <a:srgbClr val="000000"/>
                </a:solidFill>
                <a:highlight>
                  <a:srgbClr val="FFFFFF"/>
                </a:highlight>
                <a:latin typeface="Arial"/>
                <a:ea typeface="Arial"/>
                <a:cs typeface="Arial"/>
                <a:sym typeface="Arial"/>
              </a:rPr>
              <a:t> de 4 miembros tienen menor probabilidad de sobrevivir </a:t>
            </a:r>
            <a:endParaRPr sz="1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000000"/>
                </a:solidFill>
                <a:highlight>
                  <a:srgbClr val="FFFFFF"/>
                </a:highlight>
                <a:latin typeface="Arial"/>
                <a:ea typeface="Arial"/>
                <a:cs typeface="Arial"/>
                <a:sym typeface="Arial"/>
              </a:rPr>
              <a:t>-Los pasajeros de tercera clase tuvieron una menor probabilidad de sobrevivir</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7"/>
          <p:cNvPicPr preferRelativeResize="0"/>
          <p:nvPr/>
        </p:nvPicPr>
        <p:blipFill>
          <a:blip r:embed="rId3">
            <a:alphaModFix/>
          </a:blip>
          <a:stretch>
            <a:fillRect/>
          </a:stretch>
        </p:blipFill>
        <p:spPr>
          <a:xfrm>
            <a:off x="265175" y="228600"/>
            <a:ext cx="8675375" cy="3996950"/>
          </a:xfrm>
          <a:prstGeom prst="rect">
            <a:avLst/>
          </a:prstGeom>
          <a:noFill/>
          <a:ln>
            <a:noFill/>
          </a:ln>
        </p:spPr>
      </p:pic>
      <p:sp>
        <p:nvSpPr>
          <p:cNvPr id="280" name="Google Shape;280;p37"/>
          <p:cNvSpPr txBox="1"/>
          <p:nvPr/>
        </p:nvSpPr>
        <p:spPr>
          <a:xfrm>
            <a:off x="665225" y="4260350"/>
            <a:ext cx="79095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Gráficos</a:t>
            </a:r>
            <a:r>
              <a:rPr lang="en" sz="1600">
                <a:latin typeface="Calibri"/>
                <a:ea typeface="Calibri"/>
                <a:cs typeface="Calibri"/>
                <a:sym typeface="Calibri"/>
              </a:rPr>
              <a:t> que muestran </a:t>
            </a:r>
            <a:r>
              <a:rPr lang="en" sz="1600">
                <a:latin typeface="Calibri"/>
                <a:ea typeface="Calibri"/>
                <a:cs typeface="Calibri"/>
                <a:sym typeface="Calibri"/>
              </a:rPr>
              <a:t>cómo</a:t>
            </a:r>
            <a:r>
              <a:rPr lang="en" sz="1600">
                <a:latin typeface="Calibri"/>
                <a:ea typeface="Calibri"/>
                <a:cs typeface="Calibri"/>
                <a:sym typeface="Calibri"/>
              </a:rPr>
              <a:t> </a:t>
            </a:r>
            <a:r>
              <a:rPr lang="en" sz="1600">
                <a:latin typeface="Calibri"/>
                <a:ea typeface="Calibri"/>
                <a:cs typeface="Calibri"/>
                <a:sym typeface="Calibri"/>
              </a:rPr>
              <a:t>varía</a:t>
            </a:r>
            <a:r>
              <a:rPr lang="en" sz="1600">
                <a:latin typeface="Calibri"/>
                <a:ea typeface="Calibri"/>
                <a:cs typeface="Calibri"/>
                <a:sym typeface="Calibri"/>
              </a:rPr>
              <a:t> la tasa de supervivencia a partir de cada una de las variables en el dataset de forma aislada.</a:t>
            </a:r>
            <a:endParaRPr sz="16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819150" y="1988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Entrenamiento de modelos de </a:t>
            </a:r>
            <a:r>
              <a:rPr lang="en"/>
              <a:t>clasificación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idx="1" type="body"/>
          </p:nvPr>
        </p:nvSpPr>
        <p:spPr>
          <a:xfrm>
            <a:off x="819150" y="678950"/>
            <a:ext cx="7505700" cy="249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Se </a:t>
            </a:r>
            <a:r>
              <a:rPr lang="en" sz="1500"/>
              <a:t>prosiguió</a:t>
            </a:r>
            <a:r>
              <a:rPr lang="en" sz="1500"/>
              <a:t> a evaluar el desempeño de diferentes modelos de </a:t>
            </a:r>
            <a:r>
              <a:rPr lang="en" sz="1500"/>
              <a:t>clasificación con el objetivo de ver cual informa los mejores valores de métricas.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Dentro del los modelos evaluados se incluyó: KNN, Regresion logistica, SVM lineal, SVM Radial, Random Forest y un Decision Tree.</a:t>
            </a:r>
            <a:r>
              <a:rPr lang="en" sz="1500"/>
              <a:t> Las </a:t>
            </a:r>
            <a:r>
              <a:rPr lang="en" sz="1500"/>
              <a:t>métricas</a:t>
            </a:r>
            <a:r>
              <a:rPr lang="en" sz="1500"/>
              <a:t> evaluadas fueron: Accuracy, </a:t>
            </a:r>
            <a:r>
              <a:rPr lang="en" sz="1500"/>
              <a:t>precision</a:t>
            </a:r>
            <a:r>
              <a:rPr lang="en" sz="1500"/>
              <a:t>, Recall, F1-score, ROC AUC</a:t>
            </a:r>
            <a:endParaRPr sz="1500"/>
          </a:p>
        </p:txBody>
      </p:sp>
      <p:pic>
        <p:nvPicPr>
          <p:cNvPr id="291" name="Google Shape;291;p39"/>
          <p:cNvPicPr preferRelativeResize="0"/>
          <p:nvPr/>
        </p:nvPicPr>
        <p:blipFill>
          <a:blip r:embed="rId3">
            <a:alphaModFix/>
          </a:blip>
          <a:stretch>
            <a:fillRect/>
          </a:stretch>
        </p:blipFill>
        <p:spPr>
          <a:xfrm>
            <a:off x="2011675" y="2747775"/>
            <a:ext cx="5319125" cy="208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idx="1" type="body"/>
          </p:nvPr>
        </p:nvSpPr>
        <p:spPr>
          <a:xfrm>
            <a:off x="819150" y="466725"/>
            <a:ext cx="7505700" cy="102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Los mejores resultados fueron arrojados por el modelo </a:t>
            </a:r>
            <a:r>
              <a:rPr b="1" lang="en"/>
              <a:t>SVM Radial.</a:t>
            </a:r>
            <a:r>
              <a:rPr lang="en"/>
              <a:t> A partir del cual se </a:t>
            </a:r>
            <a:r>
              <a:rPr lang="en"/>
              <a:t>llevó</a:t>
            </a:r>
            <a:r>
              <a:rPr lang="en"/>
              <a:t> un </a:t>
            </a:r>
            <a:r>
              <a:rPr lang="en"/>
              <a:t>cross</a:t>
            </a:r>
            <a:r>
              <a:rPr lang="en"/>
              <a:t> </a:t>
            </a:r>
            <a:r>
              <a:rPr lang="en"/>
              <a:t>validation</a:t>
            </a:r>
            <a:r>
              <a:rPr lang="en"/>
              <a:t> y luego un tuneo de Hiper </a:t>
            </a:r>
            <a:r>
              <a:rPr lang="en"/>
              <a:t>parámetros</a:t>
            </a:r>
            <a:r>
              <a:rPr lang="en"/>
              <a:t> con el objetivo de mejorar </a:t>
            </a:r>
            <a:r>
              <a:rPr lang="en"/>
              <a:t>aún</a:t>
            </a:r>
            <a:r>
              <a:rPr lang="en"/>
              <a:t> </a:t>
            </a:r>
            <a:r>
              <a:rPr lang="en"/>
              <a:t>más</a:t>
            </a:r>
            <a:r>
              <a:rPr lang="en"/>
              <a:t> los valores de las </a:t>
            </a:r>
            <a:r>
              <a:rPr lang="en"/>
              <a:t>métricas</a:t>
            </a:r>
            <a:r>
              <a:rPr lang="en"/>
              <a:t> previamente evaluadas.</a:t>
            </a:r>
            <a:endParaRPr/>
          </a:p>
        </p:txBody>
      </p:sp>
      <p:pic>
        <p:nvPicPr>
          <p:cNvPr id="297" name="Google Shape;297;p40"/>
          <p:cNvPicPr preferRelativeResize="0"/>
          <p:nvPr/>
        </p:nvPicPr>
        <p:blipFill>
          <a:blip r:embed="rId3">
            <a:alphaModFix/>
          </a:blip>
          <a:stretch>
            <a:fillRect/>
          </a:stretch>
        </p:blipFill>
        <p:spPr>
          <a:xfrm>
            <a:off x="278100" y="1535500"/>
            <a:ext cx="4206509" cy="1923975"/>
          </a:xfrm>
          <a:prstGeom prst="rect">
            <a:avLst/>
          </a:prstGeom>
          <a:noFill/>
          <a:ln cap="flat" cmpd="sng" w="9525">
            <a:solidFill>
              <a:schemeClr val="dk2"/>
            </a:solidFill>
            <a:prstDash val="solid"/>
            <a:round/>
            <a:headEnd len="sm" w="sm" type="none"/>
            <a:tailEnd len="sm" w="sm" type="none"/>
          </a:ln>
        </p:spPr>
      </p:pic>
      <p:pic>
        <p:nvPicPr>
          <p:cNvPr id="298" name="Google Shape;298;p40"/>
          <p:cNvPicPr preferRelativeResize="0"/>
          <p:nvPr/>
        </p:nvPicPr>
        <p:blipFill>
          <a:blip r:embed="rId4">
            <a:alphaModFix/>
          </a:blip>
          <a:stretch>
            <a:fillRect/>
          </a:stretch>
        </p:blipFill>
        <p:spPr>
          <a:xfrm>
            <a:off x="4642625" y="1218625"/>
            <a:ext cx="4206501" cy="3300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2857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Ensembling</a:t>
            </a:r>
            <a:endParaRPr/>
          </a:p>
        </p:txBody>
      </p:sp>
      <p:sp>
        <p:nvSpPr>
          <p:cNvPr id="304" name="Google Shape;304;p41"/>
          <p:cNvSpPr txBox="1"/>
          <p:nvPr>
            <p:ph idx="1" type="body"/>
          </p:nvPr>
        </p:nvSpPr>
        <p:spPr>
          <a:xfrm>
            <a:off x="285750" y="1228725"/>
            <a:ext cx="3549300" cy="34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 el objetivo de mejorar </a:t>
            </a:r>
            <a:r>
              <a:rPr lang="en" sz="1400"/>
              <a:t>aún</a:t>
            </a:r>
            <a:r>
              <a:rPr lang="en" sz="1400"/>
              <a:t> </a:t>
            </a:r>
            <a:r>
              <a:rPr lang="en" sz="1400"/>
              <a:t>más</a:t>
            </a:r>
            <a:r>
              <a:rPr lang="en" sz="1400"/>
              <a:t> la capacidad predictiva. Dentro de las </a:t>
            </a:r>
            <a:r>
              <a:rPr lang="en" sz="1400"/>
              <a:t>técnicas</a:t>
            </a:r>
            <a:r>
              <a:rPr lang="en" sz="1400"/>
              <a:t> disponibles para dicho proceso se mencionan el Bagging y el Boosting. </a:t>
            </a:r>
            <a:endParaRPr sz="1400"/>
          </a:p>
          <a:p>
            <a:pPr indent="0" lvl="0" marL="0" rtl="0" algn="l">
              <a:spcBef>
                <a:spcPts val="1200"/>
              </a:spcBef>
              <a:spcAft>
                <a:spcPts val="0"/>
              </a:spcAft>
              <a:buNone/>
            </a:pPr>
            <a:r>
              <a:rPr lang="en" sz="1400"/>
              <a:t>En el presente trabajo se </a:t>
            </a:r>
            <a:r>
              <a:rPr lang="en" sz="1400"/>
              <a:t>eligió</a:t>
            </a:r>
            <a:r>
              <a:rPr lang="en" sz="1400"/>
              <a:t> el Boosting como </a:t>
            </a:r>
            <a:r>
              <a:rPr lang="en" sz="1400"/>
              <a:t>técnica</a:t>
            </a:r>
            <a:r>
              <a:rPr lang="en" sz="1400"/>
              <a:t> para mejorar el aprendizaje del modelo de </a:t>
            </a:r>
            <a:r>
              <a:rPr lang="en" sz="1400"/>
              <a:t>clasificación utilizando un XGBClassifier.</a:t>
            </a:r>
            <a:endParaRPr sz="1400"/>
          </a:p>
          <a:p>
            <a:pPr indent="0" lvl="0" marL="0" rtl="0" algn="l">
              <a:spcBef>
                <a:spcPts val="1200"/>
              </a:spcBef>
              <a:spcAft>
                <a:spcPts val="1200"/>
              </a:spcAft>
              <a:buNone/>
            </a:pPr>
            <a:r>
              <a:rPr lang="en" sz="1400"/>
              <a:t>Se observa que aplicando dicha técnica disminuyen los false positive y aumentan los true psoitive.</a:t>
            </a:r>
            <a:endParaRPr sz="1400"/>
          </a:p>
        </p:txBody>
      </p:sp>
      <p:pic>
        <p:nvPicPr>
          <p:cNvPr id="305" name="Google Shape;305;p41"/>
          <p:cNvPicPr preferRelativeResize="0"/>
          <p:nvPr/>
        </p:nvPicPr>
        <p:blipFill>
          <a:blip r:embed="rId3">
            <a:alphaModFix/>
          </a:blip>
          <a:stretch>
            <a:fillRect/>
          </a:stretch>
        </p:blipFill>
        <p:spPr>
          <a:xfrm>
            <a:off x="3996149" y="694200"/>
            <a:ext cx="4754450" cy="382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Objetivo del trabajo</a:t>
            </a:r>
            <a:endParaRPr/>
          </a:p>
        </p:txBody>
      </p:sp>
      <p:sp>
        <p:nvSpPr>
          <p:cNvPr id="142" name="Google Shape;142;p15"/>
          <p:cNvSpPr txBox="1"/>
          <p:nvPr>
            <p:ph idx="1" type="body"/>
          </p:nvPr>
        </p:nvSpPr>
        <p:spPr>
          <a:xfrm>
            <a:off x="819150" y="17621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Gran parte de mis conocimientos del evento surgen a partir de la </a:t>
            </a:r>
            <a:r>
              <a:rPr lang="en" sz="1600"/>
              <a:t>película</a:t>
            </a:r>
            <a:r>
              <a:rPr lang="en" sz="1600"/>
              <a:t> dirigida por James Cameron en 1997. Mi objetivo fue poner a prueba varios de los preconceptos reflejado en la </a:t>
            </a:r>
            <a:r>
              <a:rPr lang="en" sz="1600"/>
              <a:t>película</a:t>
            </a:r>
            <a:r>
              <a:rPr lang="en" sz="1600"/>
              <a:t> al analizar que variables influenciaron la probabilidad de sobrevivir de cada pasajero a bordo. </a:t>
            </a:r>
            <a:endParaRPr sz="1600"/>
          </a:p>
          <a:p>
            <a:pPr indent="0" lvl="0" marL="0" rtl="0" algn="l">
              <a:spcBef>
                <a:spcPts val="1200"/>
              </a:spcBef>
              <a:spcAft>
                <a:spcPts val="1200"/>
              </a:spcAft>
              <a:buNone/>
            </a:pPr>
            <a:r>
              <a:rPr lang="en" sz="1600"/>
              <a:t>La </a:t>
            </a:r>
            <a:r>
              <a:rPr lang="en" sz="1600"/>
              <a:t>información</a:t>
            </a:r>
            <a:r>
              <a:rPr lang="en" sz="1600"/>
              <a:t> utilizada se extrajo a competencia abierta dentro de la plataforma de Kaggle donde a partir del listado de pasajeros y sus </a:t>
            </a:r>
            <a:r>
              <a:rPr lang="en" sz="1600"/>
              <a:t>características</a:t>
            </a:r>
            <a:r>
              <a:rPr lang="en" sz="1600"/>
              <a:t> individuales se busca predecir si sobrevivo el </a:t>
            </a:r>
            <a:r>
              <a:rPr lang="en" sz="1600"/>
              <a:t>hundimiento</a:t>
            </a:r>
            <a:r>
              <a:rPr lang="en" sz="1600"/>
              <a:t> del Titanic.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Armado de predicciones</a:t>
            </a:r>
            <a:endParaRPr/>
          </a:p>
        </p:txBody>
      </p:sp>
      <p:sp>
        <p:nvSpPr>
          <p:cNvPr id="311" name="Google Shape;311;p42"/>
          <p:cNvSpPr txBox="1"/>
          <p:nvPr>
            <p:ph idx="1" type="body"/>
          </p:nvPr>
        </p:nvSpPr>
        <p:spPr>
          <a:xfrm>
            <a:off x="819150" y="1136150"/>
            <a:ext cx="7505700" cy="133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El presente trabajo tuvo su origen en una competencia abierta de Kaggle con el objetivo de, a partir de un Train set, entrenar un modelo de </a:t>
            </a:r>
            <a:r>
              <a:rPr lang="en" sz="1500"/>
              <a:t>clasificación y realizar predicciones sobre un Test set de si un pasajero, a partir de sus características, podría haber o no sobrevivido el hundimiento del Titanic. </a:t>
            </a:r>
            <a:r>
              <a:rPr lang="en" sz="1500"/>
              <a:t> </a:t>
            </a:r>
            <a:endParaRPr sz="1500"/>
          </a:p>
        </p:txBody>
      </p:sp>
      <p:pic>
        <p:nvPicPr>
          <p:cNvPr id="312" name="Google Shape;312;p42"/>
          <p:cNvPicPr preferRelativeResize="0"/>
          <p:nvPr/>
        </p:nvPicPr>
        <p:blipFill>
          <a:blip r:embed="rId3">
            <a:alphaModFix/>
          </a:blip>
          <a:stretch>
            <a:fillRect/>
          </a:stretch>
        </p:blipFill>
        <p:spPr>
          <a:xfrm>
            <a:off x="4014175" y="2271600"/>
            <a:ext cx="4310677" cy="2365150"/>
          </a:xfrm>
          <a:prstGeom prst="rect">
            <a:avLst/>
          </a:prstGeom>
          <a:noFill/>
          <a:ln>
            <a:noFill/>
          </a:ln>
        </p:spPr>
      </p:pic>
      <p:sp>
        <p:nvSpPr>
          <p:cNvPr id="313" name="Google Shape;313;p42"/>
          <p:cNvSpPr txBox="1"/>
          <p:nvPr/>
        </p:nvSpPr>
        <p:spPr>
          <a:xfrm>
            <a:off x="939550" y="2416300"/>
            <a:ext cx="3074700" cy="21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Los resultados del modelo de </a:t>
            </a:r>
            <a:r>
              <a:rPr lang="en">
                <a:latin typeface="Calibri"/>
                <a:ea typeface="Calibri"/>
                <a:cs typeface="Calibri"/>
                <a:sym typeface="Calibri"/>
              </a:rPr>
              <a:t>clasificación</a:t>
            </a:r>
            <a:r>
              <a:rPr lang="en">
                <a:latin typeface="Calibri"/>
                <a:ea typeface="Calibri"/>
                <a:cs typeface="Calibri"/>
                <a:sym typeface="Calibri"/>
              </a:rPr>
              <a:t> sobre el Test set pueden verse a </a:t>
            </a:r>
            <a:r>
              <a:rPr lang="en">
                <a:latin typeface="Calibri"/>
                <a:ea typeface="Calibri"/>
                <a:cs typeface="Calibri"/>
                <a:sym typeface="Calibri"/>
              </a:rPr>
              <a:t>continuación</a:t>
            </a:r>
            <a:r>
              <a:rPr lang="en">
                <a:latin typeface="Calibri"/>
                <a:ea typeface="Calibri"/>
                <a:cs typeface="Calibri"/>
                <a:sym typeface="Calibri"/>
              </a:rPr>
              <a:t> y </a:t>
            </a:r>
            <a:r>
              <a:rPr lang="en">
                <a:latin typeface="Calibri"/>
                <a:ea typeface="Calibri"/>
                <a:cs typeface="Calibri"/>
                <a:sym typeface="Calibri"/>
              </a:rPr>
              <a:t>serán</a:t>
            </a:r>
            <a:r>
              <a:rPr lang="en">
                <a:latin typeface="Calibri"/>
                <a:ea typeface="Calibri"/>
                <a:cs typeface="Calibri"/>
                <a:sym typeface="Calibri"/>
              </a:rPr>
              <a:t> presentados en Kaggle para su </a:t>
            </a:r>
            <a:r>
              <a:rPr lang="en">
                <a:latin typeface="Calibri"/>
                <a:ea typeface="Calibri"/>
                <a:cs typeface="Calibri"/>
                <a:sym typeface="Calibri"/>
              </a:rPr>
              <a:t>evaluación</a:t>
            </a:r>
            <a:r>
              <a:rPr lang="en">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159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Materiales</a:t>
            </a:r>
            <a:endParaRPr/>
          </a:p>
        </p:txBody>
      </p:sp>
      <p:sp>
        <p:nvSpPr>
          <p:cNvPr id="148" name="Google Shape;148;p16"/>
          <p:cNvSpPr txBox="1"/>
          <p:nvPr>
            <p:ph idx="1" type="body"/>
          </p:nvPr>
        </p:nvSpPr>
        <p:spPr>
          <a:xfrm>
            <a:off x="819150" y="1010400"/>
            <a:ext cx="7505700" cy="41553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 sz="1600"/>
              <a:t>La estructura de los datos a utilizar para el entrenamiento y el testeo de los modelos son los siguientes:</a:t>
            </a:r>
            <a:endParaRPr sz="1600"/>
          </a:p>
          <a:p>
            <a:pPr indent="-330200" lvl="0" marL="457200" rtl="0" algn="l">
              <a:spcBef>
                <a:spcPts val="1100"/>
              </a:spcBef>
              <a:spcAft>
                <a:spcPts val="0"/>
              </a:spcAft>
              <a:buClr>
                <a:schemeClr val="dk1"/>
              </a:buClr>
              <a:buSzPts val="1600"/>
              <a:buChar char="●"/>
            </a:pPr>
            <a:r>
              <a:rPr b="1" lang="en" sz="1600"/>
              <a:t>survival</a:t>
            </a:r>
            <a:r>
              <a:rPr lang="en" sz="1600"/>
              <a:t>: sobrevivo al accidente? 1:si, 0:No</a:t>
            </a:r>
            <a:endParaRPr sz="1600"/>
          </a:p>
          <a:p>
            <a:pPr indent="-330200" lvl="0" marL="457200" rtl="0" algn="l">
              <a:spcBef>
                <a:spcPts val="0"/>
              </a:spcBef>
              <a:spcAft>
                <a:spcPts val="0"/>
              </a:spcAft>
              <a:buClr>
                <a:schemeClr val="dk1"/>
              </a:buClr>
              <a:buSzPts val="1600"/>
              <a:buChar char="●"/>
            </a:pPr>
            <a:r>
              <a:rPr b="1" lang="en" sz="1600"/>
              <a:t>pclass</a:t>
            </a:r>
            <a:r>
              <a:rPr lang="en" sz="1600"/>
              <a:t>: Clase en la que abordo, 1 (primera clase), 2 (segunda clase), 3 (tercera clase)</a:t>
            </a:r>
            <a:endParaRPr sz="1600"/>
          </a:p>
          <a:p>
            <a:pPr indent="-330200" lvl="0" marL="457200" rtl="0" algn="l">
              <a:spcBef>
                <a:spcPts val="0"/>
              </a:spcBef>
              <a:spcAft>
                <a:spcPts val="0"/>
              </a:spcAft>
              <a:buClr>
                <a:schemeClr val="dk1"/>
              </a:buClr>
              <a:buSzPts val="1600"/>
              <a:buChar char="●"/>
            </a:pPr>
            <a:r>
              <a:rPr b="1" lang="en" sz="1600"/>
              <a:t>sex </a:t>
            </a:r>
            <a:r>
              <a:rPr lang="en" sz="1600"/>
              <a:t>: Sexo de la persona</a:t>
            </a:r>
            <a:endParaRPr sz="1600"/>
          </a:p>
          <a:p>
            <a:pPr indent="-330200" lvl="0" marL="457200" rtl="0" algn="l">
              <a:spcBef>
                <a:spcPts val="0"/>
              </a:spcBef>
              <a:spcAft>
                <a:spcPts val="0"/>
              </a:spcAft>
              <a:buClr>
                <a:schemeClr val="dk1"/>
              </a:buClr>
              <a:buSzPts val="1600"/>
              <a:buChar char="●"/>
            </a:pPr>
            <a:r>
              <a:rPr b="1" lang="en" sz="1600"/>
              <a:t>Age </a:t>
            </a:r>
            <a:r>
              <a:rPr lang="en" sz="1600"/>
              <a:t>: Edad en años</a:t>
            </a:r>
            <a:endParaRPr sz="1600"/>
          </a:p>
          <a:p>
            <a:pPr indent="-330200" lvl="0" marL="457200" rtl="0" algn="l">
              <a:spcBef>
                <a:spcPts val="0"/>
              </a:spcBef>
              <a:spcAft>
                <a:spcPts val="0"/>
              </a:spcAft>
              <a:buClr>
                <a:schemeClr val="dk1"/>
              </a:buClr>
              <a:buSzPts val="1600"/>
              <a:buChar char="●"/>
            </a:pPr>
            <a:r>
              <a:rPr b="1" lang="en" sz="1600"/>
              <a:t>sibsp </a:t>
            </a:r>
            <a:r>
              <a:rPr lang="en" sz="1600"/>
              <a:t>: Número de hermanos presentes</a:t>
            </a:r>
            <a:endParaRPr sz="1600"/>
          </a:p>
          <a:p>
            <a:pPr indent="-330200" lvl="0" marL="457200" rtl="0" algn="l">
              <a:spcBef>
                <a:spcPts val="0"/>
              </a:spcBef>
              <a:spcAft>
                <a:spcPts val="0"/>
              </a:spcAft>
              <a:buClr>
                <a:schemeClr val="dk1"/>
              </a:buClr>
              <a:buSzPts val="1600"/>
              <a:buChar char="●"/>
            </a:pPr>
            <a:r>
              <a:rPr b="1" lang="en" sz="1600"/>
              <a:t>parch </a:t>
            </a:r>
            <a:r>
              <a:rPr lang="en" sz="1600"/>
              <a:t>: Número de padres/hijo abordo</a:t>
            </a:r>
            <a:endParaRPr sz="1600"/>
          </a:p>
          <a:p>
            <a:pPr indent="-330200" lvl="0" marL="457200" rtl="0" algn="l">
              <a:spcBef>
                <a:spcPts val="0"/>
              </a:spcBef>
              <a:spcAft>
                <a:spcPts val="0"/>
              </a:spcAft>
              <a:buClr>
                <a:schemeClr val="dk1"/>
              </a:buClr>
              <a:buSzPts val="1600"/>
              <a:buChar char="●"/>
            </a:pPr>
            <a:r>
              <a:rPr b="1" lang="en" sz="1600"/>
              <a:t>ticket</a:t>
            </a:r>
            <a:r>
              <a:rPr lang="en" sz="1600"/>
              <a:t>: Numero de Ticket</a:t>
            </a:r>
            <a:endParaRPr sz="1600"/>
          </a:p>
          <a:p>
            <a:pPr indent="-330200" lvl="0" marL="457200" rtl="0" algn="l">
              <a:spcBef>
                <a:spcPts val="0"/>
              </a:spcBef>
              <a:spcAft>
                <a:spcPts val="0"/>
              </a:spcAft>
              <a:buClr>
                <a:schemeClr val="dk1"/>
              </a:buClr>
              <a:buSzPts val="1600"/>
              <a:buChar char="●"/>
            </a:pPr>
            <a:r>
              <a:rPr b="1" lang="en" sz="1600"/>
              <a:t>fare</a:t>
            </a:r>
            <a:r>
              <a:rPr lang="en" sz="1600"/>
              <a:t>: Costo del pasaje que abono</a:t>
            </a:r>
            <a:endParaRPr sz="1600"/>
          </a:p>
          <a:p>
            <a:pPr indent="-330200" lvl="0" marL="457200" rtl="0" algn="l">
              <a:spcBef>
                <a:spcPts val="0"/>
              </a:spcBef>
              <a:spcAft>
                <a:spcPts val="0"/>
              </a:spcAft>
              <a:buClr>
                <a:schemeClr val="dk1"/>
              </a:buClr>
              <a:buSzPts val="1600"/>
              <a:buChar char="●"/>
            </a:pPr>
            <a:r>
              <a:rPr b="1" lang="en" sz="1600"/>
              <a:t>cabin</a:t>
            </a:r>
            <a:r>
              <a:rPr lang="en" sz="1600"/>
              <a:t>: Numero de cabina</a:t>
            </a:r>
            <a:endParaRPr sz="1600"/>
          </a:p>
          <a:p>
            <a:pPr indent="-330200" lvl="0" marL="457200" rtl="0" algn="l">
              <a:spcBef>
                <a:spcPts val="0"/>
              </a:spcBef>
              <a:spcAft>
                <a:spcPts val="0"/>
              </a:spcAft>
              <a:buClr>
                <a:schemeClr val="dk1"/>
              </a:buClr>
              <a:buSzPts val="1600"/>
              <a:buChar char="●"/>
            </a:pPr>
            <a:r>
              <a:rPr b="1" lang="en" sz="1600"/>
              <a:t>embarked</a:t>
            </a:r>
            <a:r>
              <a:rPr lang="en" sz="1600"/>
              <a:t>: Puerto donde embarcó</a:t>
            </a:r>
            <a:endParaRPr sz="1600">
              <a:solidFill>
                <a:schemeClr val="dk1"/>
              </a:solidFill>
              <a:highlight>
                <a:srgbClr val="FFFFFF"/>
              </a:highlight>
            </a:endParaRPr>
          </a:p>
          <a:p>
            <a:pPr indent="0" lvl="0" marL="0" rtl="0" algn="l">
              <a:spcBef>
                <a:spcPts val="7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075" y="432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Hipotesis</a:t>
            </a:r>
            <a:endParaRPr/>
          </a:p>
        </p:txBody>
      </p:sp>
      <p:sp>
        <p:nvSpPr>
          <p:cNvPr id="154" name="Google Shape;154;p17"/>
          <p:cNvSpPr txBox="1"/>
          <p:nvPr>
            <p:ph idx="1" type="body"/>
          </p:nvPr>
        </p:nvSpPr>
        <p:spPr>
          <a:xfrm>
            <a:off x="311700" y="1391100"/>
            <a:ext cx="8520600" cy="30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Dentro de las hipótesis a probar en el presente trabajo son:</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Lo pasajeros de primera clase tuvieron una mayor probabilidad de sobrevivir</a:t>
            </a:r>
            <a:endParaRPr sz="1600"/>
          </a:p>
          <a:p>
            <a:pPr indent="-330200" lvl="0" marL="457200" rtl="0" algn="l">
              <a:spcBef>
                <a:spcPts val="0"/>
              </a:spcBef>
              <a:spcAft>
                <a:spcPts val="0"/>
              </a:spcAft>
              <a:buSzPts val="1600"/>
              <a:buChar char="●"/>
            </a:pPr>
            <a:r>
              <a:rPr lang="en" sz="1600"/>
              <a:t>Las mujeres tuvieron una mayor tasa de supervivencia</a:t>
            </a:r>
            <a:endParaRPr sz="1600"/>
          </a:p>
          <a:p>
            <a:pPr indent="-330200" lvl="0" marL="457200" rtl="0" algn="l">
              <a:spcBef>
                <a:spcPts val="0"/>
              </a:spcBef>
              <a:spcAft>
                <a:spcPts val="0"/>
              </a:spcAft>
              <a:buSzPts val="1600"/>
              <a:buChar char="●"/>
            </a:pPr>
            <a:r>
              <a:rPr lang="en" sz="1600"/>
              <a:t>Los pasajeros más jóvenes, como niños menores de 15, tuvieron mayor probabilidad de sobrevivir.</a:t>
            </a:r>
            <a:endParaRPr sz="1600"/>
          </a:p>
          <a:p>
            <a:pPr indent="-330200" lvl="0" marL="457200" rtl="0" algn="l">
              <a:spcBef>
                <a:spcPts val="0"/>
              </a:spcBef>
              <a:spcAft>
                <a:spcPts val="0"/>
              </a:spcAft>
              <a:buSzPts val="1600"/>
              <a:buChar char="●"/>
            </a:pPr>
            <a:r>
              <a:rPr lang="en" sz="1600"/>
              <a:t>Los hombres de tercera clase tuvieron la menor tasa de supervivencia</a:t>
            </a:r>
            <a:endParaRPr sz="16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b="35729" l="6961" r="28280" t="43366"/>
          <a:stretch/>
        </p:blipFill>
        <p:spPr>
          <a:xfrm>
            <a:off x="207925" y="1677975"/>
            <a:ext cx="8728099" cy="1584800"/>
          </a:xfrm>
          <a:prstGeom prst="rect">
            <a:avLst/>
          </a:prstGeom>
          <a:noFill/>
          <a:ln>
            <a:noFill/>
          </a:ln>
        </p:spPr>
      </p:pic>
      <p:sp>
        <p:nvSpPr>
          <p:cNvPr id="160" name="Google Shape;160;p18"/>
          <p:cNvSpPr txBox="1"/>
          <p:nvPr/>
        </p:nvSpPr>
        <p:spPr>
          <a:xfrm>
            <a:off x="272375" y="150825"/>
            <a:ext cx="74733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u="sng"/>
              <a:t>Estructura del Dataset:</a:t>
            </a:r>
            <a:endParaRPr b="1" sz="25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Cuántas</a:t>
            </a:r>
            <a:r>
              <a:rPr lang="en"/>
              <a:t> personas </a:t>
            </a:r>
            <a:r>
              <a:rPr lang="en"/>
              <a:t>sobrevivieron</a:t>
            </a:r>
            <a:r>
              <a:rPr lang="en"/>
              <a:t> en el Train Set</a:t>
            </a:r>
            <a:endParaRPr/>
          </a:p>
        </p:txBody>
      </p:sp>
      <p:sp>
        <p:nvSpPr>
          <p:cNvPr id="166" name="Google Shape;166;p19"/>
          <p:cNvSpPr txBox="1"/>
          <p:nvPr/>
        </p:nvSpPr>
        <p:spPr>
          <a:xfrm>
            <a:off x="7272175" y="1194925"/>
            <a:ext cx="14157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highlight>
                  <a:srgbClr val="FFFFFF"/>
                </a:highlight>
              </a:rPr>
              <a:t>De un total de 891 individuos presentes en el dta set, puede verse que </a:t>
            </a:r>
            <a:r>
              <a:rPr lang="en" sz="1300">
                <a:solidFill>
                  <a:schemeClr val="dk1"/>
                </a:solidFill>
                <a:highlight>
                  <a:srgbClr val="FFFFFF"/>
                </a:highlight>
              </a:rPr>
              <a:t>sólo</a:t>
            </a:r>
            <a:r>
              <a:rPr lang="en" sz="1300">
                <a:solidFill>
                  <a:schemeClr val="dk1"/>
                </a:solidFill>
                <a:highlight>
                  <a:srgbClr val="FFFFFF"/>
                </a:highlight>
              </a:rPr>
              <a:t> un 61,6% de los pasajeros </a:t>
            </a:r>
            <a:r>
              <a:rPr lang="en" sz="1300">
                <a:solidFill>
                  <a:schemeClr val="dk1"/>
                </a:solidFill>
                <a:highlight>
                  <a:srgbClr val="FFFFFF"/>
                </a:highlight>
              </a:rPr>
              <a:t>sobrevivió</a:t>
            </a:r>
            <a:r>
              <a:rPr lang="en" sz="1300">
                <a:solidFill>
                  <a:schemeClr val="dk1"/>
                </a:solidFill>
                <a:highlight>
                  <a:srgbClr val="FFFFFF"/>
                </a:highlight>
              </a:rPr>
              <a:t> mientras que el 38,4% de los mismos no.</a:t>
            </a:r>
            <a:endParaRPr sz="1300"/>
          </a:p>
        </p:txBody>
      </p:sp>
      <p:sp>
        <p:nvSpPr>
          <p:cNvPr id="167" name="Google Shape;167;p19"/>
          <p:cNvSpPr txBox="1"/>
          <p:nvPr/>
        </p:nvSpPr>
        <p:spPr>
          <a:xfrm>
            <a:off x="452450" y="4311625"/>
            <a:ext cx="823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Puede verse que </a:t>
            </a:r>
            <a:r>
              <a:rPr lang="en"/>
              <a:t>más</a:t>
            </a:r>
            <a:r>
              <a:rPr lang="en"/>
              <a:t> de un 60% de las personas que en Test set no </a:t>
            </a:r>
            <a:r>
              <a:rPr lang="en"/>
              <a:t>sobrevivió</a:t>
            </a:r>
            <a:r>
              <a:rPr lang="en"/>
              <a:t>. Paso a evaluar la </a:t>
            </a:r>
            <a:r>
              <a:rPr lang="en"/>
              <a:t>distribución</a:t>
            </a:r>
            <a:r>
              <a:rPr lang="en"/>
              <a:t> de los generos de los pasajeros.</a:t>
            </a:r>
            <a:endParaRPr/>
          </a:p>
        </p:txBody>
      </p:sp>
      <p:pic>
        <p:nvPicPr>
          <p:cNvPr id="168" name="Google Shape;168;p19"/>
          <p:cNvPicPr preferRelativeResize="0"/>
          <p:nvPr/>
        </p:nvPicPr>
        <p:blipFill>
          <a:blip r:embed="rId3">
            <a:alphaModFix/>
          </a:blip>
          <a:stretch>
            <a:fillRect/>
          </a:stretch>
        </p:blipFill>
        <p:spPr>
          <a:xfrm>
            <a:off x="2838425" y="865325"/>
            <a:ext cx="3321973" cy="329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Hombres Vs Mujeres</a:t>
            </a:r>
            <a:endParaRPr/>
          </a:p>
        </p:txBody>
      </p:sp>
      <p:pic>
        <p:nvPicPr>
          <p:cNvPr id="174" name="Google Shape;174;p20"/>
          <p:cNvPicPr preferRelativeResize="0"/>
          <p:nvPr/>
        </p:nvPicPr>
        <p:blipFill>
          <a:blip r:embed="rId3">
            <a:alphaModFix/>
          </a:blip>
          <a:stretch>
            <a:fillRect/>
          </a:stretch>
        </p:blipFill>
        <p:spPr>
          <a:xfrm>
            <a:off x="562251" y="865325"/>
            <a:ext cx="7673883" cy="3656288"/>
          </a:xfrm>
          <a:prstGeom prst="rect">
            <a:avLst/>
          </a:prstGeom>
          <a:noFill/>
          <a:ln>
            <a:noFill/>
          </a:ln>
        </p:spPr>
      </p:pic>
      <p:sp>
        <p:nvSpPr>
          <p:cNvPr id="175" name="Google Shape;175;p20"/>
          <p:cNvSpPr txBox="1"/>
          <p:nvPr/>
        </p:nvSpPr>
        <p:spPr>
          <a:xfrm>
            <a:off x="576250" y="4395600"/>
            <a:ext cx="806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Puede verse que hay </a:t>
            </a:r>
            <a:r>
              <a:rPr lang="en"/>
              <a:t>más</a:t>
            </a:r>
            <a:r>
              <a:rPr lang="en"/>
              <a:t> hombres que mujeres en este set lo que explica que menos personas hayan sobrevivido.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311700" y="1197700"/>
            <a:ext cx="8520600" cy="43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 las 00:25, se ordenó embarcar primero a las mujeres y los niños en los botes salvavidas. Al mismo tiempo, la orquesta comenzó a tocar aparentemente en la parte delantera de la cubierta de botes a las órdenes del capitán Smith, quien quería así evitar el pánico.</a:t>
            </a:r>
            <a:endParaRPr sz="1600"/>
          </a:p>
          <a:p>
            <a:pPr indent="0" lvl="0" marL="0" rtl="0" algn="l">
              <a:spcBef>
                <a:spcPts val="1200"/>
              </a:spcBef>
              <a:spcAft>
                <a:spcPts val="0"/>
              </a:spcAft>
              <a:buNone/>
            </a:pPr>
            <a:r>
              <a:t/>
            </a:r>
            <a:endParaRPr sz="1600"/>
          </a:p>
          <a:p>
            <a:pPr indent="0" lvl="0" marL="0" rtl="0" algn="l">
              <a:spcBef>
                <a:spcPts val="1200"/>
              </a:spcBef>
              <a:spcAft>
                <a:spcPts val="0"/>
              </a:spcAft>
              <a:buClr>
                <a:schemeClr val="dk1"/>
              </a:buClr>
              <a:buSzPts val="1100"/>
              <a:buFont typeface="Arial"/>
              <a:buNone/>
            </a:pPr>
            <a:r>
              <a:rPr lang="en" sz="1600"/>
              <a:t>A pesar de esto, la evacuación se hizo muy lenta, ya que la mayoría de los pasajeros rechazaban el embarque en los botes, por no creer en la realidad del hundimiento. El Titanic disponía de 20 botes salvavidas para un total de 1178 personas contra las 2208 que viajaban en el buque.</a:t>
            </a:r>
            <a:endParaRPr sz="1600"/>
          </a:p>
          <a:p>
            <a:pPr indent="0" lvl="0" marL="0" rtl="0" algn="l">
              <a:spcBef>
                <a:spcPts val="1200"/>
              </a:spcBef>
              <a:spcAft>
                <a:spcPts val="0"/>
              </a:spcAft>
              <a:buClr>
                <a:schemeClr val="dk1"/>
              </a:buClr>
              <a:buSzPts val="1100"/>
              <a:buFont typeface="Arial"/>
              <a:buNone/>
            </a:pPr>
            <a:r>
              <a:t/>
            </a:r>
            <a:endParaRPr sz="1600"/>
          </a:p>
          <a:p>
            <a:pPr indent="0" lvl="0" marL="0" rtl="0" algn="l">
              <a:spcBef>
                <a:spcPts val="1200"/>
              </a:spcBef>
              <a:spcAft>
                <a:spcPts val="0"/>
              </a:spcAft>
              <a:buNone/>
            </a:pPr>
            <a:r>
              <a:rPr lang="en" sz="1600"/>
              <a:t>En la película puede verse cómo los pasajeros de primera clase tuvieron prioridad al abordar los botes salvavidas mientras que los de tercera clase no se les permitía subir a cubierta para evacuar.</a:t>
            </a:r>
            <a:endParaRPr sz="1600"/>
          </a:p>
          <a:p>
            <a:pPr indent="0" lvl="0" marL="0" rtl="0" algn="l">
              <a:spcBef>
                <a:spcPts val="1200"/>
              </a:spcBef>
              <a:spcAft>
                <a:spcPts val="1200"/>
              </a:spcAft>
              <a:buNone/>
            </a:pPr>
            <a:r>
              <a:t/>
            </a:r>
            <a:endParaRPr sz="1600"/>
          </a:p>
        </p:txBody>
      </p:sp>
      <p:sp>
        <p:nvSpPr>
          <p:cNvPr id="181" name="Google Shape;181;p21"/>
          <p:cNvSpPr txBox="1"/>
          <p:nvPr/>
        </p:nvSpPr>
        <p:spPr>
          <a:xfrm>
            <a:off x="362400" y="308375"/>
            <a:ext cx="8328600" cy="7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u="sng"/>
              <a:t>Evacuacion:</a:t>
            </a:r>
            <a:endParaRPr sz="2500"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