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Industrial Real Estate Trends in the Midwest (2020-2025)</a:t>
            </a:r>
          </a:p>
        </p:txBody>
      </p:sp>
      <p:sp>
        <p:nvSpPr>
          <p:cNvPr id="3" name="Content Placeholder 2"/>
          <p:cNvSpPr>
            <a:spLocks noGrp="1"/>
          </p:cNvSpPr>
          <p:nvPr>
            <p:ph idx="1"/>
          </p:nvPr>
        </p:nvSpPr>
        <p:spPr/>
        <p:txBody>
          <a:bodyPr/>
          <a:lstStyle/>
          <a:p>
            <a:r>
              <a:t>This presentation provides an overview of the trends and patterns in industrial real estate in the Midwest USA over the last 5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Midwest industrial real estate market has shown resilience and growth over the past five years. Despite challenges such as inflation and shifting consumer demand, the region continues to be a premier location for industrial investment due to its affordable labor, ample land, and excellent infrastructure.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Leasing Activity</a:t>
            </a:r>
          </a:p>
        </p:txBody>
      </p:sp>
      <p:sp>
        <p:nvSpPr>
          <p:cNvPr id="3" name="Content Placeholder 2"/>
          <p:cNvSpPr>
            <a:spLocks noGrp="1"/>
          </p:cNvSpPr>
          <p:nvPr>
            <p:ph idx="1"/>
          </p:nvPr>
        </p:nvSpPr>
        <p:spPr/>
        <p:txBody>
          <a:bodyPr/>
          <a:lstStyle/>
          <a:p>
            <a:r>
              <a:t>The U.S. industrial market recorded almost 2.5 billion square feet of new leasing activity throughout the pandemic (2020-2022). However, as consumer demand cooled and shifted away from goods, coupled with elevated inflation levels and high interest rates, the industrial market began to moderate in 2023 and 2024. This recalibration of the market has led to increasing vacancy rates, softer rent growth, and demand levels reverting to pre-pandemic levels in some cases.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Vacancy Rates</a:t>
            </a:r>
          </a:p>
        </p:txBody>
      </p:sp>
      <p:sp>
        <p:nvSpPr>
          <p:cNvPr id="3" name="Content Placeholder 2"/>
          <p:cNvSpPr>
            <a:spLocks noGrp="1"/>
          </p:cNvSpPr>
          <p:nvPr>
            <p:ph idx="1"/>
          </p:nvPr>
        </p:nvSpPr>
        <p:spPr/>
        <p:txBody>
          <a:bodyPr/>
          <a:lstStyle/>
          <a:p>
            <a:r>
              <a:t>Although leasing activity has decelerated across all regions over the last few quarters, deal volume in the Midwest has remained on par with pre-pandemic averages (2010-2019), which were considered normal growth years during an extended expansionary cycle. The Midwest boasts affordable labor for occupiers, ample land for development, and excellent highway infrastructure. Steady leasing activity should persist which is projected to help fuel over 78 million square feet of net absorption from 2024 to 2025. This will keep vacancy historically healthy with the Midwest rate peaking at just 5.4% by the close of 2024, the lowest of any region in the near future.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Construction Trends</a:t>
            </a:r>
          </a:p>
        </p:txBody>
      </p:sp>
      <p:sp>
        <p:nvSpPr>
          <p:cNvPr id="3" name="Content Placeholder 2"/>
          <p:cNvSpPr>
            <a:spLocks noGrp="1"/>
          </p:cNvSpPr>
          <p:nvPr>
            <p:ph idx="1"/>
          </p:nvPr>
        </p:nvSpPr>
        <p:spPr/>
        <p:txBody>
          <a:bodyPr/>
          <a:lstStyle/>
          <a:p>
            <a:r>
              <a:t>The Midwest continued steady construction activity in Q1 2025 with 38.8 million square feet underway. 68.3% of current construction underway is already leased. 9.7 million square feet delivered in Q1 2025. Under construction activity increased by 0.9 million square feet quarter-over-quarter as new projects broke ground.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Regional Highlights</a:t>
            </a:r>
          </a:p>
        </p:txBody>
      </p:sp>
      <p:sp>
        <p:nvSpPr>
          <p:cNvPr id="3" name="Content Placeholder 2"/>
          <p:cNvSpPr>
            <a:spLocks noGrp="1"/>
          </p:cNvSpPr>
          <p:nvPr>
            <p:ph idx="1"/>
          </p:nvPr>
        </p:nvSpPr>
        <p:spPr/>
        <p:txBody>
          <a:bodyPr/>
          <a:lstStyle/>
          <a:p>
            <a:r>
              <a:t>The eight major markets across the Midwest region showed signs of new leasing resilience, recording activity of 18.8 million square feet in Q1 2024. Though this does represent a 28.9% decrease year-over-year, it can largely be attributed to a slowdown in big-box leasing compared to robust activity in that size segment over the last several years. However, the Midwest markets show several bright spots and key opportunities including: Big-box Leasing Makes the Headlines but Small and Mid-sized Leases Seal the Deal.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Flight to Quality</a:t>
            </a:r>
          </a:p>
        </p:txBody>
      </p:sp>
      <p:sp>
        <p:nvSpPr>
          <p:cNvPr id="3" name="Content Placeholder 2"/>
          <p:cNvSpPr>
            <a:spLocks noGrp="1"/>
          </p:cNvSpPr>
          <p:nvPr>
            <p:ph idx="1"/>
          </p:nvPr>
        </p:nvSpPr>
        <p:spPr/>
        <p:txBody>
          <a:bodyPr/>
          <a:lstStyle/>
          <a:p>
            <a:r>
              <a:t>From 2019 through 2023, an average of 493 new leases in the 25,000 square feet and under range were signed in the first quarter of the year. In Q1 2024, 434 new leases in this size range were signed, a decline of 12.0% from the five-year average. However, this decline is significantly lower than that of the other size ranges as leasing velocity in the smaller size range has remained more on pace with long-term averages.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Newly Delivered Space</a:t>
            </a:r>
          </a:p>
        </p:txBody>
      </p:sp>
      <p:sp>
        <p:nvSpPr>
          <p:cNvPr id="3" name="Content Placeholder 2"/>
          <p:cNvSpPr>
            <a:spLocks noGrp="1"/>
          </p:cNvSpPr>
          <p:nvPr>
            <p:ph idx="1"/>
          </p:nvPr>
        </p:nvSpPr>
        <p:spPr/>
        <p:txBody>
          <a:bodyPr/>
          <a:lstStyle/>
          <a:p>
            <a:r>
              <a:t>Over-one third (36.0%) of Midwest new leasing activity in Q1 2024 was for space in buildings that were built since 2020, further perpetuating a flight to quality across the sector. With a record amount of new construction over the last several years, it continues to be vital that tenant demand match this recently added supply.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 Absorption</a:t>
            </a:r>
          </a:p>
        </p:txBody>
      </p:sp>
      <p:sp>
        <p:nvSpPr>
          <p:cNvPr id="3" name="Content Placeholder 2"/>
          <p:cNvSpPr>
            <a:spLocks noGrp="1"/>
          </p:cNvSpPr>
          <p:nvPr>
            <p:ph idx="1"/>
          </p:nvPr>
        </p:nvSpPr>
        <p:spPr/>
        <p:txBody>
          <a:bodyPr/>
          <a:lstStyle/>
          <a:p>
            <a:r>
              <a:t>Q1 2025 net absorption was 10.7 million square feet showing continued growth. The Midwest markets posted 44.2 million square feet of industrial leasing activity in Q1 2025, 60.7% of which was new leasing activity.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Market Dynamics</a:t>
            </a:r>
          </a:p>
        </p:txBody>
      </p:sp>
      <p:sp>
        <p:nvSpPr>
          <p:cNvPr id="3" name="Content Placeholder 2"/>
          <p:cNvSpPr>
            <a:spLocks noGrp="1"/>
          </p:cNvSpPr>
          <p:nvPr>
            <p:ph idx="1"/>
          </p:nvPr>
        </p:nvSpPr>
        <p:spPr/>
        <p:txBody>
          <a:bodyPr/>
          <a:lstStyle/>
          <a:p>
            <a:r>
              <a:t>The industrial real estate sector posted its best quarter since Q2 of last year, with 123.3 million square feet of leasing activity. Leasing activity highlighted a strong preference among occupiers for mid-sized facilities.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