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2">
          <p15:clr>
            <a:srgbClr val="747775"/>
          </p15:clr>
        </p15:guide>
        <p15:guide id="2" orient="horz" pos="170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2" orient="horz"/>
        <p:guide pos="170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348f73abb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348f73abb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50f13e7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350f13e7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4e649e73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4e649e73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4748165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4748165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48f73abb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48f73abb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4e649e73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34e649e73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34ce5a34c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34ce5a34c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13.png"/><Relationship Id="rId5" Type="http://schemas.openxmlformats.org/officeDocument/2006/relationships/image" Target="../media/image9.jpg"/><Relationship Id="rId6" Type="http://schemas.openxmlformats.org/officeDocument/2006/relationships/image" Target="../media/image14.png"/><Relationship Id="rId7" Type="http://schemas.openxmlformats.org/officeDocument/2006/relationships/image" Target="../media/image2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13.png"/><Relationship Id="rId5" Type="http://schemas.openxmlformats.org/officeDocument/2006/relationships/image" Target="../media/image9.jpg"/><Relationship Id="rId6" Type="http://schemas.openxmlformats.org/officeDocument/2006/relationships/image" Target="../media/image14.png"/><Relationship Id="rId7" Type="http://schemas.openxmlformats.org/officeDocument/2006/relationships/image" Target="../media/image2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9" Type="http://schemas.openxmlformats.org/officeDocument/2006/relationships/image" Target="../media/image1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3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23.jpg"/><Relationship Id="rId9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10.jpg"/><Relationship Id="rId8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Relationship Id="rId7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9.jpg"/><Relationship Id="rId10" Type="http://schemas.openxmlformats.org/officeDocument/2006/relationships/image" Target="../media/image10.jpg"/><Relationship Id="rId9" Type="http://schemas.openxmlformats.org/officeDocument/2006/relationships/image" Target="../media/image2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23.jpg"/><Relationship Id="rId8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55000" y="1029750"/>
            <a:ext cx="7150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AirBnB Madrid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502342" y="4136675"/>
            <a:ext cx="63315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Andrés Rivas Amil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364675" y="583800"/>
            <a:ext cx="5818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Estudio de AirBnB Madrid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78550" y="176030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AirBnB ha transformado el mercado inmobiliario de Madrid, cambiando la manera en que las personas encuentran alojamiento y cómo los propietarios rentan sus propiedades. I</a:t>
            </a:r>
            <a:r>
              <a:rPr b="0" lang="es" sz="1800">
                <a:latin typeface="Lato"/>
                <a:ea typeface="Lato"/>
                <a:cs typeface="Lato"/>
                <a:sym typeface="Lato"/>
              </a:rPr>
              <a:t>nició</a:t>
            </a:r>
            <a:r>
              <a:rPr b="0" lang="es" sz="1800">
                <a:latin typeface="Lato"/>
                <a:ea typeface="Lato"/>
                <a:cs typeface="Lato"/>
                <a:sym typeface="Lato"/>
              </a:rPr>
              <a:t>  en Madrid en 2009, en 2017 contaba ya con 15.000 alojamientos y ha seguido aumentando hasta superar los 26.000 en 2025.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94025" y="132600"/>
            <a:ext cx="20637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Contexto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2400" y="432000"/>
            <a:ext cx="2485225" cy="399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742125"/>
            <a:ext cx="4254600" cy="27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3187025" y="1041525"/>
            <a:ext cx="23970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Análisis realizado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2782500" y="1839150"/>
            <a:ext cx="3579000" cy="1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200">
                <a:latin typeface="Raleway"/>
                <a:ea typeface="Raleway"/>
                <a:cs typeface="Raleway"/>
                <a:sym typeface="Raleway"/>
              </a:rPr>
              <a:t>¿ Qué variables muestran mayores diferencias en el precio de alquiler de las viviendas en AirBnB en los últimos años?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173225" y="111200"/>
            <a:ext cx="2138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Analisis - Problema definido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idx="4294967295" type="title"/>
          </p:nvPr>
        </p:nvSpPr>
        <p:spPr>
          <a:xfrm>
            <a:off x="260850" y="454663"/>
            <a:ext cx="8622300" cy="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</a:rPr>
              <a:t>Análisis realizado.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ct val="85344"/>
              <a:buFont typeface="Arial"/>
              <a:buNone/>
            </a:pPr>
            <a:r>
              <a:rPr b="0" lang="es" sz="1288"/>
              <a:t>Se han analizado </a:t>
            </a:r>
            <a:r>
              <a:rPr lang="es" sz="1288"/>
              <a:t>19 características</a:t>
            </a:r>
            <a:r>
              <a:rPr b="0" lang="es" sz="1288"/>
              <a:t> que se han distribuido en </a:t>
            </a:r>
            <a:r>
              <a:rPr lang="es" sz="1288"/>
              <a:t>5 grupos</a:t>
            </a:r>
            <a:r>
              <a:rPr b="0" lang="es" sz="1288"/>
              <a:t> en busca de evidencias estadísticas para apartamentos, enfocandonos principalmente entre los que tienen entre 1 y 3 habitaciones en Madrid.</a:t>
            </a:r>
            <a:endParaRPr b="0" sz="1511"/>
          </a:p>
        </p:txBody>
      </p:sp>
      <p:sp>
        <p:nvSpPr>
          <p:cNvPr id="95" name="Google Shape;95;p16"/>
          <p:cNvSpPr txBox="1"/>
          <p:nvPr/>
        </p:nvSpPr>
        <p:spPr>
          <a:xfrm>
            <a:off x="301550" y="79125"/>
            <a:ext cx="20424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Análisis - Hipótesis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3883693" y="150061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942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Propiedad a alquilar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2281515" y="209785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C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Tipo de vivienda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369447" y="201615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C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Localización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7426200" y="206040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Anfitrión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5705743" y="2082878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Amenities 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" name="Google Shape;101;p16"/>
          <p:cNvCxnSpPr>
            <a:stCxn id="96" idx="1"/>
            <a:endCxn id="97" idx="0"/>
          </p:cNvCxnSpPr>
          <p:nvPr/>
        </p:nvCxnSpPr>
        <p:spPr>
          <a:xfrm flipH="1">
            <a:off x="3050593" y="1721863"/>
            <a:ext cx="833100" cy="3759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16"/>
          <p:cNvCxnSpPr>
            <a:stCxn id="98" idx="0"/>
            <a:endCxn id="96" idx="1"/>
          </p:cNvCxnSpPr>
          <p:nvPr/>
        </p:nvCxnSpPr>
        <p:spPr>
          <a:xfrm rot="-5400000">
            <a:off x="2363997" y="496351"/>
            <a:ext cx="294300" cy="27453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16"/>
          <p:cNvCxnSpPr>
            <a:stCxn id="99" idx="0"/>
            <a:endCxn id="96" idx="3"/>
          </p:cNvCxnSpPr>
          <p:nvPr/>
        </p:nvCxnSpPr>
        <p:spPr>
          <a:xfrm flipH="1" rot="5400000">
            <a:off x="6639300" y="504453"/>
            <a:ext cx="338400" cy="27735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p16"/>
          <p:cNvCxnSpPr>
            <a:stCxn id="96" idx="3"/>
            <a:endCxn id="100" idx="0"/>
          </p:cNvCxnSpPr>
          <p:nvPr/>
        </p:nvCxnSpPr>
        <p:spPr>
          <a:xfrm>
            <a:off x="5421793" y="1721863"/>
            <a:ext cx="1053000" cy="3609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359" y="2571500"/>
            <a:ext cx="576283" cy="57629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466950" y="3302950"/>
            <a:ext cx="1440600" cy="112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54000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-Distancia al centro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-Distancia al aeropuerto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-Servicios cercanos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-El Barrio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6712" y="2782075"/>
            <a:ext cx="493779" cy="4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2563800" y="3335575"/>
            <a:ext cx="1320000" cy="80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540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Cocina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Nª Baños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Nº Habitaciones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Nª Camas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Nº de Inquilinos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Precio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4062850" y="3335575"/>
            <a:ext cx="1375800" cy="96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-Numero de valoraciones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Reseñas vivienda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Reseñas limpieza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5726" y="2700000"/>
            <a:ext cx="553500" cy="5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5804575" y="3302950"/>
            <a:ext cx="1375800" cy="80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Amenities cocina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Amenities TV y Wifi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Amenities Aire acondicionado, calefacción.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3985288" y="2298628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Reviews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3" name="Google Shape;113;p16"/>
          <p:cNvCxnSpPr>
            <a:stCxn id="112" idx="0"/>
          </p:cNvCxnSpPr>
          <p:nvPr/>
        </p:nvCxnSpPr>
        <p:spPr>
          <a:xfrm rot="10800000">
            <a:off x="4747138" y="1943128"/>
            <a:ext cx="7200" cy="3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4" name="Google Shape;11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18500" y="2571500"/>
            <a:ext cx="553500" cy="5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7477550" y="3275875"/>
            <a:ext cx="1611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-Experiencia  anfitrión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-Respuesta anfitrión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Política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cancelación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1201" y="2826775"/>
            <a:ext cx="493800" cy="4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idx="4294967295" type="title"/>
          </p:nvPr>
        </p:nvSpPr>
        <p:spPr>
          <a:xfrm>
            <a:off x="260850" y="454663"/>
            <a:ext cx="8622300" cy="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</a:rPr>
              <a:t>Análisis realizado.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s" sz="1511"/>
              <a:t>Empleando un </a:t>
            </a:r>
            <a:r>
              <a:rPr b="0" lang="es" sz="1511"/>
              <a:t>código</a:t>
            </a:r>
            <a:r>
              <a:rPr b="0" lang="es" sz="1511"/>
              <a:t> de colores señalamos las variables </a:t>
            </a:r>
            <a:r>
              <a:rPr lang="es" sz="1511">
                <a:solidFill>
                  <a:srgbClr val="6AA84F"/>
                </a:solidFill>
              </a:rPr>
              <a:t>significativas</a:t>
            </a:r>
            <a:r>
              <a:rPr b="0" lang="es" sz="1511"/>
              <a:t> y las </a:t>
            </a:r>
            <a:r>
              <a:rPr lang="es" sz="1511">
                <a:solidFill>
                  <a:srgbClr val="FF0000"/>
                </a:solidFill>
              </a:rPr>
              <a:t>no significativas</a:t>
            </a:r>
            <a:r>
              <a:rPr b="0" lang="es" sz="1511"/>
              <a:t>.</a:t>
            </a:r>
            <a:endParaRPr b="0" sz="1511"/>
          </a:p>
        </p:txBody>
      </p:sp>
      <p:sp>
        <p:nvSpPr>
          <p:cNvPr id="122" name="Google Shape;122;p17"/>
          <p:cNvSpPr txBox="1"/>
          <p:nvPr/>
        </p:nvSpPr>
        <p:spPr>
          <a:xfrm>
            <a:off x="301550" y="79125"/>
            <a:ext cx="20424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Análisis - Hipótesis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3883693" y="150061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942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Propiedad a alquilar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2281515" y="209785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C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Tipo de vivienda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369447" y="201615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C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Localización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7426200" y="206040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Anfitrión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5705743" y="2082878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Amenities y política cancelación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8" name="Google Shape;128;p17"/>
          <p:cNvCxnSpPr>
            <a:stCxn id="123" idx="1"/>
            <a:endCxn id="124" idx="0"/>
          </p:cNvCxnSpPr>
          <p:nvPr/>
        </p:nvCxnSpPr>
        <p:spPr>
          <a:xfrm flipH="1">
            <a:off x="3050593" y="1721863"/>
            <a:ext cx="833100" cy="3759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17"/>
          <p:cNvCxnSpPr>
            <a:stCxn id="125" idx="0"/>
            <a:endCxn id="123" idx="1"/>
          </p:cNvCxnSpPr>
          <p:nvPr/>
        </p:nvCxnSpPr>
        <p:spPr>
          <a:xfrm rot="-5400000">
            <a:off x="2363997" y="496351"/>
            <a:ext cx="294300" cy="27453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17"/>
          <p:cNvCxnSpPr>
            <a:stCxn id="126" idx="0"/>
            <a:endCxn id="123" idx="3"/>
          </p:cNvCxnSpPr>
          <p:nvPr/>
        </p:nvCxnSpPr>
        <p:spPr>
          <a:xfrm flipH="1" rot="5400000">
            <a:off x="6639300" y="504453"/>
            <a:ext cx="338400" cy="27735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7"/>
          <p:cNvCxnSpPr>
            <a:stCxn id="123" idx="3"/>
            <a:endCxn id="127" idx="0"/>
          </p:cNvCxnSpPr>
          <p:nvPr/>
        </p:nvCxnSpPr>
        <p:spPr>
          <a:xfrm>
            <a:off x="5421793" y="1721863"/>
            <a:ext cx="1053000" cy="3609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359" y="2571500"/>
            <a:ext cx="576283" cy="57629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/>
        </p:nvSpPr>
        <p:spPr>
          <a:xfrm>
            <a:off x="466950" y="3302950"/>
            <a:ext cx="1440600" cy="112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54000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b="1" lang="es" sz="18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Distancia al centro</a:t>
            </a:r>
            <a:endParaRPr b="1" sz="18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-Distancia al aeropuerto </a:t>
            </a:r>
            <a:endParaRPr b="1"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-Servicios cercanos</a:t>
            </a:r>
            <a:endParaRPr b="1"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-El Barrio</a:t>
            </a:r>
            <a:endParaRPr b="1" sz="18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6712" y="2782075"/>
            <a:ext cx="493779" cy="4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/>
        </p:nvSpPr>
        <p:spPr>
          <a:xfrm>
            <a:off x="2563700" y="3335575"/>
            <a:ext cx="1320000" cy="80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540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1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Cocina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s" sz="11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- Nª Baños</a:t>
            </a:r>
            <a:endParaRPr b="1" sz="11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s" sz="11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- Nº Habitaciones</a:t>
            </a:r>
            <a:endParaRPr b="1" sz="11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s" sz="11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- Nª Camas</a:t>
            </a:r>
            <a:endParaRPr b="1" sz="11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s" sz="11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- Nº de Inquilinos</a:t>
            </a:r>
            <a:endParaRPr b="1" sz="11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s" sz="11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- Precio</a:t>
            </a:r>
            <a:endParaRPr b="1" sz="11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4139050" y="3335575"/>
            <a:ext cx="1375800" cy="96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-Numero de valoraciones</a:t>
            </a:r>
            <a:endParaRPr b="1" sz="11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- Reseñas vivienda</a:t>
            </a:r>
            <a:endParaRPr b="1" sz="11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- Reseñas limpieza</a:t>
            </a:r>
            <a:endParaRPr b="1" sz="11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5726" y="2700000"/>
            <a:ext cx="553500" cy="5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/>
        </p:nvSpPr>
        <p:spPr>
          <a:xfrm>
            <a:off x="5868050" y="3275875"/>
            <a:ext cx="1375800" cy="80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5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- Amenities cocina</a:t>
            </a:r>
            <a:endParaRPr b="1" sz="11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- Amenities TV y Wifi</a:t>
            </a:r>
            <a:endParaRPr b="1" sz="11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- Amenities Aire acondicionado, calefacción.</a:t>
            </a:r>
            <a:endParaRPr b="1" sz="11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3985288" y="2298628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Reviews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0" name="Google Shape;140;p17"/>
          <p:cNvCxnSpPr>
            <a:stCxn id="139" idx="0"/>
          </p:cNvCxnSpPr>
          <p:nvPr/>
        </p:nvCxnSpPr>
        <p:spPr>
          <a:xfrm rot="10800000">
            <a:off x="4747138" y="1943128"/>
            <a:ext cx="7200" cy="3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1" name="Google Shape;14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18500" y="2571500"/>
            <a:ext cx="553500" cy="5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 txBox="1"/>
          <p:nvPr/>
        </p:nvSpPr>
        <p:spPr>
          <a:xfrm>
            <a:off x="7477550" y="3275875"/>
            <a:ext cx="1611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-Experiencia </a:t>
            </a:r>
            <a:r>
              <a:rPr b="1" lang="es" sz="11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 anfitrión.</a:t>
            </a:r>
            <a:endParaRPr b="1" sz="11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-Respuesta anfitrión</a:t>
            </a:r>
            <a:endParaRPr b="1" sz="11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11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- Politica cancelación</a:t>
            </a:r>
            <a:endParaRPr b="1" sz="11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1201" y="2826775"/>
            <a:ext cx="493800" cy="4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/>
        </p:nvSpPr>
        <p:spPr>
          <a:xfrm>
            <a:off x="248075" y="111200"/>
            <a:ext cx="27909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Análisis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42775" y="513275"/>
            <a:ext cx="340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 sz="25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Análisis realizado.</a:t>
            </a:r>
            <a:r>
              <a:rPr b="1" lang="es" sz="3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1981622" y="184720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C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Localización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534" y="2411850"/>
            <a:ext cx="576283" cy="57629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8"/>
          <p:cNvSpPr txBox="1"/>
          <p:nvPr/>
        </p:nvSpPr>
        <p:spPr>
          <a:xfrm>
            <a:off x="116850" y="1109125"/>
            <a:ext cx="8910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El 55% de las viviendas 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están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dentro del radio de la M30, en el </a:t>
            </a: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centro 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y  </a:t>
            </a: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alrededores.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 Todos los distritos tienen  buenas conexiones de 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transporte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público y de servicios. El aeropuerto está en las afueras de la ciudad. 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Como es de esperar en función del </a:t>
            </a: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número de habitaciones 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 </a:t>
            </a: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baños 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los precios varían.  Tener más </a:t>
            </a: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habitaciones, baños 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y </a:t>
            </a: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camas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aumenta la flexibilidad para adaptarse a diferentes grupos y obtener </a:t>
            </a: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mejores tarifas.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400" y="4062075"/>
            <a:ext cx="1854724" cy="97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6325" y="3628775"/>
            <a:ext cx="2125526" cy="12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8063" y="2988150"/>
            <a:ext cx="1983100" cy="97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/>
          <p:nvPr/>
        </p:nvSpPr>
        <p:spPr>
          <a:xfrm>
            <a:off x="5853390" y="1894826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C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Tipo de vivienda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5562" y="2453100"/>
            <a:ext cx="493779" cy="4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75300" y="3296650"/>
            <a:ext cx="1908726" cy="147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02500" y="3296650"/>
            <a:ext cx="2066850" cy="147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/>
        </p:nvSpPr>
        <p:spPr>
          <a:xfrm>
            <a:off x="248075" y="111200"/>
            <a:ext cx="27909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Análisis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42775" y="513275"/>
            <a:ext cx="340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 sz="25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Análisis realizado.</a:t>
            </a:r>
            <a:r>
              <a:rPr b="1" lang="es" sz="3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3562275" y="92160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Reviews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5423675" y="3607925"/>
            <a:ext cx="374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79100" y="1410288"/>
            <a:ext cx="4307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Las </a:t>
            </a:r>
            <a:r>
              <a:rPr b="1"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reviews</a:t>
            </a: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son muy</a:t>
            </a:r>
            <a:r>
              <a:rPr b="1"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importantes</a:t>
            </a: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en un alquiler vacacional. Los clientes </a:t>
            </a:r>
            <a:r>
              <a:rPr b="1"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buscan información</a:t>
            </a: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en las experiencias de </a:t>
            </a:r>
            <a:r>
              <a:rPr b="1"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clientes anteriores</a:t>
            </a: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antes de decidirse. Tener buenas reseñas y mucha cantidad hacen que la propiedad destaque.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350" y="2390050"/>
            <a:ext cx="2752725" cy="126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4451" y="192650"/>
            <a:ext cx="493800" cy="4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/>
          <p:nvPr/>
        </p:nvSpPr>
        <p:spPr>
          <a:xfrm>
            <a:off x="4631050" y="2891800"/>
            <a:ext cx="153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5050" y="1676350"/>
            <a:ext cx="2105551" cy="150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/>
        </p:nvSpPr>
        <p:spPr>
          <a:xfrm>
            <a:off x="7140600" y="1676350"/>
            <a:ext cx="1581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El 50% de las </a:t>
            </a:r>
            <a:r>
              <a:rPr b="1"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reseñas</a:t>
            </a: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son en </a:t>
            </a:r>
            <a:r>
              <a:rPr b="1"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inglés</a:t>
            </a: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el 34% en </a:t>
            </a:r>
            <a:r>
              <a:rPr b="1"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español</a:t>
            </a: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y el 16% en </a:t>
            </a:r>
            <a:r>
              <a:rPr b="1"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otros</a:t>
            </a: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idiomas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4938700" y="3474250"/>
            <a:ext cx="1123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La puntuación media por barrio es muy alta, ninguna baja del 82%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2500" y="3296425"/>
            <a:ext cx="2995476" cy="167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34625" y="2700000"/>
            <a:ext cx="493800" cy="485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35350" y="3710500"/>
            <a:ext cx="2752725" cy="126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69150" y="130846"/>
            <a:ext cx="2888824" cy="1433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/>
        </p:nvSpPr>
        <p:spPr>
          <a:xfrm>
            <a:off x="248075" y="111200"/>
            <a:ext cx="27909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Análisis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42775" y="431188"/>
            <a:ext cx="340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 sz="25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Análisis realizado.</a:t>
            </a:r>
            <a:r>
              <a:rPr b="1" lang="es" sz="30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1161231" y="178614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Amenities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550" y="2421125"/>
            <a:ext cx="619474" cy="61947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/>
        </p:nvSpPr>
        <p:spPr>
          <a:xfrm>
            <a:off x="371025" y="948675"/>
            <a:ext cx="84639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Entre los </a:t>
            </a: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Amenities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del 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alojamiento</a:t>
            </a: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destacan</a:t>
            </a: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el wifi, utensilios de cocina, calefacción y TV. El aire acondicionado</a:t>
            </a: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es menos común. En el caso de los </a:t>
            </a: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anfitriones 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top, destacan la rápida respuesta, la amabilidad y el Nº de propiedades que gestiona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 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la</a:t>
            </a: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política de cancelación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la 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mayoría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de alojamientos se promueven 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políticas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moderadas, cancelación anterior a 14 días y flexible.</a:t>
            </a:r>
            <a:r>
              <a:rPr lang="es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125" y="3233075"/>
            <a:ext cx="3090635" cy="184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6925" y="3290225"/>
            <a:ext cx="2317999" cy="167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/>
          <p:nvPr/>
        </p:nvSpPr>
        <p:spPr>
          <a:xfrm>
            <a:off x="5598718" y="178614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Anfitrión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1025" y="2439888"/>
            <a:ext cx="553500" cy="55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26125" y="3290225"/>
            <a:ext cx="2117750" cy="16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/>
        </p:nvSpPr>
        <p:spPr>
          <a:xfrm>
            <a:off x="53700" y="389350"/>
            <a:ext cx="4641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Recomendaciones</a:t>
            </a:r>
            <a:endParaRPr sz="300"/>
          </a:p>
        </p:txBody>
      </p:sp>
      <p:sp>
        <p:nvSpPr>
          <p:cNvPr id="198" name="Google Shape;198;p21"/>
          <p:cNvSpPr txBox="1"/>
          <p:nvPr/>
        </p:nvSpPr>
        <p:spPr>
          <a:xfrm>
            <a:off x="0" y="0"/>
            <a:ext cx="30000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5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Análisis</a:t>
            </a:r>
            <a:endParaRPr sz="850"/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724" y="3179700"/>
            <a:ext cx="661598" cy="661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8675" y="3274009"/>
            <a:ext cx="569400" cy="5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8311" y="3293288"/>
            <a:ext cx="527875" cy="52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1"/>
          <p:cNvSpPr/>
          <p:nvPr/>
        </p:nvSpPr>
        <p:spPr>
          <a:xfrm>
            <a:off x="443374" y="2833551"/>
            <a:ext cx="1230300" cy="273600"/>
          </a:xfrm>
          <a:prstGeom prst="roundRect">
            <a:avLst>
              <a:gd fmla="val 50000" name="adj"/>
            </a:avLst>
          </a:prstGeom>
          <a:solidFill>
            <a:srgbClr val="0D5C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Localización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" name="Google Shape;203;p21"/>
          <p:cNvSpPr/>
          <p:nvPr/>
        </p:nvSpPr>
        <p:spPr>
          <a:xfrm>
            <a:off x="2043200" y="2836450"/>
            <a:ext cx="1118100" cy="315600"/>
          </a:xfrm>
          <a:prstGeom prst="roundRect">
            <a:avLst>
              <a:gd fmla="val 50000" name="adj"/>
            </a:avLst>
          </a:prstGeom>
          <a:solidFill>
            <a:srgbClr val="0D5C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Tipo de vivienda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3796525" y="2812550"/>
            <a:ext cx="1052400" cy="3156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Reviews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5" name="Google Shape;205;p21"/>
          <p:cNvSpPr/>
          <p:nvPr/>
        </p:nvSpPr>
        <p:spPr>
          <a:xfrm>
            <a:off x="5680775" y="2812550"/>
            <a:ext cx="1118100" cy="3156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Amenities 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7519450" y="2836450"/>
            <a:ext cx="1052400" cy="3156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Anfitrión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7" name="Google Shape;207;p21"/>
          <p:cNvSpPr txBox="1"/>
          <p:nvPr/>
        </p:nvSpPr>
        <p:spPr>
          <a:xfrm>
            <a:off x="321850" y="1149250"/>
            <a:ext cx="105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1"/>
          <p:cNvSpPr txBox="1"/>
          <p:nvPr/>
        </p:nvSpPr>
        <p:spPr>
          <a:xfrm>
            <a:off x="555575" y="1393475"/>
            <a:ext cx="1118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Los barrios </a:t>
            </a: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cerca de Sol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son los mejor valorados al ser </a:t>
            </a: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céntrico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y poder </a:t>
            </a: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desplazarse </a:t>
            </a: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cómodamente</a:t>
            </a:r>
            <a:endParaRPr b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1"/>
          <p:cNvSpPr txBox="1"/>
          <p:nvPr/>
        </p:nvSpPr>
        <p:spPr>
          <a:xfrm>
            <a:off x="2024751" y="922525"/>
            <a:ext cx="1155000" cy="21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Poner el máximo número de </a:t>
            </a:r>
            <a:r>
              <a:rPr b="1" lang="es" sz="105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camas </a:t>
            </a:r>
            <a:r>
              <a:rPr lang="es" sz="105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por </a:t>
            </a:r>
            <a:r>
              <a:rPr b="1" lang="es" sz="105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habitación</a:t>
            </a:r>
            <a:r>
              <a:rPr lang="es" sz="105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y tener </a:t>
            </a:r>
            <a:r>
              <a:rPr lang="es" sz="105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sofa</a:t>
            </a:r>
            <a:r>
              <a:rPr lang="es" sz="105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-cama en el salón nos puede proporcionar más beneficios al igual que tener más </a:t>
            </a:r>
            <a:r>
              <a:rPr b="1" lang="es" sz="105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baños</a:t>
            </a:r>
            <a:endParaRPr b="1" sz="105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1"/>
          <p:cNvSpPr txBox="1"/>
          <p:nvPr/>
        </p:nvSpPr>
        <p:spPr>
          <a:xfrm>
            <a:off x="3842088" y="958750"/>
            <a:ext cx="11181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Las más valoradas  son la </a:t>
            </a:r>
            <a:r>
              <a:rPr b="1" lang="es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localización </a:t>
            </a:r>
            <a:r>
              <a:rPr lang="es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 la </a:t>
            </a:r>
            <a:r>
              <a:rPr b="1" lang="es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comunicación</a:t>
            </a:r>
            <a:r>
              <a:rPr lang="es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  La mayoría de las reviews son en inglés y  español. Poder comunicarse en inglés abre más mercado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1"/>
          <p:cNvSpPr txBox="1"/>
          <p:nvPr/>
        </p:nvSpPr>
        <p:spPr>
          <a:xfrm>
            <a:off x="5761125" y="1149250"/>
            <a:ext cx="12303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Tener más </a:t>
            </a: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amenities </a:t>
            </a:r>
            <a:r>
              <a:rPr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justifican una tarifa más alta. Los amenities más comunes son: </a:t>
            </a:r>
            <a:r>
              <a:rPr b="1" lang="es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Cocina, calefacción, internet y TV.</a:t>
            </a:r>
            <a:endParaRPr b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1"/>
          <p:cNvSpPr txBox="1"/>
          <p:nvPr/>
        </p:nvSpPr>
        <p:spPr>
          <a:xfrm>
            <a:off x="7519438" y="532975"/>
            <a:ext cx="10524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Los mejores </a:t>
            </a:r>
            <a:r>
              <a:rPr b="1" lang="es" sz="105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anfitriones </a:t>
            </a:r>
            <a:r>
              <a:rPr lang="es" sz="105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destacan del resto por tener una </a:t>
            </a:r>
            <a:r>
              <a:rPr b="1" lang="es" sz="105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rápida respuesta</a:t>
            </a:r>
            <a:r>
              <a:rPr lang="es" sz="105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y ser </a:t>
            </a:r>
            <a:r>
              <a:rPr b="1" lang="es" sz="105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empáticos</a:t>
            </a:r>
            <a:r>
              <a:rPr lang="es" sz="105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ser flexible con la politica de cancelación da más seguridad a la hora de reservar</a:t>
            </a:r>
            <a:endParaRPr sz="105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3" name="Google Shape;21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35687" y="3221737"/>
            <a:ext cx="619924" cy="61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38024" y="3225788"/>
            <a:ext cx="569400" cy="56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70601" y="4572500"/>
            <a:ext cx="704232" cy="46407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1"/>
          <p:cNvSpPr txBox="1"/>
          <p:nvPr/>
        </p:nvSpPr>
        <p:spPr>
          <a:xfrm>
            <a:off x="499475" y="3913850"/>
            <a:ext cx="1230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Céntrico</a:t>
            </a:r>
            <a:endParaRPr b="1" sz="1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Movilidad</a:t>
            </a:r>
            <a:endParaRPr b="1" sz="1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Distancia aeropuerto</a:t>
            </a:r>
            <a:endParaRPr b="1" sz="1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1"/>
          <p:cNvSpPr txBox="1"/>
          <p:nvPr/>
        </p:nvSpPr>
        <p:spPr>
          <a:xfrm>
            <a:off x="1923500" y="3962400"/>
            <a:ext cx="1357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Nº Habitaciones</a:t>
            </a:r>
            <a:endParaRPr b="1" sz="1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Nª Camas</a:t>
            </a:r>
            <a:endParaRPr b="1" sz="1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Nº Baños</a:t>
            </a:r>
            <a:endParaRPr b="1" sz="1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5555325" y="4083000"/>
            <a:ext cx="143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+Amenities</a:t>
            </a:r>
            <a:endParaRPr b="1" sz="1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1"/>
          <p:cNvSpPr txBox="1"/>
          <p:nvPr/>
        </p:nvSpPr>
        <p:spPr>
          <a:xfrm>
            <a:off x="7366900" y="4082988"/>
            <a:ext cx="1357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Atención</a:t>
            </a:r>
            <a:endParaRPr b="1" sz="1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Amabilidad</a:t>
            </a:r>
            <a:endParaRPr b="1" sz="1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11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Política cancelación</a:t>
            </a:r>
            <a:endParaRPr b="1" sz="1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0" name="Google Shape;220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4102" y="4555775"/>
            <a:ext cx="801050" cy="46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12763" y="3879113"/>
            <a:ext cx="619924" cy="609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