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176583-B12E-43A3-8D60-C74F32CE3B51}">
  <a:tblStyle styleId="{9E176583-B12E-43A3-8D60-C74F32CE3B5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 name="Google Shape;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c826e762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c826e762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5c826e762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 name="Google Shape;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ba0cd92c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ba0cd92c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5ba0cd92c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ba0cd92c6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ba0cd92c6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5ba0cd92c6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1">
  <p:cSld name="PORTADA ESTILO 1">
    <p:spTree>
      <p:nvGrpSpPr>
        <p:cNvPr id="11" name="Shape 11"/>
        <p:cNvGrpSpPr/>
        <p:nvPr/>
      </p:nvGrpSpPr>
      <p:grpSpPr>
        <a:xfrm>
          <a:off x="0" y="0"/>
          <a:ext cx="0" cy="0"/>
          <a:chOff x="0" y="0"/>
          <a:chExt cx="0" cy="0"/>
        </a:xfrm>
      </p:grpSpPr>
      <p:pic>
        <p:nvPicPr>
          <p:cNvPr descr="Sin título.png" id="12" name="Google Shape;12;p2"/>
          <p:cNvPicPr preferRelativeResize="0"/>
          <p:nvPr/>
        </p:nvPicPr>
        <p:blipFill rotWithShape="1">
          <a:blip r:embed="rId2">
            <a:alphaModFix/>
          </a:blip>
          <a:srcRect b="0" l="0" r="0" t="0"/>
          <a:stretch/>
        </p:blipFill>
        <p:spPr>
          <a:xfrm>
            <a:off x="-76974" y="0"/>
            <a:ext cx="9269582" cy="51563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3">
  <p:cSld name="CAPÍTULO ESTILO 3">
    <p:spTree>
      <p:nvGrpSpPr>
        <p:cNvPr id="30" name="Shape 30"/>
        <p:cNvGrpSpPr/>
        <p:nvPr/>
      </p:nvGrpSpPr>
      <p:grpSpPr>
        <a:xfrm>
          <a:off x="0" y="0"/>
          <a:ext cx="0" cy="0"/>
          <a:chOff x="0" y="0"/>
          <a:chExt cx="0" cy="0"/>
        </a:xfrm>
      </p:grpSpPr>
      <p:pic>
        <p:nvPicPr>
          <p:cNvPr descr="Sin título9.png" id="31" name="Google Shape;31;p11"/>
          <p:cNvPicPr preferRelativeResize="0"/>
          <p:nvPr/>
        </p:nvPicPr>
        <p:blipFill rotWithShape="1">
          <a:blip r:embed="rId2">
            <a:alphaModFix/>
          </a:blip>
          <a:srcRect b="0" l="0" r="0" t="0"/>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 ESTILO 3">
  <p:cSld name="SECCIÓN ESTILO 3">
    <p:spTree>
      <p:nvGrpSpPr>
        <p:cNvPr id="32" name="Shape 32"/>
        <p:cNvGrpSpPr/>
        <p:nvPr/>
      </p:nvGrpSpPr>
      <p:grpSpPr>
        <a:xfrm>
          <a:off x="0" y="0"/>
          <a:ext cx="0" cy="0"/>
          <a:chOff x="0" y="0"/>
          <a:chExt cx="0" cy="0"/>
        </a:xfrm>
      </p:grpSpPr>
      <p:pic>
        <p:nvPicPr>
          <p:cNvPr descr="Sin título10.png" id="33" name="Google Shape;33;p12"/>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1">
  <p:cSld name="SECCIÓN1">
    <p:spTree>
      <p:nvGrpSpPr>
        <p:cNvPr id="13" name="Shape 13"/>
        <p:cNvGrpSpPr/>
        <p:nvPr/>
      </p:nvGrpSpPr>
      <p:grpSpPr>
        <a:xfrm>
          <a:off x="0" y="0"/>
          <a:ext cx="0" cy="0"/>
          <a:chOff x="0" y="0"/>
          <a:chExt cx="0" cy="0"/>
        </a:xfrm>
      </p:grpSpPr>
      <p:pic>
        <p:nvPicPr>
          <p:cNvPr descr="Sin título5.png" id="14" name="Google Shape;14;p3"/>
          <p:cNvPicPr preferRelativeResize="0"/>
          <p:nvPr/>
        </p:nvPicPr>
        <p:blipFill rotWithShape="1">
          <a:blip r:embed="rId2">
            <a:alphaModFix/>
          </a:blip>
          <a:srcRect b="0" l="0" r="0" t="0"/>
          <a:stretch/>
        </p:blipFill>
        <p:spPr>
          <a:xfrm>
            <a:off x="0" y="0"/>
            <a:ext cx="9169658"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
  <p:cSld name="ESQUEMA GRAL 2">
    <p:spTree>
      <p:nvGrpSpPr>
        <p:cNvPr id="15" name="Shape 15"/>
        <p:cNvGrpSpPr/>
        <p:nvPr/>
      </p:nvGrpSpPr>
      <p:grpSpPr>
        <a:xfrm>
          <a:off x="0" y="0"/>
          <a:ext cx="0" cy="0"/>
          <a:chOff x="0" y="0"/>
          <a:chExt cx="0" cy="0"/>
        </a:xfrm>
      </p:grpSpPr>
      <p:pic>
        <p:nvPicPr>
          <p:cNvPr descr="Sin título6.png" id="16" name="Google Shape;16;p4"/>
          <p:cNvPicPr preferRelativeResize="0"/>
          <p:nvPr/>
        </p:nvPicPr>
        <p:blipFill rotWithShape="1">
          <a:blip r:embed="rId2">
            <a:alphaModFix/>
          </a:blip>
          <a:srcRect b="0" l="0" r="0" t="0"/>
          <a:stretch/>
        </p:blipFill>
        <p:spPr>
          <a:xfrm>
            <a:off x="-89804" y="0"/>
            <a:ext cx="9269583"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p:cSld name="FINAL">
    <p:spTree>
      <p:nvGrpSpPr>
        <p:cNvPr id="17" name="Shape 17"/>
        <p:cNvGrpSpPr/>
        <p:nvPr/>
      </p:nvGrpSpPr>
      <p:grpSpPr>
        <a:xfrm>
          <a:off x="0" y="0"/>
          <a:ext cx="0" cy="0"/>
          <a:chOff x="0" y="0"/>
          <a:chExt cx="0" cy="0"/>
        </a:xfrm>
      </p:grpSpPr>
      <p:pic>
        <p:nvPicPr>
          <p:cNvPr descr="Sin título11.png" id="18" name="Google Shape;18;p5"/>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TADA ESTILO 2">
  <p:cSld name="PORTADA ESTILO 2">
    <p:spTree>
      <p:nvGrpSpPr>
        <p:cNvPr id="19" name="Shape 19"/>
        <p:cNvGrpSpPr/>
        <p:nvPr/>
      </p:nvGrpSpPr>
      <p:grpSpPr>
        <a:xfrm>
          <a:off x="0" y="0"/>
          <a:ext cx="0" cy="0"/>
          <a:chOff x="0" y="0"/>
          <a:chExt cx="0" cy="0"/>
        </a:xfrm>
      </p:grpSpPr>
      <p:pic>
        <p:nvPicPr>
          <p:cNvPr descr="Sin título2.png" id="20" name="Google Shape;20;p6"/>
          <p:cNvPicPr preferRelativeResize="0"/>
          <p:nvPr/>
        </p:nvPicPr>
        <p:blipFill rotWithShape="1">
          <a:blip r:embed="rId2">
            <a:alphaModFix/>
          </a:blip>
          <a:srcRect b="0" l="0" r="0" t="0"/>
          <a:stretch/>
        </p:blipFill>
        <p:spPr>
          <a:xfrm>
            <a:off x="12829"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A">
  <p:cSld name="ESQUEMA GRAL 2A">
    <p:spTree>
      <p:nvGrpSpPr>
        <p:cNvPr id="21" name="Shape 21"/>
        <p:cNvGrpSpPr/>
        <p:nvPr/>
      </p:nvGrpSpPr>
      <p:grpSpPr>
        <a:xfrm>
          <a:off x="0" y="0"/>
          <a:ext cx="0" cy="0"/>
          <a:chOff x="0" y="0"/>
          <a:chExt cx="0" cy="0"/>
        </a:xfrm>
      </p:grpSpPr>
      <p:pic>
        <p:nvPicPr>
          <p:cNvPr descr="Template_PPT_Mesa de trabajo 24 copia 2.png" id="22" name="Google Shape;22;p7"/>
          <p:cNvPicPr preferRelativeResize="0"/>
          <p:nvPr/>
        </p:nvPicPr>
        <p:blipFill rotWithShape="1">
          <a:blip r:embed="rId2">
            <a:alphaModFix/>
          </a:blip>
          <a:srcRect b="0" l="0" r="0" t="0"/>
          <a:stretch/>
        </p:blipFill>
        <p:spPr>
          <a:xfrm>
            <a:off x="0" y="0"/>
            <a:ext cx="9138451"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QUEMA GRAL 2B">
  <p:cSld name="ESQUEMA GRAL 2B">
    <p:spTree>
      <p:nvGrpSpPr>
        <p:cNvPr id="23" name="Shape 23"/>
        <p:cNvGrpSpPr/>
        <p:nvPr/>
      </p:nvGrpSpPr>
      <p:grpSpPr>
        <a:xfrm>
          <a:off x="0" y="0"/>
          <a:ext cx="0" cy="0"/>
          <a:chOff x="0" y="0"/>
          <a:chExt cx="0" cy="0"/>
        </a:xfrm>
      </p:grpSpPr>
      <p:pic>
        <p:nvPicPr>
          <p:cNvPr descr="Template_PPT_Mesa de trabajo 24 copia 3.png" id="24" name="Google Shape;24;p8"/>
          <p:cNvPicPr preferRelativeResize="0"/>
          <p:nvPr/>
        </p:nvPicPr>
        <p:blipFill rotWithShape="1">
          <a:blip r:embed="rId2">
            <a:alphaModFix/>
          </a:blip>
          <a:srcRect b="0" l="0" r="0" t="0"/>
          <a:stretch/>
        </p:blipFill>
        <p:spPr>
          <a:xfrm>
            <a:off x="0" y="0"/>
            <a:ext cx="9138451"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ÍTULO ESTILO 2">
  <p:cSld name="CAPÍTULO ESTILO 2">
    <p:spTree>
      <p:nvGrpSpPr>
        <p:cNvPr id="25" name="Shape 25"/>
        <p:cNvGrpSpPr/>
        <p:nvPr/>
      </p:nvGrpSpPr>
      <p:grpSpPr>
        <a:xfrm>
          <a:off x="0" y="0"/>
          <a:ext cx="0" cy="0"/>
          <a:chOff x="0" y="0"/>
          <a:chExt cx="0" cy="0"/>
        </a:xfrm>
      </p:grpSpPr>
      <p:pic>
        <p:nvPicPr>
          <p:cNvPr descr="Sin título7.png" id="26" name="Google Shape;26;p9"/>
          <p:cNvPicPr preferRelativeResize="0"/>
          <p:nvPr/>
        </p:nvPicPr>
        <p:blipFill rotWithShape="1">
          <a:blip r:embed="rId2">
            <a:alphaModFix/>
          </a:blip>
          <a:srcRect b="0" l="0" r="0" t="0"/>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CIÓN2">
  <p:cSld name="SECCIÓN2">
    <p:spTree>
      <p:nvGrpSpPr>
        <p:cNvPr id="27" name="Shape 27"/>
        <p:cNvGrpSpPr/>
        <p:nvPr/>
      </p:nvGrpSpPr>
      <p:grpSpPr>
        <a:xfrm>
          <a:off x="0" y="0"/>
          <a:ext cx="0" cy="0"/>
          <a:chOff x="0" y="0"/>
          <a:chExt cx="0" cy="0"/>
        </a:xfrm>
      </p:grpSpPr>
      <p:pic>
        <p:nvPicPr>
          <p:cNvPr descr="Sin título8.png" id="28" name="Google Shape;28;p10"/>
          <p:cNvPicPr preferRelativeResize="0"/>
          <p:nvPr/>
        </p:nvPicPr>
        <p:blipFill rotWithShape="1">
          <a:blip r:embed="rId2">
            <a:alphaModFix/>
          </a:blip>
          <a:srcRect b="0" l="0" r="0" t="0"/>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t/>
            </a:r>
            <a:endParaRPr b="1" i="0" sz="8000" u="none" cap="none" strike="noStrike">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
              <a:buFont typeface="Arial"/>
              <a:buNone/>
            </a:pPr>
            <a:r>
              <a:rPr b="1" i="0" lang="es-ES" sz="800" u="none" cap="none" strike="noStrike">
                <a:solidFill>
                  <a:srgbClr val="7F7F7F"/>
                </a:solidFill>
                <a:latin typeface="Calibri"/>
                <a:ea typeface="Calibri"/>
                <a:cs typeface="Calibri"/>
                <a:sym typeface="Calibri"/>
              </a:rPr>
              <a:t>GC-F-004 V.01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slide" Target="/ppt/slid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3.xml"/><Relationship Id="rId4" Type="http://schemas.openxmlformats.org/officeDocument/2006/relationships/hyperlink" Target="https://lisim-my.sharepoint.com/personal/diego_chaparro_lisimsw_com/Documents/Datos%20adjuntos/Documentos/Documentos/Documentos%20V1/SENA/ADSI/Proyecto%20CVRP/CVRP%20-%20%20Mapa%20de%20procesos.docx" TargetMode="External"/><Relationship Id="rId5" Type="http://schemas.openxmlformats.org/officeDocument/2006/relationships/image" Target="../media/image20.jpg"/><Relationship Id="rId6"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slide" Target="/ppt/slides/slide3.xml"/><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3.xml"/><Relationship Id="rId4" Type="http://schemas.openxmlformats.org/officeDocument/2006/relationships/image" Target="../media/image19.jp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slide" Target="/ppt/slid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ppt/slid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slide" Target="/ppt/slides/sl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3.xml"/><Relationship Id="rId10" Type="http://schemas.openxmlformats.org/officeDocument/2006/relationships/slide" Target="/ppt/slides/slide12.xml"/><Relationship Id="rId13" Type="http://schemas.openxmlformats.org/officeDocument/2006/relationships/slide" Target="/ppt/slides/slide16.xml"/><Relationship Id="rId12" Type="http://schemas.openxmlformats.org/officeDocument/2006/relationships/slide" Target="/ppt/slides/slide15.xm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slide" Target="/ppt/slides/slide3.xml"/><Relationship Id="rId9" Type="http://schemas.openxmlformats.org/officeDocument/2006/relationships/slide" Target="/ppt/slides/slide11.xml"/><Relationship Id="rId15" Type="http://schemas.openxmlformats.org/officeDocument/2006/relationships/slide" Target="/ppt/slides/slide18.xml"/><Relationship Id="rId14" Type="http://schemas.openxmlformats.org/officeDocument/2006/relationships/slide" Target="/ppt/slides/slide17.xml"/><Relationship Id="rId17" Type="http://schemas.openxmlformats.org/officeDocument/2006/relationships/slide" Target="/ppt/slides/slide20.xml"/><Relationship Id="rId16" Type="http://schemas.openxmlformats.org/officeDocument/2006/relationships/slide" Target="/ppt/slides/slide19.xml"/><Relationship Id="rId5" Type="http://schemas.openxmlformats.org/officeDocument/2006/relationships/slide" Target="/ppt/slides/slide5.xml"/><Relationship Id="rId19" Type="http://schemas.openxmlformats.org/officeDocument/2006/relationships/slide" Target="/ppt/slides/slide22.xml"/><Relationship Id="rId6" Type="http://schemas.openxmlformats.org/officeDocument/2006/relationships/slide" Target="/ppt/slides/slide8.xml"/><Relationship Id="rId18" Type="http://schemas.openxmlformats.org/officeDocument/2006/relationships/slide" Target="/ppt/slides/slide21.xml"/><Relationship Id="rId7" Type="http://schemas.openxmlformats.org/officeDocument/2006/relationships/slide" Target="/ppt/slides/slide9.xml"/><Relationship Id="rId8" Type="http://schemas.openxmlformats.org/officeDocument/2006/relationships/slide" Target="/ppt/slid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slide" Target="/ppt/slides/slide3.xml"/><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slide" Target="/ppt/slid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13"/>
          <p:cNvSpPr txBox="1"/>
          <p:nvPr/>
        </p:nvSpPr>
        <p:spPr>
          <a:xfrm>
            <a:off x="740450" y="1330183"/>
            <a:ext cx="4432500" cy="195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s-ES" sz="2800" u="none" cap="none" strike="noStrike">
                <a:solidFill>
                  <a:schemeClr val="lt1"/>
                </a:solidFill>
                <a:latin typeface="Calibri"/>
                <a:ea typeface="Calibri"/>
                <a:cs typeface="Calibri"/>
                <a:sym typeface="Calibri"/>
              </a:rPr>
              <a:t>Presentación del Proyecto de Grado sistema CVRP</a:t>
            </a:r>
            <a:endParaRPr b="1" i="0" sz="2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nvSpPr>
        <p:spPr>
          <a:xfrm>
            <a:off x="954675" y="144887"/>
            <a:ext cx="2591262"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OBJETIVO GENERAL</a:t>
            </a:r>
            <a:endParaRPr b="1" i="0" sz="2000" u="none" cap="none" strike="noStrike">
              <a:solidFill>
                <a:schemeClr val="lt1"/>
              </a:solidFill>
              <a:latin typeface="Calibri"/>
              <a:ea typeface="Calibri"/>
              <a:cs typeface="Calibri"/>
              <a:sym typeface="Calibri"/>
            </a:endParaRPr>
          </a:p>
        </p:txBody>
      </p:sp>
      <p:sp>
        <p:nvSpPr>
          <p:cNvPr id="114" name="Google Shape;114;p22"/>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txBox="1"/>
          <p:nvPr/>
        </p:nvSpPr>
        <p:spPr>
          <a:xfrm>
            <a:off x="954674" y="1227522"/>
            <a:ext cx="416397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E5C5D"/>
              </a:solidFill>
              <a:latin typeface="Calibri"/>
              <a:ea typeface="Calibri"/>
              <a:cs typeface="Calibri"/>
              <a:sym typeface="Calibri"/>
            </a:endParaRPr>
          </a:p>
        </p:txBody>
      </p:sp>
      <p:sp>
        <p:nvSpPr>
          <p:cNvPr id="116" name="Google Shape;116;p22"/>
          <p:cNvSpPr txBox="1"/>
          <p:nvPr/>
        </p:nvSpPr>
        <p:spPr>
          <a:xfrm>
            <a:off x="954674" y="1984321"/>
            <a:ext cx="6694500" cy="1324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Crear la oportunidad para que la compraventa </a:t>
            </a:r>
            <a:r>
              <a:rPr b="1" i="0" lang="es-ES" sz="1400" u="none" cap="none" strike="noStrike">
                <a:solidFill>
                  <a:srgbClr val="5E5C5D"/>
                </a:solidFill>
                <a:latin typeface="Calibri"/>
                <a:ea typeface="Calibri"/>
                <a:cs typeface="Calibri"/>
                <a:sym typeface="Calibri"/>
              </a:rPr>
              <a:t>NUEVO MILENIO</a:t>
            </a:r>
            <a:r>
              <a:rPr b="0" i="0" lang="es-ES" sz="1400" u="none" cap="none" strike="noStrike">
                <a:solidFill>
                  <a:srgbClr val="5E5C5D"/>
                </a:solidFill>
                <a:latin typeface="Calibri"/>
                <a:ea typeface="Calibri"/>
                <a:cs typeface="Calibri"/>
                <a:sym typeface="Calibri"/>
              </a:rPr>
              <a:t> pueda ofrecer un catálogo de productos de una manera más óptima y cómoda para sus clientes. Que se pueda extender el alcance a la población.</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Con esto también se optimiza y se organizan el ingreso y salida de los artículos en la Compraventa.</a:t>
            </a:r>
            <a:endParaRPr b="0" i="0" sz="1400" u="none" cap="none" strike="noStrike">
              <a:solidFill>
                <a:srgbClr val="5E5C5D"/>
              </a:solidFill>
              <a:latin typeface="Calibri"/>
              <a:ea typeface="Calibri"/>
              <a:cs typeface="Calibri"/>
              <a:sym typeface="Calibri"/>
            </a:endParaRPr>
          </a:p>
        </p:txBody>
      </p:sp>
      <p:pic>
        <p:nvPicPr>
          <p:cNvPr id="117" name="Google Shape;117;p22"/>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18" name="Google Shape;118;p22"/>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
        <p:nvSpPr>
          <p:cNvPr id="119" name="Google Shape;119;p22"/>
          <p:cNvSpPr txBox="1"/>
          <p:nvPr/>
        </p:nvSpPr>
        <p:spPr>
          <a:xfrm>
            <a:off x="954675" y="1218658"/>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nvSpPr>
        <p:spPr>
          <a:xfrm>
            <a:off x="954674" y="144887"/>
            <a:ext cx="3484895"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OBJETIVOS ESPECÍFICOS</a:t>
            </a:r>
            <a:endParaRPr b="1" i="0" sz="2000" u="none" cap="none" strike="noStrike">
              <a:solidFill>
                <a:schemeClr val="lt1"/>
              </a:solidFill>
              <a:latin typeface="Calibri"/>
              <a:ea typeface="Calibri"/>
              <a:cs typeface="Calibri"/>
              <a:sym typeface="Calibri"/>
            </a:endParaRPr>
          </a:p>
        </p:txBody>
      </p:sp>
      <p:sp>
        <p:nvSpPr>
          <p:cNvPr id="125" name="Google Shape;125;p23"/>
          <p:cNvSpPr txBox="1"/>
          <p:nvPr/>
        </p:nvSpPr>
        <p:spPr>
          <a:xfrm>
            <a:off x="954674" y="1227522"/>
            <a:ext cx="416397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E5C5D"/>
              </a:solidFill>
              <a:latin typeface="Calibri"/>
              <a:ea typeface="Calibri"/>
              <a:cs typeface="Calibri"/>
              <a:sym typeface="Calibri"/>
            </a:endParaRPr>
          </a:p>
        </p:txBody>
      </p:sp>
      <p:sp>
        <p:nvSpPr>
          <p:cNvPr id="126" name="Google Shape;126;p23"/>
          <p:cNvSpPr txBox="1"/>
          <p:nvPr/>
        </p:nvSpPr>
        <p:spPr>
          <a:xfrm>
            <a:off x="954675" y="1823624"/>
            <a:ext cx="6694500" cy="2449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Crear un canal de comunicación entre cliente-vendedor que permita una mayor agilidad en el proceso.</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Generar satisfacción en el cliente final que use el producto</a:t>
            </a:r>
            <a:endParaRPr b="0" i="0" sz="1400" u="none" cap="none" strike="noStrike">
              <a:solidFill>
                <a:srgbClr val="5E5C5D"/>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Satisfacer la necesidad del cliente de encontrar el artículo de su interés de manera rápida.</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Permitir al cliente hacer pago en línea dentro de la fechas establecidas de su pacto de retroventa.</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Arial"/>
                <a:ea typeface="Arial"/>
                <a:cs typeface="Arial"/>
                <a:sym typeface="Arial"/>
              </a:rPr>
              <a:t>•</a:t>
            </a:r>
            <a:r>
              <a:rPr b="0" i="0" lang="es-ES" sz="1400" u="none" cap="none" strike="noStrike">
                <a:solidFill>
                  <a:srgbClr val="5E5C5D"/>
                </a:solidFill>
                <a:latin typeface="Calibri"/>
                <a:ea typeface="Calibri"/>
                <a:cs typeface="Calibri"/>
                <a:sym typeface="Calibri"/>
              </a:rPr>
              <a:t>Permitir al proveedor la visualización de sus artículos a todo público.</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E5C5D"/>
              </a:solidFill>
              <a:latin typeface="Calibri"/>
              <a:ea typeface="Calibri"/>
              <a:cs typeface="Calibri"/>
              <a:sym typeface="Calibri"/>
            </a:endParaRPr>
          </a:p>
        </p:txBody>
      </p:sp>
      <p:pic>
        <p:nvPicPr>
          <p:cNvPr id="127" name="Google Shape;127;p23"/>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28" name="Google Shape;128;p23"/>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
        <p:nvSpPr>
          <p:cNvPr id="129" name="Google Shape;129;p23"/>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nvSpPr>
        <p:spPr>
          <a:xfrm>
            <a:off x="876066" y="290242"/>
            <a:ext cx="404941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ALCANCES Y LIMITACIONES</a:t>
            </a:r>
            <a:endParaRPr b="1" i="0" sz="2000" u="none" cap="none" strike="noStrike">
              <a:solidFill>
                <a:srgbClr val="E8E6E8"/>
              </a:solidFill>
              <a:latin typeface="Calibri"/>
              <a:ea typeface="Calibri"/>
              <a:cs typeface="Calibri"/>
              <a:sym typeface="Calibri"/>
            </a:endParaRPr>
          </a:p>
        </p:txBody>
      </p:sp>
      <p:sp>
        <p:nvSpPr>
          <p:cNvPr id="135" name="Google Shape;135;p24"/>
          <p:cNvSpPr txBox="1"/>
          <p:nvPr/>
        </p:nvSpPr>
        <p:spPr>
          <a:xfrm>
            <a:off x="954675" y="1780025"/>
            <a:ext cx="7626300" cy="27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s-ES" sz="1400" u="none" cap="none" strike="noStrike">
                <a:solidFill>
                  <a:srgbClr val="5E5C5D"/>
                </a:solidFill>
                <a:latin typeface="Calibri"/>
                <a:ea typeface="Calibri"/>
                <a:cs typeface="Calibri"/>
                <a:sym typeface="Calibri"/>
              </a:rPr>
              <a:t>Alcances</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Generar una herramienta práctica que funcione  para las compraventas a nivel distrital la cual será desarrollada en español, buscando generar satisfacción tanto en los clientes como en los proveedores que usen la solución web, logrando generar un impacto positivo en el desarrollo del proceso compraventa con pacto de retroventa. </a:t>
            </a:r>
            <a:endParaRPr b="0" i="0" sz="1400" u="none" cap="none" strike="noStrike">
              <a:solidFill>
                <a:srgbClr val="5E5C5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5E5C5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rgbClr val="5E5C5D"/>
                </a:solidFill>
                <a:latin typeface="Calibri"/>
                <a:ea typeface="Calibri"/>
                <a:cs typeface="Calibri"/>
                <a:sym typeface="Calibri"/>
              </a:rPr>
              <a:t>Limitaciones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La falta de recursos  económicos al desarrollar la herramienta, así como la persuasión para que las compraventas   implementen nuestra aplicación CVRP (COMPRAVENTA RÁPIDA DE PRODUCTOS). El desacuerdo del administrador en utilizar nuestra aplicación llega a ser una limitación que se le dará manejo mediante sesiones de capacitación para lograr su aprobación y que este haga uso de  nuestra aplicación de optimización de Compraventa en línea.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5E5C5D"/>
              </a:solidFill>
              <a:latin typeface="Calibri"/>
              <a:ea typeface="Calibri"/>
              <a:cs typeface="Calibri"/>
              <a:sym typeface="Calibri"/>
            </a:endParaRPr>
          </a:p>
        </p:txBody>
      </p:sp>
      <p:sp>
        <p:nvSpPr>
          <p:cNvPr id="136" name="Google Shape;136;p24"/>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
        <p:nvSpPr>
          <p:cNvPr id="137" name="Google Shape;137;p24"/>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nvSpPr>
        <p:spPr>
          <a:xfrm>
            <a:off x="954675" y="144887"/>
            <a:ext cx="4254252"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JUSTIFICACIÓN DEL PROYECTO</a:t>
            </a:r>
            <a:endParaRPr b="1" i="0" sz="2000" u="none" cap="none" strike="noStrike">
              <a:solidFill>
                <a:schemeClr val="lt1"/>
              </a:solidFill>
              <a:latin typeface="Calibri"/>
              <a:ea typeface="Calibri"/>
              <a:cs typeface="Calibri"/>
              <a:sym typeface="Calibri"/>
            </a:endParaRPr>
          </a:p>
        </p:txBody>
      </p:sp>
      <p:sp>
        <p:nvSpPr>
          <p:cNvPr id="143" name="Google Shape;143;p25"/>
          <p:cNvSpPr txBox="1"/>
          <p:nvPr/>
        </p:nvSpPr>
        <p:spPr>
          <a:xfrm>
            <a:off x="954674" y="1227522"/>
            <a:ext cx="4163977"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JUSTIFICACIÓN DEL PROYECTO</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990200" y="2502824"/>
            <a:ext cx="6694500" cy="1071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En la actualidad la gran mayoría de personas prefiere comprar o vender por internet y así evitar desplazarse a un local de Compra o venta. Este sistema de </a:t>
            </a:r>
            <a:r>
              <a:rPr b="0" i="0" lang="es-ES" sz="1400" u="none" cap="none" strike="noStrike">
                <a:solidFill>
                  <a:srgbClr val="000000"/>
                </a:solidFill>
                <a:latin typeface="Calibri"/>
                <a:ea typeface="Calibri"/>
                <a:cs typeface="Calibri"/>
                <a:sym typeface="Calibri"/>
              </a:rPr>
              <a:t>Compraventa</a:t>
            </a:r>
            <a:r>
              <a:rPr b="0" i="0" lang="es-ES" sz="1400" u="none" cap="none" strike="noStrike">
                <a:solidFill>
                  <a:srgbClr val="5E5C5D"/>
                </a:solidFill>
                <a:latin typeface="Calibri"/>
                <a:ea typeface="Calibri"/>
                <a:cs typeface="Calibri"/>
                <a:sym typeface="Calibri"/>
              </a:rPr>
              <a:t> </a:t>
            </a:r>
            <a:r>
              <a:rPr b="0" i="0" lang="es-ES" sz="1400" u="none" cap="none" strike="noStrike">
                <a:solidFill>
                  <a:srgbClr val="000000"/>
                </a:solidFill>
                <a:latin typeface="Calibri"/>
                <a:ea typeface="Calibri"/>
                <a:cs typeface="Calibri"/>
                <a:sym typeface="Calibri"/>
              </a:rPr>
              <a:t>Rápida de Productos</a:t>
            </a:r>
            <a:r>
              <a:rPr b="0" i="0" lang="es-ES" sz="1400" u="none" cap="none" strike="noStrike">
                <a:solidFill>
                  <a:srgbClr val="5E5C5D"/>
                </a:solidFill>
                <a:latin typeface="Calibri"/>
                <a:ea typeface="Calibri"/>
                <a:cs typeface="Calibri"/>
                <a:sym typeface="Calibri"/>
              </a:rPr>
              <a:t> permite que los usuarios tenga facilidad al realizar los trámites en línea y tiene como finalidad apoyar el crecimiento de las compraventas en el mercado.</a:t>
            </a:r>
            <a:endParaRPr b="0" i="0" sz="1400" u="none" cap="none" strike="noStrike">
              <a:solidFill>
                <a:srgbClr val="5E5C5D"/>
              </a:solidFill>
              <a:latin typeface="Calibri"/>
              <a:ea typeface="Calibri"/>
              <a:cs typeface="Calibri"/>
              <a:sym typeface="Calibri"/>
            </a:endParaRPr>
          </a:p>
        </p:txBody>
      </p:sp>
      <p:pic>
        <p:nvPicPr>
          <p:cNvPr id="145" name="Google Shape;145;p25"/>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46" name="Google Shape;146;p25"/>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nvSpPr>
        <p:spPr>
          <a:xfrm>
            <a:off x="954675" y="144887"/>
            <a:ext cx="42543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s-ES" sz="2000">
                <a:solidFill>
                  <a:schemeClr val="lt1"/>
                </a:solidFill>
                <a:latin typeface="Calibri"/>
                <a:ea typeface="Calibri"/>
                <a:cs typeface="Calibri"/>
                <a:sym typeface="Calibri"/>
              </a:rPr>
              <a:t>Modelo Relacional</a:t>
            </a:r>
            <a:endParaRPr b="1" i="0" sz="2000" u="none" cap="none" strike="noStrike">
              <a:solidFill>
                <a:schemeClr val="lt1"/>
              </a:solidFill>
              <a:latin typeface="Calibri"/>
              <a:ea typeface="Calibri"/>
              <a:cs typeface="Calibri"/>
              <a:sym typeface="Calibri"/>
            </a:endParaRPr>
          </a:p>
        </p:txBody>
      </p:sp>
      <p:pic>
        <p:nvPicPr>
          <p:cNvPr id="153" name="Google Shape;153;p26"/>
          <p:cNvPicPr preferRelativeResize="0"/>
          <p:nvPr/>
        </p:nvPicPr>
        <p:blipFill rotWithShape="1">
          <a:blip r:embed="rId3">
            <a:alphaModFix/>
          </a:blip>
          <a:srcRect b="0" l="0" r="0" t="0"/>
          <a:stretch/>
        </p:blipFill>
        <p:spPr>
          <a:xfrm>
            <a:off x="1122100" y="1005275"/>
            <a:ext cx="6898699" cy="407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nvSpPr>
        <p:spPr>
          <a:xfrm>
            <a:off x="479150" y="267875"/>
            <a:ext cx="8068200" cy="49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ES" sz="2000" u="none" cap="none" strike="noStrike">
                <a:solidFill>
                  <a:schemeClr val="lt1"/>
                </a:solidFill>
                <a:latin typeface="Calibri"/>
                <a:ea typeface="Calibri"/>
                <a:cs typeface="Calibri"/>
                <a:sym typeface="Calibri"/>
              </a:rPr>
              <a:t>MAPA DE PROCESOS</a:t>
            </a:r>
            <a:endParaRPr b="1"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Calibri"/>
              <a:ea typeface="Calibri"/>
              <a:cs typeface="Calibri"/>
              <a:sym typeface="Calibri"/>
            </a:endParaRPr>
          </a:p>
        </p:txBody>
      </p:sp>
      <p:sp>
        <p:nvSpPr>
          <p:cNvPr id="160" name="Google Shape;160;p27"/>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pic>
        <p:nvPicPr>
          <p:cNvPr descr="Imagen relacionada" id="161" name="Google Shape;161;p27">
            <a:hlinkClick r:id="rId4"/>
          </p:cNvPr>
          <p:cNvPicPr preferRelativeResize="0"/>
          <p:nvPr/>
        </p:nvPicPr>
        <p:blipFill rotWithShape="1">
          <a:blip r:embed="rId5">
            <a:alphaModFix/>
          </a:blip>
          <a:srcRect b="0" l="0" r="0" t="0"/>
          <a:stretch/>
        </p:blipFill>
        <p:spPr>
          <a:xfrm>
            <a:off x="628006" y="1454538"/>
            <a:ext cx="3327306" cy="2538974"/>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62" name="Google Shape;162;p27"/>
          <p:cNvPicPr preferRelativeResize="0"/>
          <p:nvPr/>
        </p:nvPicPr>
        <p:blipFill rotWithShape="1">
          <a:blip r:embed="rId6">
            <a:alphaModFix/>
          </a:blip>
          <a:srcRect b="0" l="0" r="0" t="0"/>
          <a:stretch/>
        </p:blipFill>
        <p:spPr>
          <a:xfrm>
            <a:off x="6121494" y="2388007"/>
            <a:ext cx="914400" cy="771525"/>
          </a:xfrm>
          <a:prstGeom prst="rect">
            <a:avLst/>
          </a:prstGeom>
          <a:noFill/>
          <a:ln>
            <a:noFill/>
          </a:ln>
        </p:spPr>
      </p:pic>
      <p:sp>
        <p:nvSpPr>
          <p:cNvPr id="163" name="Google Shape;163;p27"/>
          <p:cNvSpPr/>
          <p:nvPr/>
        </p:nvSpPr>
        <p:spPr>
          <a:xfrm>
            <a:off x="4494713" y="2388007"/>
            <a:ext cx="1087380" cy="708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nvSpPr>
        <p:spPr>
          <a:xfrm>
            <a:off x="2465625" y="268976"/>
            <a:ext cx="4212748" cy="48593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s-ES" sz="2000" u="none" cap="none" strike="noStrike">
                <a:solidFill>
                  <a:srgbClr val="E8E6E8"/>
                </a:solidFill>
                <a:latin typeface="Calibri"/>
                <a:ea typeface="Calibri"/>
                <a:cs typeface="Calibri"/>
                <a:sym typeface="Calibri"/>
              </a:rPr>
              <a:t>LEVANTAMIENTO DE INFORMACIÓN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pic>
        <p:nvPicPr>
          <p:cNvPr descr="Resultado de imagen para informacion" id="169" name="Google Shape;169;p28"/>
          <p:cNvPicPr preferRelativeResize="0"/>
          <p:nvPr/>
        </p:nvPicPr>
        <p:blipFill rotWithShape="1">
          <a:blip r:embed="rId3">
            <a:alphaModFix/>
          </a:blip>
          <a:srcRect b="0" l="0" r="0" t="0"/>
          <a:stretch/>
        </p:blipFill>
        <p:spPr>
          <a:xfrm>
            <a:off x="360686" y="1531639"/>
            <a:ext cx="3839174" cy="230350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70" name="Google Shape;170;p28"/>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pic>
        <p:nvPicPr>
          <p:cNvPr id="171" name="Google Shape;171;p28"/>
          <p:cNvPicPr preferRelativeResize="0"/>
          <p:nvPr/>
        </p:nvPicPr>
        <p:blipFill rotWithShape="1">
          <a:blip r:embed="rId5">
            <a:alphaModFix/>
          </a:blip>
          <a:srcRect b="0" l="0" r="0" t="0"/>
          <a:stretch/>
        </p:blipFill>
        <p:spPr>
          <a:xfrm>
            <a:off x="6048193" y="2409542"/>
            <a:ext cx="914400" cy="771525"/>
          </a:xfrm>
          <a:prstGeom prst="rect">
            <a:avLst/>
          </a:prstGeom>
          <a:noFill/>
          <a:ln>
            <a:noFill/>
          </a:ln>
        </p:spPr>
      </p:pic>
      <p:sp>
        <p:nvSpPr>
          <p:cNvPr id="172" name="Google Shape;172;p28"/>
          <p:cNvSpPr/>
          <p:nvPr/>
        </p:nvSpPr>
        <p:spPr>
          <a:xfrm>
            <a:off x="4494713" y="2388007"/>
            <a:ext cx="1087380" cy="708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nvSpPr>
        <p:spPr>
          <a:xfrm>
            <a:off x="2331057" y="183917"/>
            <a:ext cx="3989465"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REQUERIMIENTOS FUNCIONALES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179" name="Google Shape;179;p29"/>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pic>
        <p:nvPicPr>
          <p:cNvPr descr="Imagen relacionada" id="180" name="Google Shape;180;p29"/>
          <p:cNvPicPr preferRelativeResize="0"/>
          <p:nvPr/>
        </p:nvPicPr>
        <p:blipFill rotWithShape="1">
          <a:blip r:embed="rId4">
            <a:alphaModFix/>
          </a:blip>
          <a:srcRect b="0" l="0" r="0" t="0"/>
          <a:stretch/>
        </p:blipFill>
        <p:spPr>
          <a:xfrm>
            <a:off x="1327279" y="1341364"/>
            <a:ext cx="2864810" cy="286481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81" name="Google Shape;181;p29"/>
          <p:cNvPicPr preferRelativeResize="0"/>
          <p:nvPr/>
        </p:nvPicPr>
        <p:blipFill rotWithShape="1">
          <a:blip r:embed="rId5">
            <a:alphaModFix/>
          </a:blip>
          <a:srcRect b="0" l="0" r="0" t="0"/>
          <a:stretch/>
        </p:blipFill>
        <p:spPr>
          <a:xfrm>
            <a:off x="5863322" y="2388007"/>
            <a:ext cx="914400" cy="771525"/>
          </a:xfrm>
          <a:prstGeom prst="rect">
            <a:avLst/>
          </a:prstGeom>
          <a:noFill/>
          <a:ln>
            <a:noFill/>
          </a:ln>
        </p:spPr>
      </p:pic>
      <p:sp>
        <p:nvSpPr>
          <p:cNvPr id="182" name="Google Shape;182;p29"/>
          <p:cNvSpPr/>
          <p:nvPr/>
        </p:nvSpPr>
        <p:spPr>
          <a:xfrm>
            <a:off x="4494713" y="2388007"/>
            <a:ext cx="1087380" cy="708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nvSpPr>
        <p:spPr>
          <a:xfrm>
            <a:off x="3166247" y="194547"/>
            <a:ext cx="44778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CRONOGRAMA DE TIEMPOS</a:t>
            </a:r>
            <a:endParaRPr b="0" i="0" sz="1400" u="none" cap="none" strike="noStrike">
              <a:solidFill>
                <a:srgbClr val="000000"/>
              </a:solidFill>
              <a:latin typeface="Arial"/>
              <a:ea typeface="Arial"/>
              <a:cs typeface="Arial"/>
              <a:sym typeface="Arial"/>
            </a:endParaRPr>
          </a:p>
        </p:txBody>
      </p:sp>
      <p:pic>
        <p:nvPicPr>
          <p:cNvPr id="189" name="Google Shape;189;p30"/>
          <p:cNvPicPr preferRelativeResize="0"/>
          <p:nvPr/>
        </p:nvPicPr>
        <p:blipFill rotWithShape="1">
          <a:blip r:embed="rId3">
            <a:alphaModFix/>
          </a:blip>
          <a:srcRect b="0" l="0" r="0" t="0"/>
          <a:stretch/>
        </p:blipFill>
        <p:spPr>
          <a:xfrm>
            <a:off x="408708" y="1127052"/>
            <a:ext cx="8326583" cy="3328719"/>
          </a:xfrm>
          <a:prstGeom prst="rect">
            <a:avLst/>
          </a:prstGeom>
          <a:noFill/>
          <a:ln>
            <a:noFill/>
          </a:ln>
        </p:spPr>
      </p:pic>
      <p:sp>
        <p:nvSpPr>
          <p:cNvPr id="190" name="Google Shape;190;p30"/>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TABLAS DE PRESUPUESTO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graphicFrame>
        <p:nvGraphicFramePr>
          <p:cNvPr id="196" name="Google Shape;196;p31"/>
          <p:cNvGraphicFramePr/>
          <p:nvPr/>
        </p:nvGraphicFramePr>
        <p:xfrm>
          <a:off x="796412" y="1212112"/>
          <a:ext cx="3000000" cy="3000000"/>
        </p:xfrm>
        <a:graphic>
          <a:graphicData uri="http://schemas.openxmlformats.org/drawingml/2006/table">
            <a:tbl>
              <a:tblPr bandRow="1" firstCol="1" firstRow="1">
                <a:noFill/>
                <a:tableStyleId>{9E176583-B12E-43A3-8D60-C74F32CE3B51}</a:tableStyleId>
              </a:tblPr>
              <a:tblGrid>
                <a:gridCol w="3834575"/>
                <a:gridCol w="3834575"/>
              </a:tblGrid>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RECURSOS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VALOR</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PERSONAL</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000"/>
                        <a:buFont typeface="Arial"/>
                        <a:buNone/>
                      </a:pPr>
                      <a:r>
                        <a:rPr lang="es-ES" sz="1000"/>
                        <a:t>8.</a:t>
                      </a:r>
                      <a:r>
                        <a:rPr lang="es-ES" sz="1000" u="none" cap="none" strike="noStrike"/>
                        <a:t>000.000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DOMINIO</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rPr lang="es-ES" sz="1100"/>
                        <a:t>3.500.000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HOSTING</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3.000.000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MANTENIMIENTO</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500.000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SOFTWARE (LICENCIAS)</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rPr lang="es-ES" sz="1100" u="none" cap="none" strike="noStrike">
                          <a:latin typeface="Calibri"/>
                          <a:ea typeface="Calibri"/>
                          <a:cs typeface="Calibri"/>
                          <a:sym typeface="Calibri"/>
                        </a:rPr>
                        <a:t>2.000.000</a:t>
                      </a:r>
                      <a:endParaRPr sz="1100" u="none" cap="none" strike="noStrike">
                        <a:latin typeface="Calibri"/>
                        <a:ea typeface="Calibri"/>
                        <a:cs typeface="Calibri"/>
                        <a:sym typeface="Calibri"/>
                      </a:endParaRPr>
                    </a:p>
                  </a:txBody>
                  <a:tcPr marT="0" marB="0" marR="68575" marL="68575"/>
                </a:tc>
              </a:tr>
              <a:tr h="410425">
                <a:tc>
                  <a:txBody>
                    <a:bodyPr/>
                    <a:lstStyle/>
                    <a:p>
                      <a:pPr indent="0" lvl="0" marL="0" marR="0" rtl="0" algn="ctr">
                        <a:lnSpc>
                          <a:spcPct val="107000"/>
                        </a:lnSpc>
                        <a:spcBef>
                          <a:spcPts val="0"/>
                        </a:spcBef>
                        <a:spcAft>
                          <a:spcPts val="0"/>
                        </a:spcAft>
                        <a:buClr>
                          <a:srgbClr val="000000"/>
                        </a:buClr>
                        <a:buSzPts val="1000"/>
                        <a:buFont typeface="Arial"/>
                        <a:buNone/>
                      </a:pPr>
                      <a:r>
                        <a:rPr lang="es-ES" sz="1000" u="none" cap="none" strike="noStrike"/>
                        <a:t>TOTAL</a:t>
                      </a:r>
                      <a:endParaRPr sz="1100" u="none" cap="none" strike="noStrike">
                        <a:latin typeface="Calibri"/>
                        <a:ea typeface="Calibri"/>
                        <a:cs typeface="Calibri"/>
                        <a:sym typeface="Calibri"/>
                      </a:endParaRPr>
                    </a:p>
                  </a:txBody>
                  <a:tcPr marT="0" marB="0" marR="68575" marL="68575"/>
                </a:tc>
                <a:tc>
                  <a:txBody>
                    <a:bodyPr/>
                    <a:lstStyle/>
                    <a:p>
                      <a:pPr indent="0" lvl="0" marL="0" marR="0" rtl="0" algn="ctr">
                        <a:lnSpc>
                          <a:spcPct val="107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68575" marL="68575"/>
                </a:tc>
              </a:tr>
            </a:tbl>
          </a:graphicData>
        </a:graphic>
      </p:graphicFrame>
      <p:sp>
        <p:nvSpPr>
          <p:cNvPr id="197" name="Google Shape;197;p31"/>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1"/>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4"/>
          <p:cNvSpPr txBox="1"/>
          <p:nvPr/>
        </p:nvSpPr>
        <p:spPr>
          <a:xfrm>
            <a:off x="1856026" y="347317"/>
            <a:ext cx="5105883"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Calibri"/>
                <a:ea typeface="Calibri"/>
                <a:cs typeface="Calibri"/>
                <a:sym typeface="Calibri"/>
              </a:rPr>
              <a:t>VERSIONES DEL DOCUMENTO</a:t>
            </a:r>
            <a:endParaRPr/>
          </a:p>
        </p:txBody>
      </p:sp>
      <p:sp>
        <p:nvSpPr>
          <p:cNvPr id="44" name="Google Shape;44;p14"/>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14"/>
          <p:cNvPicPr preferRelativeResize="0"/>
          <p:nvPr/>
        </p:nvPicPr>
        <p:blipFill rotWithShape="1">
          <a:blip r:embed="rId3">
            <a:alphaModFix/>
          </a:blip>
          <a:srcRect b="0" l="0" r="0" t="0"/>
          <a:stretch/>
        </p:blipFill>
        <p:spPr>
          <a:xfrm>
            <a:off x="836291" y="1587270"/>
            <a:ext cx="265430" cy="41910"/>
          </a:xfrm>
          <a:prstGeom prst="rect">
            <a:avLst/>
          </a:prstGeom>
          <a:noFill/>
          <a:ln>
            <a:noFill/>
          </a:ln>
        </p:spPr>
      </p:pic>
      <p:sp>
        <p:nvSpPr>
          <p:cNvPr id="46" name="Google Shape;46;p14"/>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graphicFrame>
        <p:nvGraphicFramePr>
          <p:cNvPr id="47" name="Google Shape;47;p14"/>
          <p:cNvGraphicFramePr/>
          <p:nvPr/>
        </p:nvGraphicFramePr>
        <p:xfrm>
          <a:off x="1343247" y="2048510"/>
          <a:ext cx="3000000" cy="3000000"/>
        </p:xfrm>
        <a:graphic>
          <a:graphicData uri="http://schemas.openxmlformats.org/drawingml/2006/table">
            <a:tbl>
              <a:tblPr bandRow="1" firstRow="1">
                <a:noFill/>
                <a:tableStyleId>{9E176583-B12E-43A3-8D60-C74F32CE3B51}</a:tableStyleId>
              </a:tblPr>
              <a:tblGrid>
                <a:gridCol w="2250550"/>
                <a:gridCol w="2041450"/>
                <a:gridCol w="1839425"/>
              </a:tblGrid>
              <a:tr h="272625">
                <a:tc>
                  <a:txBody>
                    <a:bodyPr/>
                    <a:lstStyle/>
                    <a:p>
                      <a:pPr indent="0" lvl="0" marL="0" marR="0" rtl="0" algn="l">
                        <a:lnSpc>
                          <a:spcPct val="100000"/>
                        </a:lnSpc>
                        <a:spcBef>
                          <a:spcPts val="0"/>
                        </a:spcBef>
                        <a:spcAft>
                          <a:spcPts val="0"/>
                        </a:spcAft>
                        <a:buNone/>
                      </a:pPr>
                      <a:r>
                        <a:rPr lang="es-ES" sz="1400" u="none" cap="none" strike="noStrike"/>
                        <a:t>Versión</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Descripción</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Fecha</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s-ES" sz="1400" u="none" cap="none" strike="noStrike"/>
                        <a:t>1.0</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Versión Inicial</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s-ES" sz="1400" u="none" cap="none" strike="noStrike"/>
                        <a:t>23-03-2019</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s-ES" sz="1400" u="none" cap="none" strike="noStrike"/>
                        <a:t>2.0</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Ajustes – Versión Inicial</a:t>
                      </a:r>
                      <a:endParaRPr/>
                    </a:p>
                  </a:txBody>
                  <a:tcPr marT="45725" marB="45725" marR="91450" marL="91450"/>
                </a:tc>
                <a:tc>
                  <a:txBody>
                    <a:bodyPr/>
                    <a:lstStyle/>
                    <a:p>
                      <a:pPr indent="0" lvl="0" marL="0" marR="0" rtl="0" algn="l">
                        <a:lnSpc>
                          <a:spcPct val="100000"/>
                        </a:lnSpc>
                        <a:spcBef>
                          <a:spcPts val="0"/>
                        </a:spcBef>
                        <a:spcAft>
                          <a:spcPts val="0"/>
                        </a:spcAft>
                        <a:buNone/>
                      </a:pPr>
                      <a:r>
                        <a:rPr lang="es-ES" sz="1400" u="none" cap="none" strike="noStrike"/>
                        <a:t>29-06-2019</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TABLAS DE PRESUPUESTO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204" name="Google Shape;204;p32"/>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2"/>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
        <p:nvSpPr>
          <p:cNvPr id="206" name="Google Shape;206;p32"/>
          <p:cNvSpPr txBox="1"/>
          <p:nvPr/>
        </p:nvSpPr>
        <p:spPr>
          <a:xfrm>
            <a:off x="1168200" y="1657468"/>
            <a:ext cx="6807600" cy="140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HOSTING</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COMPUTADOR SERVICIO DEDICADO</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FF0000"/>
                </a:solidFill>
                <a:latin typeface="Arial"/>
                <a:ea typeface="Arial"/>
                <a:cs typeface="Arial"/>
                <a:sym typeface="Arial"/>
              </a:rPr>
              <a:t>FASES : PLANEACIÓN DEL CRONOGRAMA DE ACTIVIDADES MONTAJE DEL PROCESO (EJEMPLO DEL MONTAJE DEL MURO O PARED DEL SALON)</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CONTROL DE VERSIONES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212" name="Google Shape;212;p33"/>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3"/>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pic>
        <p:nvPicPr>
          <p:cNvPr descr="https://lh6.googleusercontent.com/hIdGai1oTZQI387ecNVdqaU2Ul7YWaUUQl_ykH8-9Myna00yY8hUs0GAXTfNlrDcNW4Z1yAQ7ljt5kXQMjw4gREzQMAzqhjA9J_mf3m5MfGgJTuuTDp7qRl-Hlb_NHpU1xbsCzHLF3c" id="214" name="Google Shape;214;p33"/>
          <p:cNvPicPr preferRelativeResize="0"/>
          <p:nvPr/>
        </p:nvPicPr>
        <p:blipFill rotWithShape="1">
          <a:blip r:embed="rId4">
            <a:alphaModFix/>
          </a:blip>
          <a:srcRect b="0" l="0" r="0" t="0"/>
          <a:stretch/>
        </p:blipFill>
        <p:spPr>
          <a:xfrm>
            <a:off x="1424763" y="1112851"/>
            <a:ext cx="6101944" cy="39048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nvSpPr>
        <p:spPr>
          <a:xfrm>
            <a:off x="2802450" y="276225"/>
            <a:ext cx="3539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VIABILIDAD DEL PROYECTO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E8E6E8"/>
              </a:solidFill>
              <a:latin typeface="Calibri"/>
              <a:ea typeface="Calibri"/>
              <a:cs typeface="Calibri"/>
              <a:sym typeface="Calibri"/>
            </a:endParaRPr>
          </a:p>
        </p:txBody>
      </p:sp>
      <p:sp>
        <p:nvSpPr>
          <p:cNvPr id="220" name="Google Shape;220;p34"/>
          <p:cNvSpPr txBox="1"/>
          <p:nvPr/>
        </p:nvSpPr>
        <p:spPr>
          <a:xfrm>
            <a:off x="4647725" y="276225"/>
            <a:ext cx="48408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4"/>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3"/>
              </a:rPr>
              <a:t>Regresar</a:t>
            </a:r>
            <a:endParaRPr b="1" i="0" sz="1400" u="none" cap="none" strike="noStrike">
              <a:solidFill>
                <a:schemeClr val="lt1"/>
              </a:solidFill>
              <a:latin typeface="Calibri"/>
              <a:ea typeface="Calibri"/>
              <a:cs typeface="Calibri"/>
              <a:sym typeface="Calibri"/>
            </a:endParaRPr>
          </a:p>
        </p:txBody>
      </p:sp>
      <p:sp>
        <p:nvSpPr>
          <p:cNvPr id="222" name="Google Shape;222;p34"/>
          <p:cNvSpPr txBox="1"/>
          <p:nvPr/>
        </p:nvSpPr>
        <p:spPr>
          <a:xfrm>
            <a:off x="894507" y="2036249"/>
            <a:ext cx="7239400" cy="161071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5E5C5D"/>
                </a:solidFill>
                <a:latin typeface="Calibri"/>
                <a:ea typeface="Calibri"/>
                <a:cs typeface="Calibri"/>
                <a:sym typeface="Calibri"/>
              </a:rPr>
              <a:t>Se realiza un análisis del impacto que puede tener el proyecto, en los procesos habituales que maneja la compraventa y se llega a la conclusión de  que, implementar el sistema de información es una opción muy viable por el hecho de que procesos como el flujo directo con el cliente será más rápido logrando que la iteración cliente-vendedor mejore. Con el fin de que el cliente tenga una mejora más ágil en los procesos que maneje, ya sea comprar un producto, o si se encuentra en un estado de pacto por retroventa.</a:t>
            </a:r>
            <a:endParaRPr b="0" i="0" sz="1400" u="none" cap="none" strike="noStrike">
              <a:solidFill>
                <a:srgbClr val="5E5C5D"/>
              </a:solidFill>
              <a:latin typeface="Calibri"/>
              <a:ea typeface="Calibri"/>
              <a:cs typeface="Calibri"/>
              <a:sym typeface="Calibri"/>
            </a:endParaRPr>
          </a:p>
        </p:txBody>
      </p:sp>
      <p:sp>
        <p:nvSpPr>
          <p:cNvPr id="223" name="Google Shape;223;p34"/>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5"/>
          <p:cNvSpPr txBox="1"/>
          <p:nvPr/>
        </p:nvSpPr>
        <p:spPr>
          <a:xfrm>
            <a:off x="533478" y="2012401"/>
            <a:ext cx="278928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2400" u="none" cap="none" strike="noStrike">
                <a:solidFill>
                  <a:schemeClr val="lt1"/>
                </a:solidFill>
                <a:latin typeface="Calibri"/>
                <a:ea typeface="Calibri"/>
                <a:cs typeface="Calibri"/>
                <a:sym typeface="Calibri"/>
              </a:rPr>
              <a:t>CONTENIDO</a:t>
            </a:r>
            <a:endParaRPr/>
          </a:p>
        </p:txBody>
      </p:sp>
      <p:pic>
        <p:nvPicPr>
          <p:cNvPr id="53" name="Google Shape;53;p15"/>
          <p:cNvPicPr preferRelativeResize="0"/>
          <p:nvPr/>
        </p:nvPicPr>
        <p:blipFill rotWithShape="1">
          <a:blip r:embed="rId3">
            <a:alphaModFix/>
          </a:blip>
          <a:srcRect b="0" l="0" r="0" t="0"/>
          <a:stretch/>
        </p:blipFill>
        <p:spPr>
          <a:xfrm>
            <a:off x="613148" y="1769688"/>
            <a:ext cx="990600" cy="50800"/>
          </a:xfrm>
          <a:prstGeom prst="rect">
            <a:avLst/>
          </a:prstGeom>
          <a:noFill/>
          <a:ln>
            <a:noFill/>
          </a:ln>
        </p:spPr>
      </p:pic>
      <p:sp>
        <p:nvSpPr>
          <p:cNvPr id="54" name="Google Shape;54;p15"/>
          <p:cNvSpPr txBox="1"/>
          <p:nvPr/>
        </p:nvSpPr>
        <p:spPr>
          <a:xfrm>
            <a:off x="4143534" y="130360"/>
            <a:ext cx="259126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none" cap="none" strike="noStrike">
                <a:solidFill>
                  <a:srgbClr val="5E5C5D"/>
                </a:solidFill>
                <a:latin typeface="Calibri"/>
                <a:ea typeface="Calibri"/>
                <a:cs typeface="Calibri"/>
                <a:sym typeface="Calibri"/>
              </a:rPr>
              <a:t>Tabla de Contenido</a:t>
            </a:r>
            <a:endParaRPr/>
          </a:p>
        </p:txBody>
      </p:sp>
      <p:sp>
        <p:nvSpPr>
          <p:cNvPr id="55" name="Google Shape;55;p15"/>
          <p:cNvSpPr txBox="1"/>
          <p:nvPr/>
        </p:nvSpPr>
        <p:spPr>
          <a:xfrm>
            <a:off x="4143534" y="438137"/>
            <a:ext cx="3885416" cy="429348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4"/>
              </a:rPr>
              <a:t>Nombre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5"/>
              </a:rPr>
              <a:t>Árbol de problemas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6"/>
              </a:rPr>
              <a:t>Idea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7"/>
              </a:rPr>
              <a:t>Planteamiento del problema</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8"/>
              </a:rPr>
              <a:t>Objetivo general</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9"/>
              </a:rPr>
              <a:t>Objetivos específicos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0"/>
              </a:rPr>
              <a:t>Alcance y limitaciones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1"/>
              </a:rPr>
              <a:t>Justificación</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2"/>
              </a:rPr>
              <a:t>Mapa de procesos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3"/>
              </a:rPr>
              <a:t>Levantamiento de la información</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4"/>
              </a:rPr>
              <a:t>Requerimientos técnicos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5"/>
              </a:rPr>
              <a:t>Cronograma de tiempos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6"/>
              </a:rPr>
              <a:t>Tabla de Presupuesto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7"/>
              </a:rPr>
              <a:t>Lista de hardware y software</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8"/>
              </a:rPr>
              <a:t>Control de versiones</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sng" cap="none" strike="noStrike">
                <a:solidFill>
                  <a:schemeClr val="hlink"/>
                </a:solidFill>
                <a:latin typeface="Arial"/>
                <a:ea typeface="Arial"/>
                <a:cs typeface="Arial"/>
                <a:sym typeface="Arial"/>
                <a:hlinkClick action="ppaction://hlinksldjump" r:id="rId19"/>
              </a:rPr>
              <a:t>Viabilidad del proyecto</a:t>
            </a:r>
            <a:endParaRPr b="0" i="0" sz="105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Diagrama de Gantt</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Casos de uso</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Modelo Entidad – Relación</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Modelo relacional</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Diccionario de datos</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Diagrama de despliegue</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Diagrama de clases</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Mockups</a:t>
            </a:r>
            <a:endParaRPr/>
          </a:p>
          <a:p>
            <a:pPr indent="-228600" lvl="0" marL="228600" marR="0" rtl="0" algn="l">
              <a:lnSpc>
                <a:spcPct val="100000"/>
              </a:lnSpc>
              <a:spcBef>
                <a:spcPts val="0"/>
              </a:spcBef>
              <a:spcAft>
                <a:spcPts val="0"/>
              </a:spcAft>
              <a:buClr>
                <a:srgbClr val="000000"/>
              </a:buClr>
              <a:buSzPts val="1050"/>
              <a:buFont typeface="Arial"/>
              <a:buAutoNum type="arabicPeriod"/>
            </a:pPr>
            <a:r>
              <a:rPr b="0" i="0" lang="es-ES" sz="1050" u="none" cap="none" strike="noStrike">
                <a:solidFill>
                  <a:srgbClr val="000000"/>
                </a:solidFill>
                <a:latin typeface="Arial"/>
                <a:ea typeface="Arial"/>
                <a:cs typeface="Arial"/>
                <a:sym typeface="Arial"/>
              </a:rPr>
              <a:t>Normalización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6"/>
          <p:cNvSpPr txBox="1"/>
          <p:nvPr/>
        </p:nvSpPr>
        <p:spPr>
          <a:xfrm>
            <a:off x="693982" y="347317"/>
            <a:ext cx="5105883"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2000" u="none" cap="none" strike="noStrike">
                <a:solidFill>
                  <a:schemeClr val="lt1"/>
                </a:solidFill>
                <a:latin typeface="Calibri"/>
                <a:ea typeface="Calibri"/>
                <a:cs typeface="Calibri"/>
                <a:sym typeface="Calibri"/>
              </a:rPr>
              <a:t>SISTEMA CVRP MANEJO DE COMPRAVENTA</a:t>
            </a:r>
            <a:endParaRPr/>
          </a:p>
        </p:txBody>
      </p:sp>
      <p:sp>
        <p:nvSpPr>
          <p:cNvPr id="61" name="Google Shape;61;p16"/>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6"/>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63" name="Google Shape;63;p16"/>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
        <p:nvSpPr>
          <p:cNvPr id="64" name="Google Shape;64;p16"/>
          <p:cNvSpPr txBox="1"/>
          <p:nvPr/>
        </p:nvSpPr>
        <p:spPr>
          <a:xfrm>
            <a:off x="602354" y="1857988"/>
            <a:ext cx="7439925" cy="116955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CVRP es la iniciativa de proyecto que nace a partir de hacer un análisis en una compraventa, siendo las iniciales de </a:t>
            </a:r>
            <a:r>
              <a:rPr b="1" i="0" lang="es-ES" sz="1400" u="none" cap="none" strike="noStrike">
                <a:solidFill>
                  <a:schemeClr val="dk1"/>
                </a:solidFill>
                <a:latin typeface="Arial"/>
                <a:ea typeface="Arial"/>
                <a:cs typeface="Arial"/>
                <a:sym typeface="Arial"/>
              </a:rPr>
              <a:t>compra y venta rápida de productos</a:t>
            </a:r>
            <a:r>
              <a:rPr b="0" i="0" lang="es-ES" sz="1400" u="none" cap="none" strike="noStrike">
                <a:solidFill>
                  <a:schemeClr val="dk1"/>
                </a:solidFill>
                <a:latin typeface="Arial"/>
                <a:ea typeface="Arial"/>
                <a:cs typeface="Arial"/>
                <a:sym typeface="Arial"/>
              </a:rPr>
              <a:t> consultando con el administrador de la compraventa los tipos de factores que se podrían automatizar. Así mismo, generar un sistema de información que logre optimizar los procesos de la compra venta </a:t>
            </a:r>
            <a:r>
              <a:rPr b="1" i="0" lang="es-ES" sz="1400" u="none" cap="none" strike="noStrike">
                <a:solidFill>
                  <a:schemeClr val="dk1"/>
                </a:solidFill>
                <a:latin typeface="Arial"/>
                <a:ea typeface="Arial"/>
                <a:cs typeface="Arial"/>
                <a:sym typeface="Arial"/>
              </a:rPr>
              <a:t>Nuevo Milenio</a:t>
            </a:r>
            <a:r>
              <a:rPr b="0" i="0" lang="es-ES" sz="1400" u="none" cap="none" strike="noStrike">
                <a:solidFill>
                  <a:schemeClr val="dk1"/>
                </a:solidFill>
                <a:latin typeface="Arial"/>
                <a:ea typeface="Arial"/>
                <a:cs typeface="Arial"/>
                <a:sym typeface="Arial"/>
              </a:rPr>
              <a:t>.</a:t>
            </a:r>
            <a:endParaRPr/>
          </a:p>
        </p:txBody>
      </p:sp>
      <p:pic>
        <p:nvPicPr>
          <p:cNvPr id="65" name="Google Shape;65;p16"/>
          <p:cNvPicPr preferRelativeResize="0"/>
          <p:nvPr/>
        </p:nvPicPr>
        <p:blipFill rotWithShape="1">
          <a:blip r:embed="rId5">
            <a:alphaModFix/>
          </a:blip>
          <a:srcRect b="0" l="0" r="0" t="0"/>
          <a:stretch/>
        </p:blipFill>
        <p:spPr>
          <a:xfrm>
            <a:off x="602354" y="1584138"/>
            <a:ext cx="265430" cy="41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7"/>
          <p:cNvSpPr txBox="1"/>
          <p:nvPr/>
        </p:nvSpPr>
        <p:spPr>
          <a:xfrm>
            <a:off x="954675" y="297287"/>
            <a:ext cx="3106962"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FFFFFF"/>
                </a:solidFill>
                <a:latin typeface="Calibri"/>
                <a:ea typeface="Calibri"/>
                <a:cs typeface="Calibri"/>
                <a:sym typeface="Calibri"/>
              </a:rPr>
              <a:t>ÁRBOL DE PROBLEMAS</a:t>
            </a:r>
            <a:endParaRPr b="0" i="0" sz="1400" u="none" cap="none" strike="noStrike">
              <a:solidFill>
                <a:srgbClr val="FFFFFF"/>
              </a:solidFill>
              <a:latin typeface="Arial"/>
              <a:ea typeface="Arial"/>
              <a:cs typeface="Arial"/>
              <a:sym typeface="Arial"/>
            </a:endParaRPr>
          </a:p>
        </p:txBody>
      </p:sp>
      <p:sp>
        <p:nvSpPr>
          <p:cNvPr id="71" name="Google Shape;71;p17"/>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17"/>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pic>
        <p:nvPicPr>
          <p:cNvPr id="73" name="Google Shape;73;p17"/>
          <p:cNvPicPr preferRelativeResize="0"/>
          <p:nvPr/>
        </p:nvPicPr>
        <p:blipFill rotWithShape="1">
          <a:blip r:embed="rId4">
            <a:alphaModFix/>
          </a:blip>
          <a:srcRect b="0" l="0" r="10069" t="11706"/>
          <a:stretch/>
        </p:blipFill>
        <p:spPr>
          <a:xfrm>
            <a:off x="693982" y="1069202"/>
            <a:ext cx="6953548" cy="3794619"/>
          </a:xfrm>
          <a:prstGeom prst="rect">
            <a:avLst/>
          </a:prstGeom>
          <a:noFill/>
          <a:ln>
            <a:noFill/>
          </a:ln>
        </p:spPr>
      </p:pic>
      <p:sp>
        <p:nvSpPr>
          <p:cNvPr id="74" name="Google Shape;74;p17"/>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5"/>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nvSpPr>
        <p:spPr>
          <a:xfrm>
            <a:off x="1274275" y="207387"/>
            <a:ext cx="3107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rgbClr val="FFFFFF"/>
                </a:solidFill>
                <a:latin typeface="Calibri"/>
                <a:ea typeface="Calibri"/>
                <a:cs typeface="Calibri"/>
                <a:sym typeface="Calibri"/>
              </a:rPr>
              <a:t>LISTADO DE SOFTWARE</a:t>
            </a:r>
            <a:endParaRPr b="0" i="0" sz="1400" u="none" cap="none" strike="noStrike">
              <a:solidFill>
                <a:srgbClr val="FFFFFF"/>
              </a:solidFill>
              <a:latin typeface="Arial"/>
              <a:ea typeface="Arial"/>
              <a:cs typeface="Arial"/>
              <a:sym typeface="Arial"/>
            </a:endParaRPr>
          </a:p>
        </p:txBody>
      </p:sp>
      <p:pic>
        <p:nvPicPr>
          <p:cNvPr id="81" name="Google Shape;81;p18"/>
          <p:cNvPicPr preferRelativeResize="0"/>
          <p:nvPr/>
        </p:nvPicPr>
        <p:blipFill>
          <a:blip r:embed="rId3">
            <a:alphaModFix/>
          </a:blip>
          <a:stretch>
            <a:fillRect/>
          </a:stretch>
        </p:blipFill>
        <p:spPr>
          <a:xfrm>
            <a:off x="1274275" y="1085887"/>
            <a:ext cx="4531261" cy="38134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nvSpPr>
        <p:spPr>
          <a:xfrm>
            <a:off x="1274275" y="207387"/>
            <a:ext cx="31071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rgbClr val="FFFFFF"/>
                </a:solidFill>
                <a:latin typeface="Calibri"/>
                <a:ea typeface="Calibri"/>
                <a:cs typeface="Calibri"/>
                <a:sym typeface="Calibri"/>
              </a:rPr>
              <a:t>LISTADO DE HARDWARE</a:t>
            </a:r>
            <a:endParaRPr b="0" i="0" sz="1400" u="none" cap="none" strike="noStrike">
              <a:solidFill>
                <a:srgbClr val="FFFFFF"/>
              </a:solidFill>
              <a:latin typeface="Arial"/>
              <a:ea typeface="Arial"/>
              <a:cs typeface="Arial"/>
              <a:sym typeface="Arial"/>
            </a:endParaRPr>
          </a:p>
        </p:txBody>
      </p:sp>
      <p:pic>
        <p:nvPicPr>
          <p:cNvPr id="88" name="Google Shape;88;p19"/>
          <p:cNvPicPr preferRelativeResize="0"/>
          <p:nvPr/>
        </p:nvPicPr>
        <p:blipFill>
          <a:blip r:embed="rId3">
            <a:alphaModFix/>
          </a:blip>
          <a:stretch>
            <a:fillRect/>
          </a:stretch>
        </p:blipFill>
        <p:spPr>
          <a:xfrm>
            <a:off x="1274275" y="1035937"/>
            <a:ext cx="4689294" cy="39233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nvSpPr>
        <p:spPr>
          <a:xfrm>
            <a:off x="990200" y="2185350"/>
            <a:ext cx="6694500" cy="1771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Calibri"/>
                <a:ea typeface="Calibri"/>
                <a:cs typeface="Calibri"/>
                <a:sym typeface="Calibri"/>
              </a:rPr>
              <a:t>Favorecer a la compraventa </a:t>
            </a:r>
            <a:r>
              <a:rPr b="1" i="0" lang="es-ES" sz="1400" u="none" cap="none" strike="noStrike">
                <a:solidFill>
                  <a:srgbClr val="5E5C5D"/>
                </a:solidFill>
                <a:latin typeface="Calibri"/>
                <a:ea typeface="Calibri"/>
                <a:cs typeface="Calibri"/>
                <a:sym typeface="Calibri"/>
              </a:rPr>
              <a:t>NUEVO MILENIO</a:t>
            </a:r>
            <a:r>
              <a:rPr b="0" i="0" lang="es-ES" sz="1400" u="none" cap="none" strike="noStrike">
                <a:solidFill>
                  <a:srgbClr val="5E5C5D"/>
                </a:solidFill>
                <a:latin typeface="Calibri"/>
                <a:ea typeface="Calibri"/>
                <a:cs typeface="Calibri"/>
                <a:sym typeface="Calibri"/>
              </a:rPr>
              <a:t> en su manejo y distribución de productos, buscando una interfaz atractiva frente a los usuarios, mejorando el proceso de interacción entre el cliente y el administrador de la compra venta. De tal manera que al administrador se le facilite mostrar los productos actuales, y que pueda actualizar rápidamente el inventario de la compraventa y con esta forma llevar un control más estricto sobre los artículos que hay disponibles.</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t/>
            </a:r>
            <a:endParaRPr b="0" i="0" sz="1400" u="none" cap="none" strike="noStrike">
              <a:solidFill>
                <a:srgbClr val="5E5C5D"/>
              </a:solidFill>
              <a:latin typeface="Calibri"/>
              <a:ea typeface="Calibri"/>
              <a:cs typeface="Calibri"/>
              <a:sym typeface="Calibri"/>
            </a:endParaRPr>
          </a:p>
        </p:txBody>
      </p:sp>
      <p:sp>
        <p:nvSpPr>
          <p:cNvPr id="94" name="Google Shape;94;p20"/>
          <p:cNvSpPr txBox="1"/>
          <p:nvPr/>
        </p:nvSpPr>
        <p:spPr>
          <a:xfrm>
            <a:off x="954675" y="297287"/>
            <a:ext cx="25914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IDEA DEL PROYECTO</a:t>
            </a:r>
            <a:endParaRPr b="0" i="0" sz="1400" u="none" cap="none" strike="noStrike">
              <a:solidFill>
                <a:srgbClr val="000000"/>
              </a:solidFill>
              <a:latin typeface="Arial"/>
              <a:ea typeface="Arial"/>
              <a:cs typeface="Arial"/>
              <a:sym typeface="Arial"/>
            </a:endParaRPr>
          </a:p>
        </p:txBody>
      </p:sp>
      <p:sp>
        <p:nvSpPr>
          <p:cNvPr id="95" name="Google Shape;95;p20"/>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0"/>
          <p:cNvSpPr txBox="1"/>
          <p:nvPr/>
        </p:nvSpPr>
        <p:spPr>
          <a:xfrm>
            <a:off x="954675" y="1208025"/>
            <a:ext cx="5456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SISTEMA CVRP</a:t>
            </a:r>
            <a:endParaRPr b="0" i="0" sz="1400" u="none" cap="none" strike="noStrike">
              <a:solidFill>
                <a:srgbClr val="000000"/>
              </a:solidFill>
              <a:latin typeface="Arial"/>
              <a:ea typeface="Arial"/>
              <a:cs typeface="Arial"/>
              <a:sym typeface="Arial"/>
            </a:endParaRPr>
          </a:p>
        </p:txBody>
      </p:sp>
      <p:pic>
        <p:nvPicPr>
          <p:cNvPr id="97" name="Google Shape;97;p20"/>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98" name="Google Shape;98;p20"/>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nvSpPr>
        <p:spPr>
          <a:xfrm>
            <a:off x="898500" y="174550"/>
            <a:ext cx="4779286"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E8E6E8"/>
                </a:solidFill>
                <a:latin typeface="Calibri"/>
                <a:ea typeface="Calibri"/>
                <a:cs typeface="Calibri"/>
                <a:sym typeface="Calibri"/>
              </a:rPr>
              <a:t>IDEA COMO SOLUCIÓN A UN PROBLEMA</a:t>
            </a:r>
            <a:endParaRPr b="1" i="0" sz="2000" u="none" cap="none" strike="noStrike">
              <a:solidFill>
                <a:srgbClr val="E8E6E8"/>
              </a:solidFill>
              <a:latin typeface="Calibri"/>
              <a:ea typeface="Calibri"/>
              <a:cs typeface="Calibri"/>
              <a:sym typeface="Calibri"/>
            </a:endParaRPr>
          </a:p>
        </p:txBody>
      </p:sp>
      <p:sp>
        <p:nvSpPr>
          <p:cNvPr id="104" name="Google Shape;104;p21"/>
          <p:cNvSpPr txBox="1"/>
          <p:nvPr/>
        </p:nvSpPr>
        <p:spPr>
          <a:xfrm>
            <a:off x="553338" y="162651"/>
            <a:ext cx="28128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txBox="1"/>
          <p:nvPr/>
        </p:nvSpPr>
        <p:spPr>
          <a:xfrm>
            <a:off x="954674" y="1376384"/>
            <a:ext cx="6073447" cy="37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5E5C5D"/>
                </a:solidFill>
                <a:latin typeface="Calibri"/>
                <a:ea typeface="Calibri"/>
                <a:cs typeface="Calibri"/>
                <a:sym typeface="Calibri"/>
              </a:rPr>
              <a:t>IDEAS PARA OPTIMIZAR PROCESOS DE COMPRAVENTA</a:t>
            </a:r>
            <a:endParaRPr b="0" i="0" sz="1400" u="none" cap="none" strike="noStrike">
              <a:solidFill>
                <a:srgbClr val="000000"/>
              </a:solidFill>
              <a:latin typeface="Arial"/>
              <a:ea typeface="Arial"/>
              <a:cs typeface="Arial"/>
              <a:sym typeface="Arial"/>
            </a:endParaRPr>
          </a:p>
        </p:txBody>
      </p:sp>
      <p:sp>
        <p:nvSpPr>
          <p:cNvPr id="106" name="Google Shape;106;p21"/>
          <p:cNvSpPr txBox="1"/>
          <p:nvPr/>
        </p:nvSpPr>
        <p:spPr>
          <a:xfrm>
            <a:off x="954674" y="1959462"/>
            <a:ext cx="6694500" cy="1681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0" i="0" lang="es-ES" sz="1400" u="none" cap="none" strike="noStrike">
                <a:solidFill>
                  <a:srgbClr val="5E5C5D"/>
                </a:solidFill>
                <a:latin typeface="Calibri"/>
                <a:ea typeface="Calibri"/>
                <a:cs typeface="Calibri"/>
                <a:sym typeface="Calibri"/>
              </a:rPr>
              <a:t>Proporcionar al administrador de la compra venta la posibilidad de ofrecer o vender de una manera más práctica los artículos incluidos en el inventario. </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rgbClr val="5E5C5D"/>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100"/>
              <a:buFont typeface="Arial"/>
              <a:buNone/>
            </a:pPr>
            <a:r>
              <a:rPr b="0" i="0" lang="es-ES" sz="1400" u="none" cap="none" strike="noStrike">
                <a:solidFill>
                  <a:srgbClr val="5E5C5D"/>
                </a:solidFill>
                <a:latin typeface="Calibri"/>
                <a:ea typeface="Calibri"/>
                <a:cs typeface="Calibri"/>
                <a:sym typeface="Calibri"/>
              </a:rPr>
              <a:t>Conceder al cliente la opción de realizar compras, consultas y pagos de los artículos disponibles que sean de su agrado mediante el proceso de compra con pacto de retroventa, permitiendo que el proceso sea más ágil y cómodo para ambas partes.</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E5C5D"/>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5E5C5D"/>
              </a:solidFill>
              <a:latin typeface="Calibri"/>
              <a:ea typeface="Calibri"/>
              <a:cs typeface="Calibri"/>
              <a:sym typeface="Calibri"/>
            </a:endParaRPr>
          </a:p>
        </p:txBody>
      </p:sp>
      <p:pic>
        <p:nvPicPr>
          <p:cNvPr id="107" name="Google Shape;107;p21"/>
          <p:cNvPicPr preferRelativeResize="0"/>
          <p:nvPr/>
        </p:nvPicPr>
        <p:blipFill rotWithShape="1">
          <a:blip r:embed="rId3">
            <a:alphaModFix/>
          </a:blip>
          <a:srcRect b="0" l="0" r="0" t="0"/>
          <a:stretch/>
        </p:blipFill>
        <p:spPr>
          <a:xfrm>
            <a:off x="1101721" y="1963366"/>
            <a:ext cx="265430" cy="41910"/>
          </a:xfrm>
          <a:prstGeom prst="rect">
            <a:avLst/>
          </a:prstGeom>
          <a:noFill/>
          <a:ln>
            <a:noFill/>
          </a:ln>
        </p:spPr>
      </p:pic>
      <p:sp>
        <p:nvSpPr>
          <p:cNvPr id="108" name="Google Shape;108;p21"/>
          <p:cNvSpPr txBox="1"/>
          <p:nvPr/>
        </p:nvSpPr>
        <p:spPr>
          <a:xfrm>
            <a:off x="8133907" y="4709932"/>
            <a:ext cx="1010093"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sng" cap="none" strike="noStrike">
                <a:solidFill>
                  <a:schemeClr val="hlink"/>
                </a:solidFill>
                <a:latin typeface="Calibri"/>
                <a:ea typeface="Calibri"/>
                <a:cs typeface="Calibri"/>
                <a:sym typeface="Calibri"/>
                <a:hlinkClick action="ppaction://hlinksldjump" r:id="rId4"/>
              </a:rPr>
              <a:t>Regresar</a:t>
            </a:r>
            <a:endParaRPr b="1" i="0" sz="1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