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62" r:id="rId15"/>
    <p:sldId id="294" r:id="rId16"/>
    <p:sldId id="260" r:id="rId17"/>
    <p:sldId id="279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Dosis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E6FCB-DFCA-44E3-A13A-3F37E361881F}">
  <a:tblStyle styleId="{BA7E6FCB-DFCA-44E3-A13A-3F37E3618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65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7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5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65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39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154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74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29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6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07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 dirty="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180875" y="2922270"/>
            <a:ext cx="5238600" cy="1242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/>
              <a:t>PROYECTO</a:t>
            </a:r>
            <a:endParaRPr sz="8000" dirty="0"/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A1BB6827-B93B-4241-B417-708ABFCC53B6}"/>
              </a:ext>
            </a:extLst>
          </p:cNvPr>
          <p:cNvSpPr txBox="1">
            <a:spLocks/>
          </p:cNvSpPr>
          <p:nvPr/>
        </p:nvSpPr>
        <p:spPr>
          <a:xfrm>
            <a:off x="1" y="4434840"/>
            <a:ext cx="227457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s-ES" sz="2000" dirty="0"/>
          </a:p>
          <a:p>
            <a:r>
              <a:rPr lang="es-ES" sz="1600" dirty="0"/>
              <a:t>Elizalde Arroyo Mar</a:t>
            </a:r>
            <a:r>
              <a:rPr lang="es-MX" sz="1600" dirty="0"/>
              <a:t>ía José </a:t>
            </a:r>
          </a:p>
          <a:p>
            <a:pPr algn="ctr"/>
            <a:r>
              <a:rPr lang="es-MX" sz="1400" dirty="0"/>
              <a:t>IF725710</a:t>
            </a:r>
            <a:endParaRPr lang="es-ES" sz="1200" dirty="0"/>
          </a:p>
        </p:txBody>
      </p:sp>
      <p:sp>
        <p:nvSpPr>
          <p:cNvPr id="4" name="Google Shape;105;p13">
            <a:extLst>
              <a:ext uri="{FF2B5EF4-FFF2-40B4-BE49-F238E27FC236}">
                <a16:creationId xmlns:a16="http://schemas.microsoft.com/office/drawing/2014/main" id="{FA1BC567-5590-4CE6-9171-445D79C49749}"/>
              </a:ext>
            </a:extLst>
          </p:cNvPr>
          <p:cNvSpPr txBox="1">
            <a:spLocks/>
          </p:cNvSpPr>
          <p:nvPr/>
        </p:nvSpPr>
        <p:spPr>
          <a:xfrm>
            <a:off x="2495551" y="4434840"/>
            <a:ext cx="227457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s-ES" sz="2000" dirty="0"/>
          </a:p>
          <a:p>
            <a:r>
              <a:rPr lang="es-ES" sz="1600" dirty="0"/>
              <a:t>Rubio Villaseñor Andrés</a:t>
            </a:r>
            <a:endParaRPr lang="es-MX" sz="1600" dirty="0"/>
          </a:p>
          <a:p>
            <a:pPr algn="ctr"/>
            <a:r>
              <a:rPr lang="es-MX" sz="1400" dirty="0"/>
              <a:t>IF720562</a:t>
            </a:r>
            <a:endParaRPr lang="es-ES" sz="1200" dirty="0"/>
          </a:p>
        </p:txBody>
      </p:sp>
      <p:sp>
        <p:nvSpPr>
          <p:cNvPr id="5" name="Google Shape;105;p13">
            <a:extLst>
              <a:ext uri="{FF2B5EF4-FFF2-40B4-BE49-F238E27FC236}">
                <a16:creationId xmlns:a16="http://schemas.microsoft.com/office/drawing/2014/main" id="{939E705A-984E-416E-BAB8-21BB0D94209F}"/>
              </a:ext>
            </a:extLst>
          </p:cNvPr>
          <p:cNvSpPr txBox="1">
            <a:spLocks/>
          </p:cNvSpPr>
          <p:nvPr/>
        </p:nvSpPr>
        <p:spPr>
          <a:xfrm>
            <a:off x="4991101" y="4426267"/>
            <a:ext cx="1988343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s-ES" sz="2000" dirty="0"/>
          </a:p>
          <a:p>
            <a:r>
              <a:rPr lang="es-ES" sz="1600" dirty="0"/>
              <a:t>Guerra Muro Fernando</a:t>
            </a:r>
            <a:r>
              <a:rPr lang="es-MX" sz="1600" dirty="0"/>
              <a:t> </a:t>
            </a:r>
          </a:p>
          <a:p>
            <a:pPr algn="ctr"/>
            <a:r>
              <a:rPr lang="es-MX" sz="1400" dirty="0"/>
              <a:t>IF714994</a:t>
            </a:r>
            <a:endParaRPr lang="es-E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Matriz A y B de restricciones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Google Shape;14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69319" y="1239450"/>
                <a:ext cx="3395663" cy="3648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8100" lvl="0" indent="0" algn="ctr">
                  <a:buNone/>
                </a:pPr>
                <a:r>
                  <a:rPr lang="es-MX" i="1" dirty="0">
                    <a:latin typeface="Cambria Math" panose="02040503050406030204" pitchFamily="18" charset="0"/>
                  </a:rPr>
                  <a:t>A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381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Google Shape;14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9319" y="1239450"/>
                <a:ext cx="3395663" cy="3648300"/>
              </a:xfrm>
              <a:prstGeom prst="rect">
                <a:avLst/>
              </a:prstGeom>
              <a:blipFill>
                <a:blip r:embed="rId3"/>
                <a:stretch>
                  <a:fillRect r="-34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40;p18">
                <a:extLst>
                  <a:ext uri="{FF2B5EF4-FFF2-40B4-BE49-F238E27FC236}">
                    <a16:creationId xmlns:a16="http://schemas.microsoft.com/office/drawing/2014/main" id="{F468EBC5-9F15-4147-BCF6-EF26BA243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29237" y="1239450"/>
                <a:ext cx="3395663" cy="36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8700"/>
                  </a:buClr>
                  <a:buSzPts val="3000"/>
                  <a:buFont typeface="Roboto"/>
                  <a:buChar char="▸"/>
                  <a:defRPr sz="30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24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2400"/>
                  <a:buFont typeface="Roboto"/>
                  <a:buChar char="▹"/>
                  <a:defRPr sz="24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8700"/>
                  </a:buClr>
                  <a:buSzPts val="1800"/>
                  <a:buFont typeface="Roboto"/>
                  <a:buChar char="▹"/>
                  <a:defRPr sz="1800" b="0" i="0" u="none" strike="noStrike" cap="none">
                    <a:solidFill>
                      <a:srgbClr val="22222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38100" indent="0" algn="ctr">
                  <a:buFont typeface="Roboto"/>
                  <a:buNone/>
                </a:pPr>
                <a:r>
                  <a:rPr lang="es-MX" i="1" dirty="0">
                    <a:latin typeface="Cambria Math" panose="02040503050406030204" pitchFamily="18" charset="0"/>
                  </a:rPr>
                  <a:t>B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−250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900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38100" indent="0">
                  <a:buFont typeface="Roboto"/>
                  <a:buNone/>
                </a:pPr>
                <a:r>
                  <a:rPr lang="es-MX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Google Shape;140;p18">
                <a:extLst>
                  <a:ext uri="{FF2B5EF4-FFF2-40B4-BE49-F238E27FC236}">
                    <a16:creationId xmlns:a16="http://schemas.microsoft.com/office/drawing/2014/main" id="{F468EBC5-9F15-4147-BCF6-EF26BA24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7" y="1239450"/>
                <a:ext cx="3395663" cy="364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Matriz C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Google Shape;14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26381" y="1763953"/>
                <a:ext cx="7024688" cy="161559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8100" lvl="0" indent="0">
                  <a:buNone/>
                </a:pPr>
                <a:r>
                  <a:rPr lang="es-MX" i="1" dirty="0">
                    <a:latin typeface="Cambria Math" panose="02040503050406030204" pitchFamily="18" charset="0"/>
                  </a:rPr>
                  <a:t>Estos son los precios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381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30,000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40,000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15,000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50,000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Google Shape;14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6381" y="1763953"/>
                <a:ext cx="7024688" cy="1615594"/>
              </a:xfrm>
              <a:prstGeom prst="rect">
                <a:avLst/>
              </a:prstGeom>
              <a:blipFill>
                <a:blip r:embed="rId3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04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4°</a:t>
            </a:r>
            <a:br>
              <a:rPr lang="en" dirty="0"/>
            </a:br>
            <a:r>
              <a:rPr lang="en" dirty="0"/>
              <a:t>Pas</a:t>
            </a:r>
            <a:r>
              <a:rPr lang="es-MX" dirty="0"/>
              <a:t>o</a:t>
            </a:r>
            <a:r>
              <a:rPr lang="en" dirty="0"/>
              <a:t> </a:t>
            </a: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58130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Solución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Solución</a:t>
            </a:r>
            <a:endParaRPr sz="3200"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526381" y="1251888"/>
            <a:ext cx="7024688" cy="3259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b="0" dirty="0">
                <a:latin typeface="Cambria Math" panose="02040503050406030204" pitchFamily="18" charset="0"/>
              </a:rPr>
              <a:t>Se deben hacer 270 automóviles</a:t>
            </a:r>
          </a:p>
          <a:p>
            <a:r>
              <a:rPr lang="es-MX" dirty="0">
                <a:latin typeface="Cambria Math" panose="02040503050406030204" pitchFamily="18" charset="0"/>
              </a:rPr>
              <a:t>350 camionetas (llegó a su máximo de producción)</a:t>
            </a:r>
          </a:p>
          <a:p>
            <a:r>
              <a:rPr lang="es-MX" b="0" dirty="0">
                <a:latin typeface="Cambria Math" panose="02040503050406030204" pitchFamily="18" charset="0"/>
              </a:rPr>
              <a:t>Ninguna moto </a:t>
            </a:r>
          </a:p>
          <a:p>
            <a:r>
              <a:rPr lang="es-MX" dirty="0">
                <a:latin typeface="Cambria Math" panose="02040503050406030204" pitchFamily="18" charset="0"/>
              </a:rPr>
              <a:t>100 camiones (el máximo de su producción)</a:t>
            </a:r>
            <a:r>
              <a:rPr lang="es-MX" b="0" dirty="0">
                <a:latin typeface="Cambria Math" panose="02040503050406030204" pitchFamily="18" charset="0"/>
              </a:rPr>
              <a:t> </a:t>
            </a:r>
          </a:p>
          <a:p>
            <a:pPr marL="38100" lvl="0" indent="0">
              <a:buNone/>
            </a:pPr>
            <a:endParaRPr lang="es-MX" b="0" i="1" dirty="0">
              <a:latin typeface="Cambria Math" panose="02040503050406030204" pitchFamily="18" charset="0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66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1158375" y="-82356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8700"/>
                </a:solidFill>
              </a:rPr>
              <a:t>UTILIDAD MÁXIMA</a:t>
            </a:r>
            <a:endParaRPr sz="6000" dirty="0">
              <a:solidFill>
                <a:srgbClr val="FF87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19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3098" y="1063842"/>
                <a:ext cx="5901300" cy="29717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s-MX" sz="2400" dirty="0"/>
                  <a:t>Automóviles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30,000 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×270=8,100,000</m:t>
                    </m:r>
                  </m:oMath>
                </a14:m>
                <a:endParaRPr lang="es-MX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MX" sz="2400" b="0" dirty="0"/>
                  <a:t>Camionetas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0,000 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14,000,000</m:t>
                    </m:r>
                  </m:oMath>
                </a14:m>
                <a:endParaRPr lang="es-MX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MX" sz="2400" dirty="0"/>
                  <a:t>Motos           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,000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MX" sz="2400" dirty="0"/>
                  <a:t>Camiones     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0,000 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5,000,000</m:t>
                    </m:r>
                  </m:oMath>
                </a14:m>
                <a:endParaRPr lang="es-MX" sz="2400" dirty="0">
                  <a:ea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s-MX" sz="2400" b="0" dirty="0">
                  <a:ea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s-MX" sz="2400" dirty="0">
                    <a:ea typeface="Cambria Math" panose="02040503050406030204" pitchFamily="18" charset="0"/>
                  </a:rPr>
                  <a:t>Total= 27,000,000</a:t>
                </a:r>
                <a:endParaRPr lang="es-MX" sz="2400" b="0" dirty="0">
                  <a:ea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mc:Choice>
        <mc:Fallback>
          <p:sp>
            <p:nvSpPr>
              <p:cNvPr id="147" name="Google Shape;14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3098" y="1063842"/>
                <a:ext cx="5901300" cy="2971709"/>
              </a:xfrm>
              <a:prstGeom prst="rect">
                <a:avLst/>
              </a:prstGeom>
              <a:blipFill>
                <a:blip r:embed="rId3"/>
                <a:stretch>
                  <a:fillRect l="-15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</a:t>
            </a:r>
            <a:r>
              <a:rPr lang="es-MX" dirty="0"/>
              <a:t>USIONES</a:t>
            </a:r>
            <a:r>
              <a:rPr lang="en" dirty="0"/>
              <a:t> 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21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P</a:t>
            </a:r>
            <a:r>
              <a:rPr lang="es-MX" sz="3200" dirty="0"/>
              <a:t>ara alcanzar la máxima utilidad se necesitan fabricar 270 autos, 350 camionetas, 0 motos y 100 camiones.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200" dirty="0"/>
              <a:t>Dependiendo de las ganancias de cada vehículo la producción se modifica. </a:t>
            </a:r>
          </a:p>
        </p:txBody>
      </p:sp>
    </p:spTree>
    <p:extLst>
      <p:ext uri="{BB962C8B-B14F-4D97-AF65-F5344CB8AC3E}">
        <p14:creationId xmlns:p14="http://schemas.microsoft.com/office/powerpoint/2010/main" val="315811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GRACIAS</a:t>
            </a:r>
            <a:endParaRPr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OBJETIVOS</a:t>
            </a:r>
            <a:endParaRPr sz="3200"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8700"/>
                </a:highlight>
              </a:rPr>
              <a:t>OBJETIV</a:t>
            </a:r>
            <a:r>
              <a:rPr lang="es-MX" sz="1600" b="1" dirty="0">
                <a:highlight>
                  <a:srgbClr val="FF8700"/>
                </a:highlight>
              </a:rPr>
              <a:t>O PRINCIPAL: </a:t>
            </a:r>
            <a:endParaRPr sz="1600" dirty="0">
              <a:highlight>
                <a:srgbClr val="FF87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500" dirty="0"/>
              <a:t>Maximizar las utilidades de una empresa mediante programación lineal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4717866" y="20353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8700"/>
                </a:highlight>
              </a:rPr>
              <a:t>OBJETIVOS ESPECÍFICOS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500" dirty="0"/>
              <a:t>Cumpliendo con las especificaciones del problema y restricciones, debemos encontrar las ecuaciones y matrices para poder sacar los datos y así tener la utilidad máxima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1411970" y="15180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rgbClr val="FF8700"/>
                </a:solidFill>
              </a:rPr>
              <a:t>PROBLEMA</a:t>
            </a:r>
            <a:endParaRPr sz="3600" b="1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377952" y="1034185"/>
            <a:ext cx="8424672" cy="181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000" b="1" dirty="0">
                <a:solidFill>
                  <a:srgbClr val="FFFFFF"/>
                </a:solidFill>
              </a:rPr>
              <a:t>Una compañía fabrica automóviles, camionetas, motos y camiones. Cada uno le da una utilidad de $30,000 pesos, $40,000 pesos, $15,000$ y $50,000 respectivamente. </a:t>
            </a:r>
          </a:p>
          <a:p>
            <a:pPr marL="0" lvl="0" indent="0" algn="just">
              <a:buNone/>
            </a:pPr>
            <a:endParaRPr lang="es-ES" sz="2000" b="1" dirty="0">
              <a:solidFill>
                <a:srgbClr val="FFFFFF"/>
              </a:solidFill>
            </a:endParaRPr>
          </a:p>
          <a:p>
            <a:pPr marL="0" lvl="0" indent="0" algn="just">
              <a:buNone/>
            </a:pPr>
            <a:r>
              <a:rPr lang="es-ES" sz="2000" b="1" dirty="0">
                <a:solidFill>
                  <a:srgbClr val="FFFFFF"/>
                </a:solidFill>
              </a:rPr>
              <a:t>Al mes la cantidad máxima que se puede producir de carros es de 400.  De camionetas máximo 350, motos 250 y camiones 100. La fabrica solo puede trabajar 720 horas al mes, la producción de cada vehículo en cuestión del tiempo es de una hora. </a:t>
            </a:r>
          </a:p>
          <a:p>
            <a:pPr marL="0" lvl="0" indent="0" algn="just">
              <a:buNone/>
            </a:pPr>
            <a:r>
              <a:rPr lang="es-ES" sz="2000" b="1" dirty="0">
                <a:solidFill>
                  <a:srgbClr val="FFFFFF"/>
                </a:solidFill>
              </a:rPr>
              <a:t>La compañía quiere saber cuantas vehículos fabricar al mes para alcanzar su utilidad máxima. Suponiendo que todo lo vende.</a:t>
            </a:r>
            <a:endParaRPr sz="20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1°</a:t>
            </a:r>
            <a:br>
              <a:rPr lang="en" dirty="0"/>
            </a:br>
            <a:r>
              <a:rPr lang="en" dirty="0"/>
              <a:t>PASO </a:t>
            </a: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58130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Tabla con los datos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Nuestros datos </a:t>
            </a:r>
            <a:endParaRPr sz="3200"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49C676EB-C8F5-435E-B8FC-0DBDE24CA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84070"/>
                  </p:ext>
                </p:extLst>
              </p:nvPr>
            </p:nvGraphicFramePr>
            <p:xfrm>
              <a:off x="1524000" y="2048256"/>
              <a:ext cx="6696928" cy="17405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6490">
                      <a:extLst>
                        <a:ext uri="{9D8B030D-6E8A-4147-A177-3AD203B41FA5}">
                          <a16:colId xmlns:a16="http://schemas.microsoft.com/office/drawing/2014/main" val="293522297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1977536778"/>
                        </a:ext>
                      </a:extLst>
                    </a:gridCol>
                    <a:gridCol w="1390968">
                      <a:extLst>
                        <a:ext uri="{9D8B030D-6E8A-4147-A177-3AD203B41FA5}">
                          <a16:colId xmlns:a16="http://schemas.microsoft.com/office/drawing/2014/main" val="4146802528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3702410308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1631208618"/>
                        </a:ext>
                      </a:extLst>
                    </a:gridCol>
                  </a:tblGrid>
                  <a:tr h="484484">
                    <a:tc>
                      <a:txBody>
                        <a:bodyPr/>
                        <a:lstStyle/>
                        <a:p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Autos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MX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Camionetas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MX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Motos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s-MX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Camiones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MX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s-MX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655510"/>
                      </a:ext>
                    </a:extLst>
                  </a:tr>
                  <a:tr h="484484"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Utilidad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$30,000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$40,000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$15,000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$50,000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999493"/>
                      </a:ext>
                    </a:extLst>
                  </a:tr>
                  <a:tr h="676951"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Cantidad máxima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8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49C676EB-C8F5-435E-B8FC-0DBDE24CA7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6684070"/>
                  </p:ext>
                </p:extLst>
              </p:nvPr>
            </p:nvGraphicFramePr>
            <p:xfrm>
              <a:off x="1524000" y="2048256"/>
              <a:ext cx="6696928" cy="17405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6490">
                      <a:extLst>
                        <a:ext uri="{9D8B030D-6E8A-4147-A177-3AD203B41FA5}">
                          <a16:colId xmlns:a16="http://schemas.microsoft.com/office/drawing/2014/main" val="293522297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1977536778"/>
                        </a:ext>
                      </a:extLst>
                    </a:gridCol>
                    <a:gridCol w="1390968">
                      <a:extLst>
                        <a:ext uri="{9D8B030D-6E8A-4147-A177-3AD203B41FA5}">
                          <a16:colId xmlns:a16="http://schemas.microsoft.com/office/drawing/2014/main" val="4146802528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3702410308"/>
                        </a:ext>
                      </a:extLst>
                    </a:gridCol>
                    <a:gridCol w="1326490">
                      <a:extLst>
                        <a:ext uri="{9D8B030D-6E8A-4147-A177-3AD203B41FA5}">
                          <a16:colId xmlns:a16="http://schemas.microsoft.com/office/drawing/2014/main" val="163120861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s-MX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01382" t="-3158" r="-30783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190830" t="-3158" r="-191703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306912" t="-3158" r="-102304" b="-2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3"/>
                          <a:stretch>
                            <a:fillRect l="-405046" t="-3158" r="-1835" b="-20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655510"/>
                      </a:ext>
                    </a:extLst>
                  </a:tr>
                  <a:tr h="484484"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Utilidad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$30,000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$40,000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$15,000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$50,000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999493"/>
                      </a:ext>
                    </a:extLst>
                  </a:tr>
                  <a:tr h="676951"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Cantidad máxima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877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2°</a:t>
            </a:r>
            <a:br>
              <a:rPr lang="en" dirty="0"/>
            </a:br>
            <a:r>
              <a:rPr lang="en" dirty="0"/>
              <a:t>PASO </a:t>
            </a: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58130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Restricciones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2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Restricciones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Google Shape;14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419100" algn="l" rtl="0">
                  <a:spcBef>
                    <a:spcPts val="600"/>
                  </a:spcBef>
                  <a:spcAft>
                    <a:spcPts val="0"/>
                  </a:spcAft>
                  <a:buSzPts val="3000"/>
                  <a:buChar char="▸"/>
                </a:pPr>
                <a:r>
                  <a:rPr lang="es-MX" dirty="0"/>
                  <a:t>La fábrica puede trabajar 720 horas al mes</a:t>
                </a:r>
              </a:p>
              <a:p>
                <a:pPr marL="457200" lvl="0" indent="-419100" algn="l" rtl="0">
                  <a:spcBef>
                    <a:spcPts val="600"/>
                  </a:spcBef>
                  <a:spcAft>
                    <a:spcPts val="0"/>
                  </a:spcAft>
                  <a:buSzPts val="3000"/>
                  <a:buChar char="▸"/>
                </a:pPr>
                <a:endParaRPr lang="es-MX" dirty="0"/>
              </a:p>
              <a:p>
                <a:pPr marL="381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=720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lvl="0"/>
                <a:endParaRPr lang="es-MX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Google Shape;14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90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Restricciones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Google Shape;14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419100" algn="l" rtl="0">
                  <a:spcBef>
                    <a:spcPts val="600"/>
                  </a:spcBef>
                  <a:spcAft>
                    <a:spcPts val="0"/>
                  </a:spcAft>
                  <a:buSzPts val="3000"/>
                  <a:buChar char="▸"/>
                </a:pPr>
                <a:r>
                  <a:rPr lang="es-MX" dirty="0"/>
                  <a:t>Restricciones de cantidades máximas de producción</a:t>
                </a:r>
              </a:p>
              <a:p>
                <a:pPr marL="381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≤400</m:t>
                      </m:r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s-MX" i="1" dirty="0">
                  <a:latin typeface="Cambria Math" panose="02040503050406030204" pitchFamily="18" charset="0"/>
                </a:endParaRPr>
              </a:p>
              <a:p>
                <a:pPr marL="38100" lv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Google Shape;14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4900" y="1277625"/>
                <a:ext cx="7581900" cy="3648300"/>
              </a:xfrm>
              <a:prstGeom prst="rect">
                <a:avLst/>
              </a:prstGeom>
              <a:blipFill>
                <a:blip r:embed="rId3"/>
                <a:stretch>
                  <a:fillRect l="-1286" r="-297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38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3°</a:t>
            </a:r>
            <a:br>
              <a:rPr lang="en" dirty="0"/>
            </a:br>
            <a:r>
              <a:rPr lang="en" dirty="0"/>
              <a:t>Pas</a:t>
            </a:r>
            <a:r>
              <a:rPr lang="es-MX" dirty="0"/>
              <a:t>o</a:t>
            </a:r>
            <a:r>
              <a:rPr lang="en" dirty="0"/>
              <a:t> </a:t>
            </a:r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58130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Matrices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93052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365</Words>
  <Application>Microsoft Office PowerPoint</Application>
  <PresentationFormat>Presentación en pantalla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Dosis</vt:lpstr>
      <vt:lpstr>Roboto</vt:lpstr>
      <vt:lpstr>William template</vt:lpstr>
      <vt:lpstr>PROYECTO</vt:lpstr>
      <vt:lpstr>OBJETIVOS</vt:lpstr>
      <vt:lpstr>PROBLEMA</vt:lpstr>
      <vt:lpstr>1° PASO </vt:lpstr>
      <vt:lpstr>Nuestros datos </vt:lpstr>
      <vt:lpstr>2° PASO </vt:lpstr>
      <vt:lpstr>Restricciones</vt:lpstr>
      <vt:lpstr>Restricciones</vt:lpstr>
      <vt:lpstr>3° Paso </vt:lpstr>
      <vt:lpstr>Matriz A y B de restricciones</vt:lpstr>
      <vt:lpstr>Matriz C</vt:lpstr>
      <vt:lpstr>4° Paso </vt:lpstr>
      <vt:lpstr>Solución</vt:lpstr>
      <vt:lpstr>UTILIDAD MÁXIMA</vt:lpstr>
      <vt:lpstr>CONCLUSIONES 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Majo</dc:creator>
  <cp:lastModifiedBy>ELIZALDE ARROYO, MARIA JOSE</cp:lastModifiedBy>
  <cp:revision>10</cp:revision>
  <dcterms:modified xsi:type="dcterms:W3CDTF">2020-02-27T16:23:36Z</dcterms:modified>
</cp:coreProperties>
</file>