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4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Líder</a:t>
            </a:r>
            <a:r>
              <a:rPr lang="en-US" dirty="0"/>
              <a:t> de </a:t>
            </a:r>
            <a:r>
              <a:rPr lang="en-US" dirty="0" err="1"/>
              <a:t>Planeación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Minutos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Tiempo Estimado</c:v>
                </c:pt>
                <c:pt idx="1">
                  <c:v>Tiempo Real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418</c:v>
                </c:pt>
                <c:pt idx="1">
                  <c:v>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8F-43CF-9AF9-0F4A992CA5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659359"/>
        <c:axId val="1570656959"/>
      </c:barChart>
      <c:catAx>
        <c:axId val="157065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6959"/>
        <c:crosses val="autoZero"/>
        <c:auto val="1"/>
        <c:lblAlgn val="ctr"/>
        <c:lblOffset val="100"/>
        <c:noMultiLvlLbl val="0"/>
      </c:catAx>
      <c:valAx>
        <c:axId val="157065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Relación</a:t>
            </a:r>
            <a:r>
              <a:rPr lang="en-US" dirty="0"/>
              <a:t> Hojas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Hojas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Hojas Estimadas</c:v>
                </c:pt>
                <c:pt idx="1">
                  <c:v>Hojas Reales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3.6</c:v>
                </c:pt>
                <c:pt idx="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5A-42D7-9615-48CFD5AEC1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659359"/>
        <c:axId val="1570656959"/>
      </c:barChart>
      <c:catAx>
        <c:axId val="157065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6959"/>
        <c:crosses val="autoZero"/>
        <c:auto val="1"/>
        <c:lblAlgn val="ctr"/>
        <c:lblOffset val="100"/>
        <c:noMultiLvlLbl val="0"/>
      </c:catAx>
      <c:valAx>
        <c:axId val="157065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Relación</a:t>
            </a:r>
            <a:r>
              <a:rPr lang="en-US" baseline="0" dirty="0"/>
              <a:t> </a:t>
            </a:r>
            <a:r>
              <a:rPr lang="en-US" baseline="0" dirty="0" err="1"/>
              <a:t>Tareas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5.0739141746034139E-2"/>
          <c:y val="0.13524882463754348"/>
          <c:w val="0.82840347148405269"/>
          <c:h val="0.780853351376025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Tareas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Tareas Cumplidas</c:v>
                </c:pt>
                <c:pt idx="1">
                  <c:v>Tareas no Cumplidas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28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8F-43CF-9AF9-0F4A992CA5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659359"/>
        <c:axId val="1570656959"/>
      </c:barChart>
      <c:catAx>
        <c:axId val="157065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6959"/>
        <c:crosses val="autoZero"/>
        <c:auto val="1"/>
        <c:lblAlgn val="ctr"/>
        <c:lblOffset val="100"/>
        <c:noMultiLvlLbl val="0"/>
      </c:catAx>
      <c:valAx>
        <c:axId val="157065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Líder</a:t>
            </a:r>
            <a:r>
              <a:rPr lang="en-US" dirty="0"/>
              <a:t> de </a:t>
            </a:r>
            <a:r>
              <a:rPr lang="en-US" dirty="0" err="1"/>
              <a:t>Soporte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Minutos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Tiempo Estimado</c:v>
                </c:pt>
                <c:pt idx="1">
                  <c:v>Tiempo Real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518</c:v>
                </c:pt>
                <c:pt idx="1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25-45D4-A503-18BA35185E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659359"/>
        <c:axId val="1570656959"/>
      </c:barChart>
      <c:catAx>
        <c:axId val="157065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6959"/>
        <c:crosses val="autoZero"/>
        <c:auto val="1"/>
        <c:lblAlgn val="ctr"/>
        <c:lblOffset val="100"/>
        <c:noMultiLvlLbl val="0"/>
      </c:catAx>
      <c:valAx>
        <c:axId val="157065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Líder</a:t>
            </a:r>
            <a:r>
              <a:rPr lang="en-US" dirty="0"/>
              <a:t> de Desarrollo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Minutos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Tiempo Estimado</c:v>
                </c:pt>
                <c:pt idx="1">
                  <c:v>Tiempo Real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508</c:v>
                </c:pt>
                <c:pt idx="1">
                  <c:v>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12-4534-A3CC-DF694A2AFD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659359"/>
        <c:axId val="1570656959"/>
      </c:barChart>
      <c:catAx>
        <c:axId val="157065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6959"/>
        <c:crosses val="autoZero"/>
        <c:auto val="1"/>
        <c:lblAlgn val="ctr"/>
        <c:lblOffset val="100"/>
        <c:noMultiLvlLbl val="0"/>
      </c:catAx>
      <c:valAx>
        <c:axId val="157065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Líder</a:t>
            </a:r>
            <a:r>
              <a:rPr lang="en-US" dirty="0"/>
              <a:t> de Calidad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Minutos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Tiempo Estimado</c:v>
                </c:pt>
                <c:pt idx="1">
                  <c:v>Tiempo Real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418</c:v>
                </c:pt>
                <c:pt idx="1">
                  <c:v>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46-431B-B67F-C88C324D9B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659359"/>
        <c:axId val="1570656959"/>
      </c:barChart>
      <c:catAx>
        <c:axId val="157065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6959"/>
        <c:crosses val="autoZero"/>
        <c:auto val="1"/>
        <c:lblAlgn val="ctr"/>
        <c:lblOffset val="100"/>
        <c:noMultiLvlLbl val="0"/>
      </c:catAx>
      <c:valAx>
        <c:axId val="157065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Líder</a:t>
            </a:r>
            <a:r>
              <a:rPr lang="en-US" dirty="0"/>
              <a:t> de </a:t>
            </a:r>
            <a:r>
              <a:rPr lang="en-US" dirty="0" err="1"/>
              <a:t>Equipo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Minutos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Tiempo Estimado</c:v>
                </c:pt>
                <c:pt idx="1">
                  <c:v>Tiempo Real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118</c:v>
                </c:pt>
                <c:pt idx="1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F1-40CF-8E98-B71B7CB702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659359"/>
        <c:axId val="1570656959"/>
      </c:barChart>
      <c:catAx>
        <c:axId val="157065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6959"/>
        <c:crosses val="autoZero"/>
        <c:auto val="1"/>
        <c:lblAlgn val="ctr"/>
        <c:lblOffset val="100"/>
        <c:noMultiLvlLbl val="0"/>
      </c:catAx>
      <c:valAx>
        <c:axId val="157065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Líder</a:t>
            </a:r>
            <a:r>
              <a:rPr lang="en-US" dirty="0"/>
              <a:t> de </a:t>
            </a:r>
            <a:r>
              <a:rPr lang="en-US" dirty="0" err="1"/>
              <a:t>Planeación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Hojas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Hojas Estimadas</c:v>
                </c:pt>
                <c:pt idx="1">
                  <c:v>Hojas Reales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7.6</c:v>
                </c:pt>
                <c:pt idx="1">
                  <c:v>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03-4963-A224-EB601F1401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659359"/>
        <c:axId val="1570656959"/>
      </c:barChart>
      <c:catAx>
        <c:axId val="157065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6959"/>
        <c:crosses val="autoZero"/>
        <c:auto val="1"/>
        <c:lblAlgn val="ctr"/>
        <c:lblOffset val="100"/>
        <c:noMultiLvlLbl val="0"/>
      </c:catAx>
      <c:valAx>
        <c:axId val="157065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Líder</a:t>
            </a:r>
            <a:r>
              <a:rPr lang="en-US" dirty="0"/>
              <a:t> de </a:t>
            </a:r>
            <a:r>
              <a:rPr lang="en-US" dirty="0" err="1"/>
              <a:t>Soporte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Hojas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Hojas Estimadas</c:v>
                </c:pt>
                <c:pt idx="1">
                  <c:v>Hojas Reales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17.600000000000001</c:v>
                </c:pt>
                <c:pt idx="1">
                  <c:v>17.600000000000001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FD-455E-9F8D-3586B13EE3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659359"/>
        <c:axId val="1570656959"/>
      </c:barChart>
      <c:catAx>
        <c:axId val="157065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6959"/>
        <c:crosses val="autoZero"/>
        <c:auto val="1"/>
        <c:lblAlgn val="ctr"/>
        <c:lblOffset val="100"/>
        <c:noMultiLvlLbl val="0"/>
      </c:catAx>
      <c:valAx>
        <c:axId val="157065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Líder</a:t>
            </a:r>
            <a:r>
              <a:rPr lang="en-US" dirty="0"/>
              <a:t> de Desarrollo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Hojas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Hojas Estimadas</c:v>
                </c:pt>
                <c:pt idx="1">
                  <c:v>Hojas Reales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8.6</c:v>
                </c:pt>
                <c:pt idx="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D-4197-8BF5-1CD284530F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659359"/>
        <c:axId val="1570656959"/>
      </c:barChart>
      <c:catAx>
        <c:axId val="157065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6959"/>
        <c:crosses val="autoZero"/>
        <c:auto val="1"/>
        <c:lblAlgn val="ctr"/>
        <c:lblOffset val="100"/>
        <c:noMultiLvlLbl val="0"/>
      </c:catAx>
      <c:valAx>
        <c:axId val="157065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Líder</a:t>
            </a:r>
            <a:r>
              <a:rPr lang="en-US" dirty="0"/>
              <a:t> de Calidad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Hojas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Hojas Estimadas</c:v>
                </c:pt>
                <c:pt idx="1">
                  <c:v>Hojas Reales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18.600000000000001</c:v>
                </c:pt>
                <c:pt idx="1">
                  <c:v>18.600000000000001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35-4F87-87C0-A77B279632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659359"/>
        <c:axId val="1570656959"/>
      </c:barChart>
      <c:catAx>
        <c:axId val="157065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6959"/>
        <c:crosses val="autoZero"/>
        <c:auto val="1"/>
        <c:lblAlgn val="ctr"/>
        <c:lblOffset val="100"/>
        <c:noMultiLvlLbl val="0"/>
      </c:catAx>
      <c:valAx>
        <c:axId val="157065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BC40C-6680-4230-AFF6-A4EF995CEF0E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B2AF0-C35E-4C77-8EA9-E0893542DD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6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B2AF0-C35E-4C77-8EA9-E0893542DDCF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20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932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63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534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67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0493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285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4271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5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84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321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48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67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195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609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58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6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82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C209D-ADF9-40DA-AFFA-AF90B6A034CD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6041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F998B-D760-E8DE-3F8E-D67F88D15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164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ECAA8-BBB1-B740-B903-404A23C0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TIEMPO ESTIMADO VS TIEMPO REAL</a:t>
            </a:r>
            <a:endParaRPr lang="es-CO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9317A0A5-91BD-9032-8672-E4CD628A4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235563"/>
              </p:ext>
            </p:extLst>
          </p:nvPr>
        </p:nvGraphicFramePr>
        <p:xfrm>
          <a:off x="453703" y="1726170"/>
          <a:ext cx="3191555" cy="2112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Marcador de contenido 6">
            <a:extLst>
              <a:ext uri="{FF2B5EF4-FFF2-40B4-BE49-F238E27FC236}">
                <a16:creationId xmlns:a16="http://schemas.microsoft.com/office/drawing/2014/main" id="{8815F8A6-76E7-8FE5-83D4-57BC84BC5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252080"/>
              </p:ext>
            </p:extLst>
          </p:nvPr>
        </p:nvGraphicFramePr>
        <p:xfrm>
          <a:off x="3940822" y="1726170"/>
          <a:ext cx="3191555" cy="2112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Marcador de contenido 6">
            <a:extLst>
              <a:ext uri="{FF2B5EF4-FFF2-40B4-BE49-F238E27FC236}">
                <a16:creationId xmlns:a16="http://schemas.microsoft.com/office/drawing/2014/main" id="{0914853E-E191-F98F-1169-3DD02FE76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529614"/>
              </p:ext>
            </p:extLst>
          </p:nvPr>
        </p:nvGraphicFramePr>
        <p:xfrm>
          <a:off x="7577432" y="1726170"/>
          <a:ext cx="3191555" cy="2112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Marcador de contenido 6">
            <a:extLst>
              <a:ext uri="{FF2B5EF4-FFF2-40B4-BE49-F238E27FC236}">
                <a16:creationId xmlns:a16="http://schemas.microsoft.com/office/drawing/2014/main" id="{D3F06651-5EE7-AA3B-719F-3CA2101C9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821752"/>
              </p:ext>
            </p:extLst>
          </p:nvPr>
        </p:nvGraphicFramePr>
        <p:xfrm>
          <a:off x="1751331" y="4202332"/>
          <a:ext cx="3191555" cy="2112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Marcador de contenido 6">
            <a:extLst>
              <a:ext uri="{FF2B5EF4-FFF2-40B4-BE49-F238E27FC236}">
                <a16:creationId xmlns:a16="http://schemas.microsoft.com/office/drawing/2014/main" id="{08604F1B-8696-44FA-9DC0-D5679A55C9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875323"/>
              </p:ext>
            </p:extLst>
          </p:nvPr>
        </p:nvGraphicFramePr>
        <p:xfrm>
          <a:off x="5536599" y="4202331"/>
          <a:ext cx="3191555" cy="2112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2623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ECAA8-BBB1-B740-B903-404A23C0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5" y="452718"/>
            <a:ext cx="10150763" cy="1400530"/>
          </a:xfrm>
        </p:spPr>
        <p:txBody>
          <a:bodyPr/>
          <a:lstStyle/>
          <a:p>
            <a:r>
              <a:rPr lang="es-MX"/>
              <a:t>TAMAÑO ESTIMADO VS TAMAÑO REAL</a:t>
            </a:r>
            <a:endParaRPr lang="es-CO" dirty="0"/>
          </a:p>
        </p:txBody>
      </p:sp>
      <p:graphicFrame>
        <p:nvGraphicFramePr>
          <p:cNvPr id="3" name="Marcador de contenido 6">
            <a:extLst>
              <a:ext uri="{FF2B5EF4-FFF2-40B4-BE49-F238E27FC236}">
                <a16:creationId xmlns:a16="http://schemas.microsoft.com/office/drawing/2014/main" id="{9FDA6031-B67D-9199-1597-C5BDD07E16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21710"/>
              </p:ext>
            </p:extLst>
          </p:nvPr>
        </p:nvGraphicFramePr>
        <p:xfrm>
          <a:off x="572794" y="1503496"/>
          <a:ext cx="3611278" cy="2209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Marcador de contenido 6">
            <a:extLst>
              <a:ext uri="{FF2B5EF4-FFF2-40B4-BE49-F238E27FC236}">
                <a16:creationId xmlns:a16="http://schemas.microsoft.com/office/drawing/2014/main" id="{14817547-59E9-AB72-FCCC-0CFAB3E8D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284606"/>
              </p:ext>
            </p:extLst>
          </p:nvPr>
        </p:nvGraphicFramePr>
        <p:xfrm>
          <a:off x="4622939" y="1503496"/>
          <a:ext cx="3611278" cy="2209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Marcador de contenido 6">
            <a:extLst>
              <a:ext uri="{FF2B5EF4-FFF2-40B4-BE49-F238E27FC236}">
                <a16:creationId xmlns:a16="http://schemas.microsoft.com/office/drawing/2014/main" id="{3C9C714E-0DA8-C6D4-92D2-5F19E91C74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940901"/>
              </p:ext>
            </p:extLst>
          </p:nvPr>
        </p:nvGraphicFramePr>
        <p:xfrm>
          <a:off x="8409779" y="1503496"/>
          <a:ext cx="3611278" cy="2209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Marcador de contenido 6">
            <a:extLst>
              <a:ext uri="{FF2B5EF4-FFF2-40B4-BE49-F238E27FC236}">
                <a16:creationId xmlns:a16="http://schemas.microsoft.com/office/drawing/2014/main" id="{D149538C-B8F7-3236-AF54-918C00582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440877"/>
              </p:ext>
            </p:extLst>
          </p:nvPr>
        </p:nvGraphicFramePr>
        <p:xfrm>
          <a:off x="2378433" y="3899992"/>
          <a:ext cx="3611278" cy="2209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Marcador de contenido 6">
            <a:extLst>
              <a:ext uri="{FF2B5EF4-FFF2-40B4-BE49-F238E27FC236}">
                <a16:creationId xmlns:a16="http://schemas.microsoft.com/office/drawing/2014/main" id="{B4077ABE-1659-A42A-40E6-4D953F6005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881071"/>
              </p:ext>
            </p:extLst>
          </p:nvPr>
        </p:nvGraphicFramePr>
        <p:xfrm>
          <a:off x="6802722" y="3899992"/>
          <a:ext cx="3611278" cy="2209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5045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ECAA8-BBB1-B740-B903-404A23C0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6" y="178485"/>
            <a:ext cx="10150763" cy="1400530"/>
          </a:xfrm>
        </p:spPr>
        <p:txBody>
          <a:bodyPr/>
          <a:lstStyle/>
          <a:p>
            <a:r>
              <a:rPr lang="es-MX" dirty="0"/>
              <a:t>TAREAS CUMPLIDAS VS TAREAS NO CUMPLIDAS</a:t>
            </a:r>
            <a:endParaRPr lang="es-CO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9317A0A5-91BD-9032-8672-E4CD628A4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278752"/>
              </p:ext>
            </p:extLst>
          </p:nvPr>
        </p:nvGraphicFramePr>
        <p:xfrm>
          <a:off x="2586321" y="2542310"/>
          <a:ext cx="7702988" cy="4315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52257CB-60A8-8D3D-1F43-09449437C03D}"/>
              </a:ext>
            </a:extLst>
          </p:cNvPr>
          <p:cNvSpPr txBox="1">
            <a:spLocks/>
          </p:cNvSpPr>
          <p:nvPr/>
        </p:nvSpPr>
        <p:spPr>
          <a:xfrm>
            <a:off x="450831" y="1739159"/>
            <a:ext cx="3838802" cy="122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/>
              <a:t>28 TAREAS CUMPLIDAS</a:t>
            </a:r>
          </a:p>
          <a:p>
            <a:r>
              <a:rPr lang="es-MX" dirty="0"/>
              <a:t>0 TAREAS NO CUMPLIDAS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077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CAEB7-9CF6-937A-80E4-A742EEF5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DE DOCUMENTOS PUBLICADOS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E6463-8CC2-CD5E-B03B-FFD38390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8800" dirty="0"/>
              <a:t>14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98798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EFE57-3944-D5F5-BE92-9496D467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DE DEFECTOS ENCONTRADOS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EC6B4-F0B5-FC44-B5AA-0D8CDD9F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8800" dirty="0"/>
              <a:t>2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335851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C9E78-42E0-5385-77A3-A37C56CF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DE DEFECTOS CORREGIDOS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64148-CB9E-73DE-C3D0-CEB72849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8800" dirty="0"/>
              <a:t>2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380224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4AC80-B2BB-6B6A-735F-361C835C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DE TAREAS NO PLANEADAS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60B32-7402-D775-7986-A46EF911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8800" dirty="0"/>
              <a:t>0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3377156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</TotalTime>
  <Words>77</Words>
  <Application>Microsoft Office PowerPoint</Application>
  <PresentationFormat>Panorámica</PresentationFormat>
  <Paragraphs>26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Century Gothic</vt:lpstr>
      <vt:lpstr>Wingdings 3</vt:lpstr>
      <vt:lpstr>Ion</vt:lpstr>
      <vt:lpstr>Resultados</vt:lpstr>
      <vt:lpstr>TIEMPO ESTIMADO VS TIEMPO REAL</vt:lpstr>
      <vt:lpstr>TAMAÑO ESTIMADO VS TAMAÑO REAL</vt:lpstr>
      <vt:lpstr>TAREAS CUMPLIDAS VS TAREAS NO CUMPLIDAS</vt:lpstr>
      <vt:lpstr>NÚMERO DE DOCUMENTOS PUBLICADOS</vt:lpstr>
      <vt:lpstr>NÚMERO DE DEFECTOS ENCONTRADOS</vt:lpstr>
      <vt:lpstr>NÚMERO DE DEFECTOS CORREGIDOS</vt:lpstr>
      <vt:lpstr>NÚMERO DE TAREAS NO PLANEADAS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David Acosta</dc:creator>
  <cp:lastModifiedBy>Juan David Acosta</cp:lastModifiedBy>
  <cp:revision>2</cp:revision>
  <dcterms:created xsi:type="dcterms:W3CDTF">2024-08-28T15:03:50Z</dcterms:created>
  <dcterms:modified xsi:type="dcterms:W3CDTF">2024-09-04T16:25:01Z</dcterms:modified>
</cp:coreProperties>
</file>