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2" r:id="rId8"/>
    <p:sldId id="269" r:id="rId9"/>
    <p:sldId id="275" r:id="rId10"/>
    <p:sldId id="276" r:id="rId11"/>
    <p:sldId id="267" r:id="rId12"/>
    <p:sldId id="264" r:id="rId13"/>
    <p:sldId id="266"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4" d="100"/>
          <a:sy n="74" d="100"/>
        </p:scale>
        <p:origin x="56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3ED61F4-5984-42B8-B949-3D1CA01936CC}" type="datetimeFigureOut">
              <a:rPr lang="es-ES" smtClean="0"/>
              <a:t>14/06/2019</a:t>
            </a:fld>
            <a:endParaRPr lang="es-E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95B77FC-C337-48BE-8AFE-F29CC119AB9D}" type="slidenum">
              <a:rPr lang="es-ES" smtClean="0"/>
              <a:t>‹Nº›</a:t>
            </a:fld>
            <a:endParaRPr lang="es-E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7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D61F4-5984-42B8-B949-3D1CA01936CC}" type="datetimeFigureOut">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3398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D61F4-5984-42B8-B949-3D1CA01936CC}" type="datetimeFigureOut">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113395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D61F4-5984-42B8-B949-3D1CA01936CC}" type="datetimeFigureOut">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11267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3ED61F4-5984-42B8-B949-3D1CA01936CC}" type="datetimeFigureOut">
              <a:rPr lang="es-ES" smtClean="0"/>
              <a:t>14/06/2019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B77FC-C337-48BE-8AFE-F29CC119AB9D}" type="slidenum">
              <a:rPr lang="es-ES" smtClean="0"/>
              <a:t>‹Nº›</a:t>
            </a:fld>
            <a:endParaRPr lang="es-E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2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ED61F4-5984-42B8-B949-3D1CA01936CC}" type="datetimeFigureOut">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286043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ED61F4-5984-42B8-B949-3D1CA01936CC}" type="datetimeFigureOut">
              <a:rPr lang="es-ES" smtClean="0"/>
              <a:t>14/06/2019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292985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ED61F4-5984-42B8-B949-3D1CA01936CC}" type="datetimeFigureOut">
              <a:rPr lang="es-ES" smtClean="0"/>
              <a:t>14/06/2019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131915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D61F4-5984-42B8-B949-3D1CA01936CC}" type="datetimeFigureOut">
              <a:rPr lang="es-ES" smtClean="0"/>
              <a:t>14/06/2019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259421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D61F4-5984-42B8-B949-3D1CA01936CC}" type="datetimeFigureOut">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312418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ED61F4-5984-42B8-B949-3D1CA01936CC}" type="datetimeFigureOut">
              <a:rPr lang="es-ES" smtClean="0"/>
              <a:t>14/06/2019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5B77FC-C337-48BE-8AFE-F29CC119AB9D}" type="slidenum">
              <a:rPr lang="es-ES" smtClean="0"/>
              <a:t>‹Nº›</a:t>
            </a:fld>
            <a:endParaRPr lang="es-ES"/>
          </a:p>
        </p:txBody>
      </p:sp>
    </p:spTree>
    <p:extLst>
      <p:ext uri="{BB962C8B-B14F-4D97-AF65-F5344CB8AC3E}">
        <p14:creationId xmlns:p14="http://schemas.microsoft.com/office/powerpoint/2010/main" val="158740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3ED61F4-5984-42B8-B949-3D1CA01936CC}" type="datetimeFigureOut">
              <a:rPr lang="es-ES" smtClean="0"/>
              <a:t>14/06/2019</a:t>
            </a:fld>
            <a:endParaRPr lang="es-E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95B77FC-C337-48BE-8AFE-F29CC119AB9D}" type="slidenum">
              <a:rPr lang="es-ES" smtClean="0"/>
              <a:t>‹Nº›</a:t>
            </a:fld>
            <a:endParaRPr lang="es-ES"/>
          </a:p>
        </p:txBody>
      </p:sp>
    </p:spTree>
    <p:extLst>
      <p:ext uri="{BB962C8B-B14F-4D97-AF65-F5344CB8AC3E}">
        <p14:creationId xmlns:p14="http://schemas.microsoft.com/office/powerpoint/2010/main" val="305149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a:extLst>
              <a:ext uri="{FF2B5EF4-FFF2-40B4-BE49-F238E27FC236}">
                <a16:creationId xmlns:a16="http://schemas.microsoft.com/office/drawing/2014/main" id="{5BC5C5EF-3C1B-46D8-800D-FD1A7DB0375E}"/>
              </a:ext>
            </a:extLst>
          </p:cNvPr>
          <p:cNvSpPr txBox="1">
            <a:spLocks/>
          </p:cNvSpPr>
          <p:nvPr/>
        </p:nvSpPr>
        <p:spPr>
          <a:xfrm>
            <a:off x="350806" y="1996842"/>
            <a:ext cx="11490388" cy="2864316"/>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8800" dirty="0">
                <a:latin typeface="Arial Black" panose="020B0A04020102020204" pitchFamily="34" charset="0"/>
              </a:rPr>
              <a:t>Microempresa : Terrazas Express</a:t>
            </a:r>
          </a:p>
        </p:txBody>
      </p:sp>
      <p:sp>
        <p:nvSpPr>
          <p:cNvPr id="3" name="CuadroTexto 2">
            <a:extLst>
              <a:ext uri="{FF2B5EF4-FFF2-40B4-BE49-F238E27FC236}">
                <a16:creationId xmlns:a16="http://schemas.microsoft.com/office/drawing/2014/main" id="{EEA4595A-3F22-4251-945E-4C92A4DED3E8}"/>
              </a:ext>
            </a:extLst>
          </p:cNvPr>
          <p:cNvSpPr txBox="1"/>
          <p:nvPr/>
        </p:nvSpPr>
        <p:spPr>
          <a:xfrm>
            <a:off x="9167446" y="5002287"/>
            <a:ext cx="2673748" cy="1631216"/>
          </a:xfrm>
          <a:prstGeom prst="rect">
            <a:avLst/>
          </a:prstGeom>
          <a:noFill/>
        </p:spPr>
        <p:txBody>
          <a:bodyPr wrap="square" rtlCol="0">
            <a:spAutoFit/>
          </a:bodyPr>
          <a:lstStyle/>
          <a:p>
            <a:r>
              <a:rPr lang="es-CO" sz="2000" dirty="0">
                <a:latin typeface="Times New Roman" panose="02020603050405020304" pitchFamily="18" charset="0"/>
                <a:cs typeface="Times New Roman" panose="02020603050405020304" pitchFamily="18" charset="0"/>
              </a:rPr>
              <a:t>Grupo de proyecto:</a:t>
            </a:r>
          </a:p>
          <a:p>
            <a:pPr marL="342900" indent="-342900">
              <a:buFont typeface="Arial" panose="020B0604020202020204" pitchFamily="34" charset="0"/>
              <a:buChar char="•"/>
            </a:pPr>
            <a:r>
              <a:rPr lang="es-CO" sz="2000" dirty="0">
                <a:latin typeface="Times New Roman" panose="02020603050405020304" pitchFamily="18" charset="0"/>
                <a:cs typeface="Times New Roman" panose="02020603050405020304" pitchFamily="18" charset="0"/>
              </a:rPr>
              <a:t>Andrés Torres</a:t>
            </a:r>
          </a:p>
          <a:p>
            <a:pPr marL="342900" indent="-342900">
              <a:buFont typeface="Arial" panose="020B0604020202020204" pitchFamily="34" charset="0"/>
              <a:buChar char="•"/>
            </a:pPr>
            <a:r>
              <a:rPr lang="es-CO" sz="2000" dirty="0">
                <a:latin typeface="Times New Roman" panose="02020603050405020304" pitchFamily="18" charset="0"/>
                <a:cs typeface="Times New Roman" panose="02020603050405020304" pitchFamily="18" charset="0"/>
              </a:rPr>
              <a:t>Camilo Pérez</a:t>
            </a:r>
          </a:p>
          <a:p>
            <a:pPr marL="342900" indent="-342900">
              <a:buFont typeface="Arial" panose="020B0604020202020204" pitchFamily="34" charset="0"/>
              <a:buChar char="•"/>
            </a:pPr>
            <a:r>
              <a:rPr lang="es-CO" sz="2000" dirty="0">
                <a:latin typeface="Times New Roman" panose="02020603050405020304" pitchFamily="18" charset="0"/>
                <a:cs typeface="Times New Roman" panose="02020603050405020304" pitchFamily="18" charset="0"/>
              </a:rPr>
              <a:t>Eimar Rosero</a:t>
            </a:r>
          </a:p>
          <a:p>
            <a:pPr marL="342900" indent="-342900">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Diego Rivas</a:t>
            </a:r>
            <a:endParaRPr lang="es-C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66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39F1E3-E8B4-47F7-A857-607936125285}"/>
              </a:ext>
            </a:extLst>
          </p:cNvPr>
          <p:cNvSpPr>
            <a:spLocks noGrp="1"/>
          </p:cNvSpPr>
          <p:nvPr>
            <p:ph idx="1"/>
          </p:nvPr>
        </p:nvSpPr>
        <p:spPr>
          <a:xfrm>
            <a:off x="1159564" y="557011"/>
            <a:ext cx="9872871" cy="5743977"/>
          </a:xfrm>
        </p:spPr>
        <p:txBody>
          <a:bodyPr>
            <a:normAutofit fontScale="25000" lnSpcReduction="20000"/>
          </a:bodyPr>
          <a:lstStyle/>
          <a:p>
            <a:pPr lvl="0" algn="just"/>
            <a:r>
              <a:rPr lang="es-CO" sz="6400" dirty="0">
                <a:solidFill>
                  <a:schemeClr val="tx1"/>
                </a:solidFill>
                <a:latin typeface="Arial" panose="020B0604020202020204" pitchFamily="34" charset="0"/>
                <a:cs typeface="Arial" panose="020B0604020202020204" pitchFamily="34" charset="0"/>
              </a:rPr>
              <a:t>¿Cómo manejan los horarios de trabajo?</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se maneja de 16 horas diaria mente se cambia el horario de los empleados cada 8   horas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¿Cómo se realizan las ventas?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se realizan las ventas por medio de exhibiciones y publicidad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¿Qué pasa cuando un producto está por vencerse?</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se hace promoción y si el producto esta vencido se le comunica al proveedor los cuales ellos lo tendrán que cambiarla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¿Qué hacen cuando un cliente hace un cambio de producto? </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Se le pregunta porque el cambio del producto y se realiza el cambio y les decimos a nuestros proveedores las inconformidades del cliente para que ellos tomen medidas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¿cómo hacen para solicitar productos a los proveedores?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La empresa tiene vendedores los cuales nos visitan en el negocio y toman los productos de la mercancía que nos falta</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¿De qué otra forma obtiene los productos?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acudimos a Corabastos la cual tiene una gran variedad de productos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¿que hace cuando un cliente está inconforme?</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Se trata de hablar con el para buscar una solución con respecto a su conformidad </a:t>
            </a:r>
            <a:endParaRPr lang="es-ES" sz="6400" dirty="0">
              <a:solidFill>
                <a:schemeClr val="tx1"/>
              </a:solidFill>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230301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1"/>
            <a:ext cx="9730153" cy="1200329"/>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INSTRUMENTOS DE RECOLECCION DE DATOS</a:t>
            </a:r>
          </a:p>
        </p:txBody>
      </p:sp>
      <p:pic>
        <p:nvPicPr>
          <p:cNvPr id="3" name="Imagen 2" descr="Imagen que contiene texto&#10;&#10;Descripción generada automáticamente">
            <a:extLst>
              <a:ext uri="{FF2B5EF4-FFF2-40B4-BE49-F238E27FC236}">
                <a16:creationId xmlns:a16="http://schemas.microsoft.com/office/drawing/2014/main" id="{2910E6EA-6DF1-4C2D-8432-92C6E2A2B94F}"/>
              </a:ext>
            </a:extLst>
          </p:cNvPr>
          <p:cNvPicPr>
            <a:picLocks noChangeAspect="1"/>
          </p:cNvPicPr>
          <p:nvPr/>
        </p:nvPicPr>
        <p:blipFill rotWithShape="1">
          <a:blip r:embed="rId2">
            <a:extLst>
              <a:ext uri="{28A0092B-C50C-407E-A947-70E740481C1C}">
                <a14:useLocalDpi xmlns:a14="http://schemas.microsoft.com/office/drawing/2010/main" val="0"/>
              </a:ext>
            </a:extLst>
          </a:blip>
          <a:srcRect t="12308"/>
          <a:stretch/>
        </p:blipFill>
        <p:spPr>
          <a:xfrm>
            <a:off x="1230923" y="1860571"/>
            <a:ext cx="4105471" cy="4254564"/>
          </a:xfrm>
          <a:prstGeom prst="rect">
            <a:avLst/>
          </a:prstGeom>
        </p:spPr>
      </p:pic>
      <p:pic>
        <p:nvPicPr>
          <p:cNvPr id="6" name="Imagen 5" descr="Imagen que contiene interior&#10;&#10;Descripción generada automáticamente">
            <a:extLst>
              <a:ext uri="{FF2B5EF4-FFF2-40B4-BE49-F238E27FC236}">
                <a16:creationId xmlns:a16="http://schemas.microsoft.com/office/drawing/2014/main" id="{FE1A3E66-F4E0-4E88-85BE-813BD9D9A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840" y="1860571"/>
            <a:ext cx="5360979" cy="4254565"/>
          </a:xfrm>
          <a:prstGeom prst="rect">
            <a:avLst/>
          </a:prstGeom>
        </p:spPr>
      </p:pic>
    </p:spTree>
    <p:extLst>
      <p:ext uri="{BB962C8B-B14F-4D97-AF65-F5344CB8AC3E}">
        <p14:creationId xmlns:p14="http://schemas.microsoft.com/office/powerpoint/2010/main" val="300167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1"/>
            <a:ext cx="9730153" cy="1200329"/>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INSTRUMENTOS DE RECOLECCION DE DATOS</a:t>
            </a:r>
          </a:p>
        </p:txBody>
      </p:sp>
      <p:pic>
        <p:nvPicPr>
          <p:cNvPr id="35" name="Imagen 34" descr="Imagen que contiene interior, suelo&#10;&#10;Descripción generada automáticamente">
            <a:extLst>
              <a:ext uri="{FF2B5EF4-FFF2-40B4-BE49-F238E27FC236}">
                <a16:creationId xmlns:a16="http://schemas.microsoft.com/office/drawing/2014/main" id="{BC673B0B-13BA-42B2-9D04-46862CCFE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724" y="1809432"/>
            <a:ext cx="2863910" cy="4304977"/>
          </a:xfrm>
          <a:prstGeom prst="rect">
            <a:avLst/>
          </a:prstGeom>
        </p:spPr>
      </p:pic>
      <p:pic>
        <p:nvPicPr>
          <p:cNvPr id="37" name="Imagen 36" descr="Imagen que contiene interior, suelo&#10;&#10;Descripción generada automáticamente">
            <a:extLst>
              <a:ext uri="{FF2B5EF4-FFF2-40B4-BE49-F238E27FC236}">
                <a16:creationId xmlns:a16="http://schemas.microsoft.com/office/drawing/2014/main" id="{1EDD3B1C-88E0-42B6-976A-845F31B7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66" y="1809432"/>
            <a:ext cx="7092473" cy="4409656"/>
          </a:xfrm>
          <a:prstGeom prst="rect">
            <a:avLst/>
          </a:prstGeom>
        </p:spPr>
      </p:pic>
    </p:spTree>
    <p:extLst>
      <p:ext uri="{BB962C8B-B14F-4D97-AF65-F5344CB8AC3E}">
        <p14:creationId xmlns:p14="http://schemas.microsoft.com/office/powerpoint/2010/main" val="377543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1"/>
            <a:ext cx="9730153" cy="1200329"/>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INSTRUMENTOS DE RECOLECCION DE DATOS</a:t>
            </a:r>
          </a:p>
        </p:txBody>
      </p:sp>
      <p:pic>
        <p:nvPicPr>
          <p:cNvPr id="3" name="Imagen 2" descr="Imagen que contiene interior, techo, suelo, pared&#10;&#10;Descripción generada automáticamente">
            <a:extLst>
              <a:ext uri="{FF2B5EF4-FFF2-40B4-BE49-F238E27FC236}">
                <a16:creationId xmlns:a16="http://schemas.microsoft.com/office/drawing/2014/main" id="{855CC669-0C35-4E07-9779-35B19B5DD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1" y="1761191"/>
            <a:ext cx="6988121" cy="4592715"/>
          </a:xfrm>
          <a:prstGeom prst="rect">
            <a:avLst/>
          </a:prstGeom>
        </p:spPr>
      </p:pic>
      <p:pic>
        <p:nvPicPr>
          <p:cNvPr id="5" name="Imagen 4" descr="Imagen que contiene interior, suelo, mercado&#10;&#10;Descripción generada automáticamente">
            <a:extLst>
              <a:ext uri="{FF2B5EF4-FFF2-40B4-BE49-F238E27FC236}">
                <a16:creationId xmlns:a16="http://schemas.microsoft.com/office/drawing/2014/main" id="{70E0FDA5-95E6-4555-86C8-2B886885E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07" y="1761191"/>
            <a:ext cx="4433108" cy="4592716"/>
          </a:xfrm>
          <a:prstGeom prst="rect">
            <a:avLst/>
          </a:prstGeom>
        </p:spPr>
      </p:pic>
    </p:spTree>
    <p:extLst>
      <p:ext uri="{BB962C8B-B14F-4D97-AF65-F5344CB8AC3E}">
        <p14:creationId xmlns:p14="http://schemas.microsoft.com/office/powerpoint/2010/main" val="323021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1"/>
            <a:ext cx="9730153" cy="1200329"/>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INSTRUMENTOS DE RECOLECCION DE DATOS</a:t>
            </a:r>
          </a:p>
        </p:txBody>
      </p:sp>
      <p:pic>
        <p:nvPicPr>
          <p:cNvPr id="3" name="Imagen 2" descr="Imagen que contiene objeto, estante, comida, refrigerador&#10;&#10;Descripción generada automáticamente">
            <a:extLst>
              <a:ext uri="{FF2B5EF4-FFF2-40B4-BE49-F238E27FC236}">
                <a16:creationId xmlns:a16="http://schemas.microsoft.com/office/drawing/2014/main" id="{D659B16C-5F36-46B1-8E2B-D5A33B2BF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5" y="1576514"/>
            <a:ext cx="6881762" cy="2229530"/>
          </a:xfrm>
          <a:prstGeom prst="rect">
            <a:avLst/>
          </a:prstGeom>
        </p:spPr>
      </p:pic>
      <p:pic>
        <p:nvPicPr>
          <p:cNvPr id="10" name="Imagen 9" descr="Imagen que contiene interior, comida&#10;&#10;Descripción generada automáticamente">
            <a:extLst>
              <a:ext uri="{FF2B5EF4-FFF2-40B4-BE49-F238E27FC236}">
                <a16:creationId xmlns:a16="http://schemas.microsoft.com/office/drawing/2014/main" id="{22CE8FD9-2EAF-41D0-816B-A6333EB3C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55" y="3610707"/>
            <a:ext cx="4763497" cy="2849293"/>
          </a:xfrm>
          <a:prstGeom prst="rect">
            <a:avLst/>
          </a:prstGeom>
        </p:spPr>
      </p:pic>
      <p:pic>
        <p:nvPicPr>
          <p:cNvPr id="12" name="Imagen 11" descr="Imagen que contiene interior, escena&#10;&#10;Descripción generada automáticamente">
            <a:extLst>
              <a:ext uri="{FF2B5EF4-FFF2-40B4-BE49-F238E27FC236}">
                <a16:creationId xmlns:a16="http://schemas.microsoft.com/office/drawing/2014/main" id="{D2B15BAB-7CDD-4F7A-88C8-C5A482BE7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509" y="3610708"/>
            <a:ext cx="2032115" cy="2849292"/>
          </a:xfrm>
          <a:prstGeom prst="rect">
            <a:avLst/>
          </a:prstGeom>
        </p:spPr>
      </p:pic>
      <p:pic>
        <p:nvPicPr>
          <p:cNvPr id="14" name="Imagen 13" descr="Imagen que contiene refrigerador, interior, suelo, comida&#10;&#10;Descripción generada automáticamente">
            <a:extLst>
              <a:ext uri="{FF2B5EF4-FFF2-40B4-BE49-F238E27FC236}">
                <a16:creationId xmlns:a16="http://schemas.microsoft.com/office/drawing/2014/main" id="{2786E643-16EA-4FD3-AB12-0C8BD502D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6037" y="3610708"/>
            <a:ext cx="4250087" cy="2850709"/>
          </a:xfrm>
          <a:prstGeom prst="rect">
            <a:avLst/>
          </a:prstGeom>
        </p:spPr>
      </p:pic>
      <p:pic>
        <p:nvPicPr>
          <p:cNvPr id="18" name="Imagen 17" descr="Imagen que contiene interior, comida&#10;&#10;Descripción generada automáticamente">
            <a:extLst>
              <a:ext uri="{FF2B5EF4-FFF2-40B4-BE49-F238E27FC236}">
                <a16:creationId xmlns:a16="http://schemas.microsoft.com/office/drawing/2014/main" id="{F8DCF5EC-99E4-42DE-BC84-6E4180A23D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303" y="1674254"/>
            <a:ext cx="4202340" cy="1937016"/>
          </a:xfrm>
          <a:prstGeom prst="rect">
            <a:avLst/>
          </a:prstGeom>
        </p:spPr>
      </p:pic>
    </p:spTree>
    <p:extLst>
      <p:ext uri="{BB962C8B-B14F-4D97-AF65-F5344CB8AC3E}">
        <p14:creationId xmlns:p14="http://schemas.microsoft.com/office/powerpoint/2010/main" val="259902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2"/>
            <a:ext cx="9730153" cy="654844"/>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REQUISITOS</a:t>
            </a:r>
          </a:p>
        </p:txBody>
      </p:sp>
      <p:sp>
        <p:nvSpPr>
          <p:cNvPr id="7" name="2 Marcador de texto">
            <a:extLst>
              <a:ext uri="{FF2B5EF4-FFF2-40B4-BE49-F238E27FC236}">
                <a16:creationId xmlns:a16="http://schemas.microsoft.com/office/drawing/2014/main" id="{AFA7DB1D-1CAE-4E4B-8B28-84A85CAF217D}"/>
              </a:ext>
            </a:extLst>
          </p:cNvPr>
          <p:cNvSpPr txBox="1">
            <a:spLocks/>
          </p:cNvSpPr>
          <p:nvPr/>
        </p:nvSpPr>
        <p:spPr>
          <a:xfrm>
            <a:off x="2215659" y="1198761"/>
            <a:ext cx="1910863" cy="659352"/>
          </a:xfrm>
          <a:prstGeom prst="rect">
            <a:avLst/>
          </a:prstGeom>
        </p:spPr>
        <p:txBody>
          <a:bodyPr vert="horz" lIns="45720" tIns="0" rIns="45720" bIns="0" anchor="ctr">
            <a:noAutofit/>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
                <a:srgbClr val="969696"/>
              </a:buClr>
              <a:buSzPct val="95000"/>
              <a:buFont typeface="Wingdings 2"/>
              <a:buNone/>
              <a:tabLst/>
              <a:defRPr/>
            </a:pPr>
            <a:r>
              <a:rPr kumimoji="0" lang="es-CO"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Funcionales </a:t>
            </a:r>
          </a:p>
        </p:txBody>
      </p:sp>
      <p:sp>
        <p:nvSpPr>
          <p:cNvPr id="8" name="3 Marcador de texto">
            <a:extLst>
              <a:ext uri="{FF2B5EF4-FFF2-40B4-BE49-F238E27FC236}">
                <a16:creationId xmlns:a16="http://schemas.microsoft.com/office/drawing/2014/main" id="{C86BB685-805C-404C-98D7-C843DB526AEA}"/>
              </a:ext>
            </a:extLst>
          </p:cNvPr>
          <p:cNvSpPr txBox="1">
            <a:spLocks/>
          </p:cNvSpPr>
          <p:nvPr/>
        </p:nvSpPr>
        <p:spPr>
          <a:xfrm>
            <a:off x="7842743" y="1201015"/>
            <a:ext cx="2133598" cy="654843"/>
          </a:xfrm>
          <a:prstGeom prst="rect">
            <a:avLst/>
          </a:prstGeom>
        </p:spPr>
        <p:txBody>
          <a:bodyPr vert="horz" lIns="45720" tIns="0" rIns="45720" bIns="0" anchor="ctr">
            <a:normAutofit fontScale="92500"/>
          </a:bodyPr>
          <a:lstStyle>
            <a:lvl1pPr marL="0" indent="0" algn="l" rtl="0" eaLnBrk="1" latinLnBrk="0" hangingPunct="1">
              <a:spcBef>
                <a:spcPct val="20000"/>
              </a:spcBef>
              <a:buClr>
                <a:schemeClr val="accent3"/>
              </a:buClr>
              <a:buSzPct val="95000"/>
              <a:buFont typeface="Wingdings 2"/>
              <a:buNone/>
              <a:defRPr kumimoji="0" sz="2400" b="1" kern="1200" cap="none" baseline="0">
                <a:solidFill>
                  <a:schemeClr val="tx2"/>
                </a:solidFill>
                <a:effectLst/>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2000" b="1"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800" b="1"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600" b="1"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600" b="1"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
                <a:srgbClr val="969696"/>
              </a:buClr>
              <a:buSzPct val="95000"/>
              <a:buFont typeface="Wingdings 2"/>
              <a:buNone/>
              <a:tabLst/>
              <a:defRPr/>
            </a:pPr>
            <a:r>
              <a:rPr kumimoji="0" lang="es-CO"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No funcionales </a:t>
            </a:r>
          </a:p>
        </p:txBody>
      </p:sp>
      <p:sp>
        <p:nvSpPr>
          <p:cNvPr id="2" name="Rectángulo 1">
            <a:extLst>
              <a:ext uri="{FF2B5EF4-FFF2-40B4-BE49-F238E27FC236}">
                <a16:creationId xmlns:a16="http://schemas.microsoft.com/office/drawing/2014/main" id="{E984BE7E-937F-4C03-9194-83446E68CB44}"/>
              </a:ext>
            </a:extLst>
          </p:cNvPr>
          <p:cNvSpPr/>
          <p:nvPr/>
        </p:nvSpPr>
        <p:spPr>
          <a:xfrm>
            <a:off x="422031" y="1853603"/>
            <a:ext cx="5486400" cy="457295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s-CO"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notificará si hay que hacer pedido a proveedores antes de agotar por completo productos.</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reporta si hay o no productos suficientes.</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notificara el control de ganancias o perdidas.</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permitirá mostrar el valor y cantidad de ventas diarias</a:t>
            </a:r>
          </a:p>
          <a:p>
            <a:pPr marL="285750" indent="-285750" algn="just">
              <a:buFont typeface="Arial" panose="020B0604020202020204" pitchFamily="34" charset="0"/>
              <a:buChar char="•"/>
            </a:pPr>
            <a:r>
              <a:rPr lang="es-CO" sz="1600">
                <a:latin typeface="Arial" panose="020B0604020202020204" pitchFamily="34" charset="0"/>
                <a:cs typeface="Arial" panose="020B0604020202020204" pitchFamily="34" charset="0"/>
              </a:rPr>
              <a:t>El </a:t>
            </a:r>
            <a:r>
              <a:rPr lang="es-CO" sz="1600" dirty="0">
                <a:latin typeface="Arial" panose="020B0604020202020204" pitchFamily="34" charset="0"/>
                <a:cs typeface="Arial" panose="020B0604020202020204" pitchFamily="34" charset="0"/>
              </a:rPr>
              <a:t>sistema almacenará información del horario de empleados.</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notificara a los empleados su horario de trabajo</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registra el ingreso de empleados.</a:t>
            </a:r>
          </a:p>
          <a:p>
            <a:pPr marL="285750" indent="-285750" algn="just">
              <a:buFont typeface="Arial" panose="020B0604020202020204" pitchFamily="34" charset="0"/>
              <a:buChar char="•"/>
            </a:pPr>
            <a:r>
              <a:rPr lang="es-CO" sz="1600" dirty="0">
                <a:latin typeface="Arial" panose="020B0604020202020204" pitchFamily="34" charset="0"/>
                <a:cs typeface="Arial" panose="020B0604020202020204" pitchFamily="34" charset="0"/>
              </a:rPr>
              <a:t>El sistema no permitirá la mezcla de información de proveedores</a:t>
            </a:r>
          </a:p>
        </p:txBody>
      </p:sp>
      <p:sp>
        <p:nvSpPr>
          <p:cNvPr id="9" name="Rectángulo 8">
            <a:extLst>
              <a:ext uri="{FF2B5EF4-FFF2-40B4-BE49-F238E27FC236}">
                <a16:creationId xmlns:a16="http://schemas.microsoft.com/office/drawing/2014/main" id="{7635A774-88D6-4ED1-8478-3A0433FF14CF}"/>
              </a:ext>
            </a:extLst>
          </p:cNvPr>
          <p:cNvSpPr/>
          <p:nvPr/>
        </p:nvSpPr>
        <p:spPr>
          <a:xfrm>
            <a:off x="6283569" y="1853603"/>
            <a:ext cx="5486400" cy="457295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1600" dirty="0">
                <a:latin typeface="Arial" panose="020B0604020202020204" pitchFamily="34" charset="0"/>
                <a:cs typeface="Arial" panose="020B0604020202020204" pitchFamily="34" charset="0"/>
              </a:rPr>
              <a:t>Usabilidad</a:t>
            </a:r>
          </a:p>
          <a:p>
            <a:pPr marL="342900" indent="-342900">
              <a:buFont typeface="Arial" panose="020B0604020202020204" pitchFamily="34" charset="0"/>
              <a:buChar char="•"/>
            </a:pPr>
            <a:r>
              <a:rPr lang="es-ES" sz="1600" dirty="0">
                <a:latin typeface="Arial" panose="020B0604020202020204" pitchFamily="34" charset="0"/>
                <a:cs typeface="Arial" panose="020B0604020202020204" pitchFamily="34" charset="0"/>
              </a:rPr>
              <a:t>Eficiencia</a:t>
            </a:r>
          </a:p>
          <a:p>
            <a:pPr marL="342900" indent="-342900">
              <a:buFont typeface="Arial" panose="020B0604020202020204" pitchFamily="34" charset="0"/>
              <a:buChar char="•"/>
            </a:pPr>
            <a:r>
              <a:rPr lang="es-ES" sz="1600" dirty="0">
                <a:latin typeface="Arial" panose="020B0604020202020204" pitchFamily="34" charset="0"/>
                <a:cs typeface="Arial" panose="020B0604020202020204" pitchFamily="34" charset="0"/>
              </a:rPr>
              <a:t>Clasificación de productos</a:t>
            </a:r>
          </a:p>
          <a:p>
            <a:pPr marL="342900" indent="-342900">
              <a:buFont typeface="Arial" panose="020B0604020202020204" pitchFamily="34" charset="0"/>
              <a:buChar char="•"/>
            </a:pPr>
            <a:r>
              <a:rPr lang="es-ES" sz="1600" dirty="0">
                <a:latin typeface="Arial" panose="020B0604020202020204" pitchFamily="34" charset="0"/>
                <a:cs typeface="Arial" panose="020B0604020202020204" pitchFamily="34" charset="0"/>
              </a:rPr>
              <a:t>Digitación de datos de inventario</a:t>
            </a:r>
          </a:p>
          <a:p>
            <a:pPr marL="342900" indent="-342900">
              <a:buFont typeface="Arial" panose="020B0604020202020204" pitchFamily="34" charset="0"/>
              <a:buChar char="•"/>
            </a:pPr>
            <a:r>
              <a:rPr lang="es-ES" sz="1600" dirty="0">
                <a:latin typeface="Arial" panose="020B0604020202020204" pitchFamily="34" charset="0"/>
                <a:cs typeface="Arial" panose="020B0604020202020204" pitchFamily="34" charset="0"/>
              </a:rPr>
              <a:t>Digitación de datos de empelados</a:t>
            </a:r>
          </a:p>
          <a:p>
            <a:pPr marL="342900" indent="-342900">
              <a:buFont typeface="Arial" panose="020B0604020202020204" pitchFamily="34" charset="0"/>
              <a:buChar char="•"/>
            </a:pP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10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a:extLst>
              <a:ext uri="{FF2B5EF4-FFF2-40B4-BE49-F238E27FC236}">
                <a16:creationId xmlns:a16="http://schemas.microsoft.com/office/drawing/2014/main" id="{5BC5C5EF-3C1B-46D8-800D-FD1A7DB0375E}"/>
              </a:ext>
            </a:extLst>
          </p:cNvPr>
          <p:cNvSpPr txBox="1">
            <a:spLocks/>
          </p:cNvSpPr>
          <p:nvPr/>
        </p:nvSpPr>
        <p:spPr>
          <a:xfrm>
            <a:off x="2659523" y="851911"/>
            <a:ext cx="6872954" cy="67777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ES" sz="4000" dirty="0">
                <a:latin typeface="Arial Black" panose="020B0A04020102020204" pitchFamily="34" charset="0"/>
              </a:rPr>
              <a:t>TITULO DEL PROYECTO</a:t>
            </a:r>
            <a:endParaRPr lang="es-CO" sz="4000" dirty="0">
              <a:latin typeface="Arial Black" panose="020B0A04020102020204" pitchFamily="34" charset="0"/>
            </a:endParaRPr>
          </a:p>
        </p:txBody>
      </p:sp>
      <p:sp>
        <p:nvSpPr>
          <p:cNvPr id="3" name="CuadroTexto 2">
            <a:extLst>
              <a:ext uri="{FF2B5EF4-FFF2-40B4-BE49-F238E27FC236}">
                <a16:creationId xmlns:a16="http://schemas.microsoft.com/office/drawing/2014/main" id="{FD0C49CD-CD05-49EC-BBAC-F3AE1A2C3439}"/>
              </a:ext>
            </a:extLst>
          </p:cNvPr>
          <p:cNvSpPr txBox="1"/>
          <p:nvPr/>
        </p:nvSpPr>
        <p:spPr>
          <a:xfrm>
            <a:off x="1525976" y="3013501"/>
            <a:ext cx="9140047" cy="1200329"/>
          </a:xfrm>
          <a:prstGeom prst="rect">
            <a:avLst/>
          </a:prstGeom>
          <a:noFill/>
        </p:spPr>
        <p:txBody>
          <a:bodyPr wrap="square" rtlCol="0">
            <a:spAutoFit/>
          </a:bodyPr>
          <a:lstStyle/>
          <a:p>
            <a:pPr algn="ctr"/>
            <a:r>
              <a:rPr lang="es-CO" sz="2400" dirty="0">
                <a:latin typeface="Arial" panose="020B0604020202020204" pitchFamily="34" charset="0"/>
                <a:cs typeface="Arial" panose="020B0604020202020204" pitchFamily="34" charset="0"/>
              </a:rPr>
              <a:t>SOFTWARE PARA EL CONTROL DE LAS ACTIVIDADES DE INVENTARIO Y DEL HORARIO DE EMPLEADOS  PARA MAYOR RENDIMIENTO Y EFICAZ DE ESTOS.</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6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Subtítulo">
            <a:extLst>
              <a:ext uri="{FF2B5EF4-FFF2-40B4-BE49-F238E27FC236}">
                <a16:creationId xmlns:a16="http://schemas.microsoft.com/office/drawing/2014/main" id="{5BC5C5EF-3C1B-46D8-800D-FD1A7DB0375E}"/>
              </a:ext>
            </a:extLst>
          </p:cNvPr>
          <p:cNvSpPr txBox="1">
            <a:spLocks/>
          </p:cNvSpPr>
          <p:nvPr/>
        </p:nvSpPr>
        <p:spPr>
          <a:xfrm>
            <a:off x="1230922" y="826153"/>
            <a:ext cx="9730153" cy="67777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PLANTEAMIENTO DEL PROBLEMA</a:t>
            </a:r>
          </a:p>
        </p:txBody>
      </p:sp>
      <p:sp>
        <p:nvSpPr>
          <p:cNvPr id="3" name="CuadroTexto 2">
            <a:extLst>
              <a:ext uri="{FF2B5EF4-FFF2-40B4-BE49-F238E27FC236}">
                <a16:creationId xmlns:a16="http://schemas.microsoft.com/office/drawing/2014/main" id="{FD0C49CD-CD05-49EC-BBAC-F3AE1A2C3439}"/>
              </a:ext>
            </a:extLst>
          </p:cNvPr>
          <p:cNvSpPr txBox="1"/>
          <p:nvPr/>
        </p:nvSpPr>
        <p:spPr>
          <a:xfrm>
            <a:off x="392429" y="2124692"/>
            <a:ext cx="11407140" cy="3046988"/>
          </a:xfrm>
          <a:prstGeom prst="rect">
            <a:avLst/>
          </a:prstGeom>
          <a:noFill/>
        </p:spPr>
        <p:txBody>
          <a:bodyPr wrap="square" rtlCol="0">
            <a:spAutoFit/>
          </a:bodyPr>
          <a:lstStyle/>
          <a:p>
            <a:pPr algn="just"/>
            <a:r>
              <a:rPr lang="es-CO" sz="2400" dirty="0">
                <a:latin typeface="Arial" panose="020B0604020202020204" pitchFamily="34" charset="0"/>
                <a:cs typeface="Arial" panose="020B0604020202020204" pitchFamily="34" charset="0"/>
              </a:rPr>
              <a:t>En el supermercado Terrazas Express maneja su inventario mediante planillas  donde se puede evidenciar el proceso que hacen a la hora de adquirir nuevos productos para vender a sus clientes, en estos procesos a veces se pueden tardar o simplemente perder cierta información que es importante para el supermercado, ¿cómo  saber si el negocio está ganando o perdiendo?, o ¿tendrá algún modo rápido y eficaz que dé solución a esto? Además de que no es su único problema ya que no cuentan como con una planilla que permita ver el horario de trabajo de sus empleados.</a:t>
            </a:r>
          </a:p>
        </p:txBody>
      </p:sp>
    </p:spTree>
    <p:extLst>
      <p:ext uri="{BB962C8B-B14F-4D97-AF65-F5344CB8AC3E}">
        <p14:creationId xmlns:p14="http://schemas.microsoft.com/office/powerpoint/2010/main" val="265757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0C49CD-CD05-49EC-BBAC-F3AE1A2C3439}"/>
              </a:ext>
            </a:extLst>
          </p:cNvPr>
          <p:cNvSpPr txBox="1"/>
          <p:nvPr/>
        </p:nvSpPr>
        <p:spPr>
          <a:xfrm>
            <a:off x="392429" y="2274838"/>
            <a:ext cx="11407140" cy="2308324"/>
          </a:xfrm>
          <a:prstGeom prst="rect">
            <a:avLst/>
          </a:prstGeom>
          <a:noFill/>
        </p:spPr>
        <p:txBody>
          <a:bodyPr wrap="square" rtlCol="0">
            <a:spAutoFit/>
          </a:bodyPr>
          <a:lstStyle/>
          <a:p>
            <a:pPr algn="just"/>
            <a:r>
              <a:rPr lang="es-ES" sz="2400" dirty="0">
                <a:latin typeface="Arial" panose="020B0604020202020204" pitchFamily="34" charset="0"/>
                <a:cs typeface="Arial" panose="020B0604020202020204" pitchFamily="34" charset="0"/>
              </a:rPr>
              <a:t>Este proyecto pretende brindar al supermercado una adecuada organización de la información que se lleva en las actividades que realiza en su día a día de trabajo. Teniendo en cuenta que actualmente esta información es consolidada manualmente y que requiere no mucho tiempo pero si demora para realizarla. Además de brindarle  un sistema que permita manejar correctamente y eficaz el horario de los empleados.</a:t>
            </a:r>
            <a:endParaRPr lang="es-CO" sz="2400" dirty="0">
              <a:latin typeface="Arial" panose="020B0604020202020204" pitchFamily="34" charset="0"/>
              <a:cs typeface="Arial" panose="020B0604020202020204" pitchFamily="34" charset="0"/>
            </a:endParaRPr>
          </a:p>
        </p:txBody>
      </p:sp>
      <p:sp>
        <p:nvSpPr>
          <p:cNvPr id="4" name="2 Subtítulo">
            <a:extLst>
              <a:ext uri="{FF2B5EF4-FFF2-40B4-BE49-F238E27FC236}">
                <a16:creationId xmlns:a16="http://schemas.microsoft.com/office/drawing/2014/main" id="{FEDDF288-71D3-4056-91AA-101566F5B98F}"/>
              </a:ext>
            </a:extLst>
          </p:cNvPr>
          <p:cNvSpPr txBox="1">
            <a:spLocks/>
          </p:cNvSpPr>
          <p:nvPr/>
        </p:nvSpPr>
        <p:spPr>
          <a:xfrm>
            <a:off x="1230922" y="839032"/>
            <a:ext cx="9730153" cy="67777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JUSTIFICACIÓN</a:t>
            </a:r>
          </a:p>
        </p:txBody>
      </p:sp>
    </p:spTree>
    <p:extLst>
      <p:ext uri="{BB962C8B-B14F-4D97-AF65-F5344CB8AC3E}">
        <p14:creationId xmlns:p14="http://schemas.microsoft.com/office/powerpoint/2010/main" val="225826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0C49CD-CD05-49EC-BBAC-F3AE1A2C3439}"/>
              </a:ext>
            </a:extLst>
          </p:cNvPr>
          <p:cNvSpPr txBox="1"/>
          <p:nvPr/>
        </p:nvSpPr>
        <p:spPr>
          <a:xfrm>
            <a:off x="392429" y="1532263"/>
            <a:ext cx="11407140" cy="4893647"/>
          </a:xfrm>
          <a:prstGeom prst="rect">
            <a:avLst/>
          </a:prstGeom>
          <a:noFill/>
        </p:spPr>
        <p:txBody>
          <a:bodyPr wrap="square" rtlCol="0">
            <a:spAutoFit/>
          </a:bodyPr>
          <a:lstStyle/>
          <a:p>
            <a:pPr algn="just"/>
            <a:r>
              <a:rPr lang="es-CO" sz="2400" dirty="0">
                <a:latin typeface="Arial" panose="020B0604020202020204" pitchFamily="34" charset="0"/>
                <a:cs typeface="Arial" panose="020B0604020202020204" pitchFamily="34" charset="0"/>
              </a:rPr>
              <a:t>Diseñar e implementar un sistema que brinde todas las herramientas que se requieren para la consolidación y análisis de la información de las labores realizadas por el encargado del proceso de inventario además de un sistema que permita la organización de los horarios que maneja el supermercado para los empleados. Esto permitirá que el dueño del supermercado pueda evidenciar que pedir a los proveedores a la hora de hacer inventario ¿Cuántos productos desea adquirir? ¿Cuáles productos son más solicitados por los clientes? ¿Sera más el presupuesto o menos, para adquirir los productos a vender?, entre otros. Por parte del cliente estará satisfecho de que encontrara los productos necesarios en el supermercado Terrazas Express para sus respectivas necesidades. Y concluyendo por parte de los empleados, ellos tendrán una mejor metodología de saber su horario de trabajo, sin enredos  o problemas que se hayan encontrado anteriormente. </a:t>
            </a:r>
          </a:p>
        </p:txBody>
      </p:sp>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2" y="568575"/>
            <a:ext cx="9730153" cy="67777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OBJETIVO GENERAL</a:t>
            </a:r>
          </a:p>
        </p:txBody>
      </p:sp>
    </p:spTree>
    <p:extLst>
      <p:ext uri="{BB962C8B-B14F-4D97-AF65-F5344CB8AC3E}">
        <p14:creationId xmlns:p14="http://schemas.microsoft.com/office/powerpoint/2010/main" val="311897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0C49CD-CD05-49EC-BBAC-F3AE1A2C3439}"/>
              </a:ext>
            </a:extLst>
          </p:cNvPr>
          <p:cNvSpPr txBox="1"/>
          <p:nvPr/>
        </p:nvSpPr>
        <p:spPr>
          <a:xfrm>
            <a:off x="1230922" y="2274838"/>
            <a:ext cx="9730153" cy="2677656"/>
          </a:xfrm>
          <a:prstGeom prst="rect">
            <a:avLst/>
          </a:prstGeom>
          <a:noFill/>
        </p:spPr>
        <p:txBody>
          <a:bodyPr wrap="square" rtlCol="0">
            <a:spAutoFit/>
          </a:bodyPr>
          <a:lstStyle/>
          <a:p>
            <a:pPr marL="285750" lvl="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Diseñar un software para la consolidación de la información </a:t>
            </a:r>
          </a:p>
          <a:p>
            <a:pPr marL="285750" lvl="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Permitir la trazabilidad del manejo de inventario y de los horarios de los empleados </a:t>
            </a:r>
          </a:p>
          <a:p>
            <a:pPr marL="285750" lvl="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Seguridad de la información dada por el sistema para calcular el pago respectivo a la hora de renovar o agregar productos al inventario </a:t>
            </a:r>
          </a:p>
          <a:p>
            <a:pPr marL="285750" lvl="0" indent="-285750">
              <a:buFont typeface="Arial" panose="020B0604020202020204" pitchFamily="34" charset="0"/>
              <a:buChar char="•"/>
            </a:pPr>
            <a:r>
              <a:rPr lang="es-CO" sz="2400" dirty="0">
                <a:latin typeface="Arial" panose="020B0604020202020204" pitchFamily="34" charset="0"/>
                <a:cs typeface="Arial" panose="020B0604020202020204" pitchFamily="34" charset="0"/>
              </a:rPr>
              <a:t>Control de los horarios de trabajo </a:t>
            </a:r>
          </a:p>
        </p:txBody>
      </p:sp>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980699"/>
            <a:ext cx="9730153" cy="677778"/>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OBJETIVOS ESPECÍFICOS</a:t>
            </a:r>
          </a:p>
        </p:txBody>
      </p:sp>
    </p:spTree>
    <p:extLst>
      <p:ext uri="{BB962C8B-B14F-4D97-AF65-F5344CB8AC3E}">
        <p14:creationId xmlns:p14="http://schemas.microsoft.com/office/powerpoint/2010/main" val="154225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C76E31-F35A-449E-A72D-FFF4AC5844E1}"/>
              </a:ext>
            </a:extLst>
          </p:cNvPr>
          <p:cNvSpPr>
            <a:spLocks noGrp="1"/>
          </p:cNvSpPr>
          <p:nvPr>
            <p:ph sz="half" idx="1"/>
          </p:nvPr>
        </p:nvSpPr>
        <p:spPr>
          <a:xfrm>
            <a:off x="1142999" y="2443765"/>
            <a:ext cx="10138893" cy="4023360"/>
          </a:xfrm>
        </p:spPr>
        <p:txBody>
          <a:bodyPr/>
          <a:lstStyle/>
          <a:p>
            <a:pPr algn="just"/>
            <a:r>
              <a:rPr lang="es-CO" dirty="0">
                <a:solidFill>
                  <a:schemeClr val="tx1"/>
                </a:solidFill>
                <a:latin typeface="Arial" panose="020B0604020202020204" pitchFamily="34" charset="0"/>
                <a:cs typeface="Arial" panose="020B0604020202020204" pitchFamily="34" charset="0"/>
              </a:rPr>
              <a:t>Se definirán fechas limites para entregar el proyecto a tiempo y que funcione.</a:t>
            </a:r>
          </a:p>
          <a:p>
            <a:pPr algn="just"/>
            <a:r>
              <a:rPr lang="es-CO" dirty="0">
                <a:solidFill>
                  <a:schemeClr val="tx1"/>
                </a:solidFill>
                <a:latin typeface="Arial" panose="020B0604020202020204" pitchFamily="34" charset="0"/>
                <a:cs typeface="Arial" panose="020B0604020202020204" pitchFamily="34" charset="0"/>
              </a:rPr>
              <a:t>Gestionar de manera correcta la información de la empresa.</a:t>
            </a:r>
          </a:p>
          <a:p>
            <a:pPr algn="just"/>
            <a:r>
              <a:rPr lang="es-CO" dirty="0">
                <a:solidFill>
                  <a:schemeClr val="tx1"/>
                </a:solidFill>
                <a:latin typeface="Arial" panose="020B0604020202020204" pitchFamily="34" charset="0"/>
                <a:cs typeface="Arial" panose="020B0604020202020204" pitchFamily="34" charset="0"/>
              </a:rPr>
              <a:t>Se verificaran viabilidad del proyecto, su eficacia y sus ventajas.</a:t>
            </a:r>
          </a:p>
          <a:p>
            <a:pPr algn="just"/>
            <a:r>
              <a:rPr lang="es-CO" dirty="0">
                <a:solidFill>
                  <a:schemeClr val="tx1"/>
                </a:solidFill>
                <a:latin typeface="Arial" panose="020B0604020202020204" pitchFamily="34" charset="0"/>
                <a:cs typeface="Arial" panose="020B0604020202020204" pitchFamily="34" charset="0"/>
              </a:rPr>
              <a:t>Proporcionar a los empleados la organización de su horario.</a:t>
            </a:r>
          </a:p>
          <a:p>
            <a:pPr algn="just"/>
            <a:r>
              <a:rPr lang="es-CO" dirty="0">
                <a:solidFill>
                  <a:schemeClr val="tx1"/>
                </a:solidFill>
                <a:latin typeface="Arial" panose="020B0604020202020204" pitchFamily="34" charset="0"/>
                <a:cs typeface="Arial" panose="020B0604020202020204" pitchFamily="34" charset="0"/>
              </a:rPr>
              <a:t>Al proporcionar este software a la empresa, lograr añadir mas servicios para mejorar la calidad de este.</a:t>
            </a:r>
          </a:p>
          <a:p>
            <a:pPr algn="just"/>
            <a:endParaRPr lang="es-CO" dirty="0">
              <a:solidFill>
                <a:schemeClr val="tx1"/>
              </a:solidFill>
            </a:endParaRPr>
          </a:p>
          <a:p>
            <a:pPr algn="just"/>
            <a:endParaRPr lang="es-CO" dirty="0">
              <a:solidFill>
                <a:schemeClr val="tx1"/>
              </a:solidFill>
            </a:endParaRPr>
          </a:p>
          <a:p>
            <a:pPr algn="just"/>
            <a:endParaRPr lang="es-ES" dirty="0">
              <a:solidFill>
                <a:schemeClr val="tx1"/>
              </a:solidFill>
            </a:endParaRPr>
          </a:p>
        </p:txBody>
      </p:sp>
      <p:sp>
        <p:nvSpPr>
          <p:cNvPr id="5" name="CuadroTexto 4">
            <a:extLst>
              <a:ext uri="{FF2B5EF4-FFF2-40B4-BE49-F238E27FC236}">
                <a16:creationId xmlns:a16="http://schemas.microsoft.com/office/drawing/2014/main" id="{5E20B7AE-9DE3-4BDE-A834-A686FD393D96}"/>
              </a:ext>
            </a:extLst>
          </p:cNvPr>
          <p:cNvSpPr txBox="1"/>
          <p:nvPr/>
        </p:nvSpPr>
        <p:spPr>
          <a:xfrm>
            <a:off x="1142999" y="1034819"/>
            <a:ext cx="9872871" cy="707886"/>
          </a:xfrm>
          <a:prstGeom prst="rect">
            <a:avLst/>
          </a:prstGeom>
          <a:solidFill>
            <a:schemeClr val="accent1"/>
          </a:solidFill>
          <a:ln>
            <a:solidFill>
              <a:schemeClr val="accent1"/>
            </a:solidFill>
          </a:ln>
        </p:spPr>
        <p:txBody>
          <a:bodyPr wrap="square" rtlCol="0">
            <a:spAutoFit/>
          </a:bodyPr>
          <a:lstStyle/>
          <a:p>
            <a:pPr algn="ctr"/>
            <a:r>
              <a:rPr lang="es-CO" sz="4000" b="1" dirty="0">
                <a:latin typeface="Arial Black" panose="020B0A04020102020204" pitchFamily="34" charset="0"/>
              </a:rPr>
              <a:t>ALCANCES Y LIMITES</a:t>
            </a:r>
            <a:endParaRPr lang="es-ES" sz="4000" b="1" dirty="0">
              <a:latin typeface="Arial Black" panose="020B0A04020102020204" pitchFamily="34" charset="0"/>
            </a:endParaRPr>
          </a:p>
        </p:txBody>
      </p:sp>
    </p:spTree>
    <p:extLst>
      <p:ext uri="{BB962C8B-B14F-4D97-AF65-F5344CB8AC3E}">
        <p14:creationId xmlns:p14="http://schemas.microsoft.com/office/powerpoint/2010/main" val="250730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a:extLst>
              <a:ext uri="{FF2B5EF4-FFF2-40B4-BE49-F238E27FC236}">
                <a16:creationId xmlns:a16="http://schemas.microsoft.com/office/drawing/2014/main" id="{D61B7B2A-99F8-442D-A577-FC80E4808866}"/>
              </a:ext>
            </a:extLst>
          </p:cNvPr>
          <p:cNvSpPr txBox="1">
            <a:spLocks/>
          </p:cNvSpPr>
          <p:nvPr/>
        </p:nvSpPr>
        <p:spPr>
          <a:xfrm>
            <a:off x="1230923" y="259481"/>
            <a:ext cx="9730153" cy="1200329"/>
          </a:xfrm>
          <a:prstGeom prst="rect">
            <a:avLst/>
          </a:prstGeom>
        </p:spPr>
        <p:style>
          <a:lnRef idx="0">
            <a:schemeClr val="accent1"/>
          </a:lnRef>
          <a:fillRef idx="3">
            <a:schemeClr val="accent1"/>
          </a:fillRef>
          <a:effectRef idx="3">
            <a:schemeClr val="accent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s-CO" sz="4000" dirty="0">
                <a:latin typeface="Arial Black" panose="020B0A04020102020204" pitchFamily="34" charset="0"/>
              </a:rPr>
              <a:t>INSTRUMENTOS DE RECOLECCION DE DATOS</a:t>
            </a:r>
          </a:p>
        </p:txBody>
      </p:sp>
      <p:pic>
        <p:nvPicPr>
          <p:cNvPr id="3" name="Imagen 2" descr="Imagen que contiene interior&#10;&#10;Descripción generada automáticamente">
            <a:extLst>
              <a:ext uri="{FF2B5EF4-FFF2-40B4-BE49-F238E27FC236}">
                <a16:creationId xmlns:a16="http://schemas.microsoft.com/office/drawing/2014/main" id="{8228BBA4-BB22-433C-A749-13ACE1EA4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92" y="3259339"/>
            <a:ext cx="4454770" cy="3339179"/>
          </a:xfrm>
          <a:prstGeom prst="rect">
            <a:avLst/>
          </a:prstGeom>
        </p:spPr>
      </p:pic>
      <p:pic>
        <p:nvPicPr>
          <p:cNvPr id="5" name="Imagen 4" descr="Imagen que contiene escena, interior, mercado&#10;&#10;Descripción generada automáticamente">
            <a:extLst>
              <a:ext uri="{FF2B5EF4-FFF2-40B4-BE49-F238E27FC236}">
                <a16:creationId xmlns:a16="http://schemas.microsoft.com/office/drawing/2014/main" id="{314B303B-2786-432A-A5D2-0DC98EA5A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9763" y="1610636"/>
            <a:ext cx="3161109" cy="1437364"/>
          </a:xfrm>
          <a:prstGeom prst="rect">
            <a:avLst/>
          </a:prstGeom>
        </p:spPr>
      </p:pic>
      <p:pic>
        <p:nvPicPr>
          <p:cNvPr id="6" name="Imagen 5">
            <a:extLst>
              <a:ext uri="{FF2B5EF4-FFF2-40B4-BE49-F238E27FC236}">
                <a16:creationId xmlns:a16="http://schemas.microsoft.com/office/drawing/2014/main" id="{F06E0123-F66D-47B4-906F-0170439EE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5035" y="3048000"/>
            <a:ext cx="3161109" cy="3550519"/>
          </a:xfrm>
          <a:prstGeom prst="rect">
            <a:avLst/>
          </a:prstGeom>
        </p:spPr>
      </p:pic>
      <p:pic>
        <p:nvPicPr>
          <p:cNvPr id="7" name="Imagen 6" descr="Imagen que contiene interior, techo, mesa, pared&#10;&#10;Descripción generada automáticamente">
            <a:extLst>
              <a:ext uri="{FF2B5EF4-FFF2-40B4-BE49-F238E27FC236}">
                <a16:creationId xmlns:a16="http://schemas.microsoft.com/office/drawing/2014/main" id="{6ED7ECE1-897B-4D37-B6FA-EF2081A8BB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1261" y="3245681"/>
            <a:ext cx="3689045" cy="3352837"/>
          </a:xfrm>
          <a:prstGeom prst="rect">
            <a:avLst/>
          </a:prstGeom>
        </p:spPr>
      </p:pic>
      <p:sp>
        <p:nvSpPr>
          <p:cNvPr id="2" name="CuadroTexto 1">
            <a:extLst>
              <a:ext uri="{FF2B5EF4-FFF2-40B4-BE49-F238E27FC236}">
                <a16:creationId xmlns:a16="http://schemas.microsoft.com/office/drawing/2014/main" id="{E1048925-1F06-4C1A-81B7-B79E3B0554AF}"/>
              </a:ext>
            </a:extLst>
          </p:cNvPr>
          <p:cNvSpPr txBox="1"/>
          <p:nvPr/>
        </p:nvSpPr>
        <p:spPr>
          <a:xfrm>
            <a:off x="656491" y="1875692"/>
            <a:ext cx="7971693" cy="830997"/>
          </a:xfrm>
          <a:prstGeom prst="rect">
            <a:avLst/>
          </a:prstGeom>
          <a:noFill/>
        </p:spPr>
        <p:txBody>
          <a:bodyPr wrap="square" rtlCol="0">
            <a:spAutoFit/>
          </a:bodyPr>
          <a:lstStyle/>
          <a:p>
            <a:pPr marL="342900" indent="-342900">
              <a:buFont typeface="Arial" panose="020B0604020202020204" pitchFamily="34" charset="0"/>
              <a:buChar char="•"/>
            </a:pPr>
            <a:r>
              <a:rPr lang="es-CO" sz="2400" dirty="0">
                <a:latin typeface="Arial" panose="020B0604020202020204" pitchFamily="34" charset="0"/>
                <a:cs typeface="Arial" panose="020B0604020202020204" pitchFamily="34" charset="0"/>
              </a:rPr>
              <a:t>Fotografías a la microempresa</a:t>
            </a:r>
          </a:p>
          <a:p>
            <a:pPr marL="342900" indent="-342900">
              <a:buFont typeface="Arial" panose="020B0604020202020204" pitchFamily="34" charset="0"/>
              <a:buChar char="•"/>
            </a:pPr>
            <a:r>
              <a:rPr lang="es-CO" sz="2400" dirty="0">
                <a:latin typeface="Arial" panose="020B0604020202020204" pitchFamily="34" charset="0"/>
                <a:cs typeface="Arial" panose="020B0604020202020204" pitchFamily="34" charset="0"/>
              </a:rPr>
              <a:t>Entrevista los dueños del negocio</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66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7BB1E-761F-4B79-BAD6-DBE074FED54C}"/>
              </a:ext>
            </a:extLst>
          </p:cNvPr>
          <p:cNvSpPr>
            <a:spLocks noGrp="1"/>
          </p:cNvSpPr>
          <p:nvPr>
            <p:ph type="title"/>
          </p:nvPr>
        </p:nvSpPr>
        <p:spPr>
          <a:xfrm>
            <a:off x="1143000" y="609600"/>
            <a:ext cx="9872871" cy="781318"/>
          </a:xfrm>
          <a:solidFill>
            <a:schemeClr val="accent1"/>
          </a:solidFill>
          <a:ln>
            <a:solidFill>
              <a:schemeClr val="tx1"/>
            </a:solidFill>
          </a:ln>
        </p:spPr>
        <p:txBody>
          <a:bodyPr/>
          <a:lstStyle/>
          <a:p>
            <a:pPr algn="ctr"/>
            <a:r>
              <a:rPr lang="es-CO" b="1" dirty="0">
                <a:solidFill>
                  <a:schemeClr val="tx1"/>
                </a:solidFill>
                <a:latin typeface="Arial Black" panose="020B0A04020102020204" pitchFamily="34" charset="0"/>
              </a:rPr>
              <a:t>Cuestionario Entrevista</a:t>
            </a:r>
            <a:endParaRPr lang="es-ES" b="1" dirty="0">
              <a:solidFill>
                <a:schemeClr val="tx1"/>
              </a:solidFill>
              <a:latin typeface="Arial Black" panose="020B0A04020102020204" pitchFamily="34" charset="0"/>
            </a:endParaRPr>
          </a:p>
        </p:txBody>
      </p:sp>
      <p:sp>
        <p:nvSpPr>
          <p:cNvPr id="3" name="Marcador de contenido 2">
            <a:extLst>
              <a:ext uri="{FF2B5EF4-FFF2-40B4-BE49-F238E27FC236}">
                <a16:creationId xmlns:a16="http://schemas.microsoft.com/office/drawing/2014/main" id="{3506AF1E-7D6C-4DEA-8D8F-5A94824391F4}"/>
              </a:ext>
            </a:extLst>
          </p:cNvPr>
          <p:cNvSpPr>
            <a:spLocks noGrp="1"/>
          </p:cNvSpPr>
          <p:nvPr>
            <p:ph idx="1"/>
          </p:nvPr>
        </p:nvSpPr>
        <p:spPr>
          <a:xfrm>
            <a:off x="1143000" y="1635617"/>
            <a:ext cx="9872871" cy="4460383"/>
          </a:xfrm>
        </p:spPr>
        <p:txBody>
          <a:bodyPr>
            <a:normAutofit fontScale="25000" lnSpcReduction="20000"/>
          </a:bodyPr>
          <a:lstStyle/>
          <a:p>
            <a:pPr lvl="0" algn="just"/>
            <a:r>
              <a:rPr lang="es-CO" sz="6400" dirty="0">
                <a:solidFill>
                  <a:schemeClr val="tx1"/>
                </a:solidFill>
                <a:latin typeface="Arial" panose="020B0604020202020204" pitchFamily="34" charset="0"/>
                <a:cs typeface="Arial" panose="020B0604020202020204" pitchFamily="34" charset="0"/>
              </a:rPr>
              <a:t>¿Qué procesos se realizan los supermercados?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La contabilidad ya que esta nos ayuda para tener un mayor control sobre nuestros pedidos y las necesidades de nuestros clientes</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¿manejan algún inventario? ¿cómo lo están haciendo?</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nuestro inventario es muy poco ya que nuestros productos se venden en poco</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tiempo, por lo cual hacemos pedidos muy seguidos </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¿cómo realizan el pago a los empleados?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El pago a nuestros empleados es por horas basándose en el salario mínimo</a:t>
            </a:r>
            <a:endParaRPr lang="es-ES" sz="6400" dirty="0">
              <a:solidFill>
                <a:schemeClr val="tx1"/>
              </a:solidFill>
              <a:latin typeface="Arial" panose="020B0604020202020204" pitchFamily="34" charset="0"/>
              <a:cs typeface="Arial" panose="020B0604020202020204" pitchFamily="34" charset="0"/>
            </a:endParaRPr>
          </a:p>
          <a:p>
            <a:pPr lvl="0" algn="just"/>
            <a:r>
              <a:rPr lang="es-CO" sz="6400" dirty="0">
                <a:solidFill>
                  <a:schemeClr val="tx1"/>
                </a:solidFill>
                <a:latin typeface="Arial" panose="020B0604020202020204" pitchFamily="34" charset="0"/>
                <a:cs typeface="Arial" panose="020B0604020202020204" pitchFamily="34" charset="0"/>
              </a:rPr>
              <a:t>¿Tienen necesidades para llevar a cabo alguna labor en la empresa? ¿cuales?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Necesitamos una página web para poder mostrar nuestros productos para ser un supermercado mas reconocido</a:t>
            </a:r>
          </a:p>
          <a:p>
            <a:pPr lvl="0" algn="just"/>
            <a:r>
              <a:rPr lang="es-CO" sz="6400" dirty="0">
                <a:solidFill>
                  <a:schemeClr val="tx1"/>
                </a:solidFill>
                <a:latin typeface="Arial" panose="020B0604020202020204" pitchFamily="34" charset="0"/>
                <a:cs typeface="Arial" panose="020B0604020202020204" pitchFamily="34" charset="0"/>
              </a:rPr>
              <a:t>¿Cómo funcionan los domicilios?</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Rta: Realizamos las llamadas tomamos el pedido tomamos lo que se necesita el cliente tomamos la dirección y  se envía y al domiciliario se le paga 1000 mil pesos </a:t>
            </a:r>
            <a:endParaRPr lang="es-ES" sz="6400" dirty="0">
              <a:solidFill>
                <a:schemeClr val="tx1"/>
              </a:solidFill>
              <a:latin typeface="Arial" panose="020B0604020202020204" pitchFamily="34" charset="0"/>
              <a:cs typeface="Arial" panose="020B0604020202020204" pitchFamily="34" charset="0"/>
            </a:endParaRPr>
          </a:p>
          <a:p>
            <a:pPr algn="just"/>
            <a:r>
              <a:rPr lang="es-CO" sz="6400" dirty="0">
                <a:solidFill>
                  <a:schemeClr val="tx1"/>
                </a:solidFill>
                <a:latin typeface="Arial" panose="020B0604020202020204" pitchFamily="34" charset="0"/>
                <a:cs typeface="Arial" panose="020B0604020202020204" pitchFamily="34" charset="0"/>
              </a:rPr>
              <a:t> </a:t>
            </a:r>
            <a:endParaRPr lang="es-ES" sz="6400" dirty="0">
              <a:solidFill>
                <a:schemeClr val="tx1"/>
              </a:solidFill>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1261629545"/>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186</TotalTime>
  <Words>998</Words>
  <Application>Microsoft Office PowerPoint</Application>
  <PresentationFormat>Panorámica</PresentationFormat>
  <Paragraphs>78</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Corbel</vt:lpstr>
      <vt:lpstr>Times New Roman</vt:lpstr>
      <vt:lpstr>Wingdings 2</vt:lpstr>
      <vt:lpstr>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Cuestionario Entrevista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APRENDIZ</cp:lastModifiedBy>
  <cp:revision>23</cp:revision>
  <dcterms:created xsi:type="dcterms:W3CDTF">2019-06-13T22:24:08Z</dcterms:created>
  <dcterms:modified xsi:type="dcterms:W3CDTF">2019-06-14T13:51:19Z</dcterms:modified>
</cp:coreProperties>
</file>