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7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84" r:id="rId12"/>
    <p:sldId id="300" r:id="rId13"/>
    <p:sldId id="301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9" r:id="rId22"/>
    <p:sldId id="293" r:id="rId23"/>
    <p:sldId id="294" r:id="rId24"/>
    <p:sldId id="295" r:id="rId25"/>
    <p:sldId id="296" r:id="rId26"/>
    <p:sldId id="297" r:id="rId27"/>
    <p:sldId id="298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3" clrIdx="0">
    <p:extLst>
      <p:ext uri="{19B8F6BF-5375-455C-9EA6-DF929625EA0E}">
        <p15:presenceInfo xmlns:p15="http://schemas.microsoft.com/office/powerpoint/2012/main" xmlns="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1" autoAdjust="0"/>
    <p:restoredTop sz="94660"/>
  </p:normalViewPr>
  <p:slideViewPr>
    <p:cSldViewPr snapToGrid="0">
      <p:cViewPr>
        <p:scale>
          <a:sx n="81" d="100"/>
          <a:sy n="81" d="100"/>
        </p:scale>
        <p:origin x="-38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0722-4485-4617-AED8-F176FCC4846B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D230-EECC-409A-BADE-DC6840E3B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2" y="1"/>
            <a:ext cx="12359443" cy="687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8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2621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xmlns="" id="{220BA8F9-0AA5-4BE3-B306-A2C979B050D5}"/>
              </a:ext>
            </a:extLst>
          </p:cNvPr>
          <p:cNvSpPr txBox="1">
            <a:spLocks/>
          </p:cNvSpPr>
          <p:nvPr/>
        </p:nvSpPr>
        <p:spPr>
          <a:xfrm>
            <a:off x="304800" y="2327223"/>
            <a:ext cx="7726017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5B7B1D-E4CB-4FA9-9290-757284D6DA48}"/>
              </a:ext>
            </a:extLst>
          </p:cNvPr>
          <p:cNvSpPr txBox="1"/>
          <p:nvPr/>
        </p:nvSpPr>
        <p:spPr>
          <a:xfrm>
            <a:off x="3270229" y="4286669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>
                <a:solidFill>
                  <a:schemeClr val="tx1"/>
                </a:solidFill>
                <a:latin typeface="Arial Black" panose="020B0A04020102020204" pitchFamily="34" charset="0"/>
              </a:rPr>
              <a:t>Cuestionario :Entrevista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8494B48-15B0-4148-A2D3-D29E3A9AB0E7}"/>
              </a:ext>
            </a:extLst>
          </p:cNvPr>
          <p:cNvSpPr txBox="1">
            <a:spLocks/>
          </p:cNvSpPr>
          <p:nvPr/>
        </p:nvSpPr>
        <p:spPr>
          <a:xfrm>
            <a:off x="1143000" y="1635617"/>
            <a:ext cx="9872871" cy="44603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 algn="just">
              <a:buFont typeface="+mj-lt"/>
              <a:buAutoNum type="arabicPeriod"/>
            </a:pPr>
            <a:r>
              <a:rPr lang="es-CO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indent="-514350" algn="just">
              <a:buFont typeface="+mj-lt"/>
              <a:buAutoNum type="arabicPeriod"/>
            </a:pPr>
            <a:r>
              <a:rPr lang="es-CO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manejan algún inventario? ¿cómo lo están haciendo?</a:t>
            </a:r>
            <a:endParaRPr lang="es-E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indent="-514350" algn="just">
              <a:buFont typeface="+mj-lt"/>
              <a:buAutoNum type="arabicPeriod"/>
            </a:pPr>
            <a:r>
              <a:rPr lang="es-CO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 realizan el pago a los empleados?</a:t>
            </a:r>
            <a:endParaRPr lang="es-E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indent="-514350" algn="just">
              <a:buFont typeface="+mj-lt"/>
              <a:buAutoNum type="arabicPeriod"/>
            </a:pPr>
            <a:r>
              <a:rPr lang="es-CO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necesidades para llevar a cabo alguna labor en la empresa? ¿cuales</a:t>
            </a:r>
            <a:r>
              <a:rPr lang="es-CO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es-CO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</a:t>
            </a:r>
            <a:r>
              <a:rPr lang="es-CO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es-CO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just">
              <a:buFont typeface="Corbel" pitchFamily="34" charset="0"/>
              <a:buNone/>
            </a:pP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xmlns="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 algn="just">
              <a:buFont typeface="+mj-lt"/>
              <a:buAutoNum type="arabicPeriod"/>
            </a:pPr>
            <a:r>
              <a:rPr lang="es-CO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pasa cuando un producto está por vencerse?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indent="-514350" algn="just">
              <a:buFont typeface="+mj-lt"/>
              <a:buAutoNum type="arabicPeriod"/>
            </a:pPr>
            <a:r>
              <a:rPr lang="es-CO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hacen cuando un cliente hace un cambio de producto? 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indent="-514350" algn="just">
              <a:buFont typeface="+mj-lt"/>
              <a:buAutoNum type="arabicPeriod"/>
            </a:pPr>
            <a:r>
              <a:rPr lang="es-CO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 hacen para solicitar productos a los proveedores?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indent="-514350" algn="just">
              <a:buFont typeface="+mj-lt"/>
              <a:buAutoNum type="arabicPeriod"/>
            </a:pPr>
            <a:r>
              <a:rPr lang="es-CO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qué otra forma obtiene los productos?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indent="-514350" algn="just">
              <a:buFont typeface="+mj-lt"/>
              <a:buAutoNum type="arabicPeriod"/>
            </a:pPr>
            <a:r>
              <a:rPr lang="es-CO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hace cuando un cliente está inconforme?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3000" y="586154"/>
            <a:ext cx="9872871" cy="5509846"/>
          </a:xfrm>
        </p:spPr>
        <p:txBody>
          <a:bodyPr>
            <a:noAutofit/>
          </a:bodyPr>
          <a:lstStyle/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Nuestro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 es muy poco ya que nuestros productos se venden en poco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y a veces tenemos algún inconvenientes con este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Un mejor control del inventario además de la implementación de una página web para poder mostrar nuestros productos para ser un supermercado mas reconocido </a:t>
            </a:r>
            <a:endParaRPr lang="es-CO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horas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CO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CO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Acudimos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Corabastos la cual tiene una gran variedad de productos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s-E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05233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Conclusión 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CO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conclusión pudimos evidenciar como grupo el problema principal que consta la micro empresa terrazas express y tiene que ver con el uso del inventario </a:t>
            </a:r>
            <a:r>
              <a:rPr lang="es-CO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que como dijo la dueña de la micro-empresa Sandra Rivas </a:t>
            </a:r>
            <a:r>
              <a:rPr lang="es-CO" sz="2800" dirty="0" smtClean="0"/>
              <a:t>‘‘</a:t>
            </a:r>
            <a:r>
              <a:rPr lang="es-CO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CO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cual hacemos pedidos muy seguidos y a veces tenemos algún inconvenientes con </a:t>
            </a:r>
            <a:r>
              <a:rPr lang="es-CO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s-CO" sz="2800" dirty="0" smtClean="0"/>
              <a:t>’’ </a:t>
            </a:r>
            <a:r>
              <a:rPr lang="es-CO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 dicho lo anterior se evidencia que ella tiene problemas o inconvenientes a la hora de adquirir nuevos productos ya que lo hacen continuamente además de su segundo problema que tiene que ver con el horario de los empleados que a veces suelen equivocarse a la hora de cumplir con su horario laboral.</a:t>
            </a: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24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240919DC-A085-4DCE-B55A-AD1822E86789}"/>
              </a:ext>
            </a:extLst>
          </p:cNvPr>
          <p:cNvSpPr txBox="1">
            <a:spLocks/>
          </p:cNvSpPr>
          <p:nvPr/>
        </p:nvSpPr>
        <p:spPr>
          <a:xfrm>
            <a:off x="1228763" y="142699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xmlns="" id="{D7CC3F31-DFF1-42C6-ACE8-835F44CE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99640D62-2DEE-48D0-BC72-723C18E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D7FB8EA6-23C5-4F6B-8ADA-9BFD0A1A344D}"/>
              </a:ext>
            </a:extLst>
          </p:cNvPr>
          <p:cNvSpPr txBox="1">
            <a:spLocks/>
          </p:cNvSpPr>
          <p:nvPr/>
        </p:nvSpPr>
        <p:spPr>
          <a:xfrm>
            <a:off x="1230923" y="14021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xmlns="" id="{89FB6DC5-6663-4740-B8C5-C6FBEC03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15" y="1690162"/>
            <a:ext cx="2863910" cy="4304977"/>
          </a:xfrm>
          <a:prstGeom prst="rect">
            <a:avLst/>
          </a:prstGeom>
        </p:spPr>
      </p:pic>
      <p:pic>
        <p:nvPicPr>
          <p:cNvPr id="4" name="Imagen 3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xmlns="" id="{A49788BE-00D2-434F-AAA6-9D0D6859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" y="1690162"/>
            <a:ext cx="7092473" cy="44096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7B669C91-4C07-41A1-8E7E-6ABC9ED91676}"/>
              </a:ext>
            </a:extLst>
          </p:cNvPr>
          <p:cNvSpPr txBox="1">
            <a:spLocks/>
          </p:cNvSpPr>
          <p:nvPr/>
        </p:nvSpPr>
        <p:spPr>
          <a:xfrm>
            <a:off x="1230923" y="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:a16="http://schemas.microsoft.com/office/drawing/2014/main" xmlns="" id="{9E94F008-721D-4183-95E7-7359AE69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4" name="Imagen 3" descr="Imagen que contiene interior, suelo, mercado&#10;&#10;Descripción generada automáticamente">
            <a:extLst>
              <a:ext uri="{FF2B5EF4-FFF2-40B4-BE49-F238E27FC236}">
                <a16:creationId xmlns:a16="http://schemas.microsoft.com/office/drawing/2014/main" xmlns="" id="{72CBFEFB-1C31-4B02-89D0-518D8633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3" y="10502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escena&#10;&#10;Descripción generada automáticamente">
            <a:extLst>
              <a:ext uri="{FF2B5EF4-FFF2-40B4-BE49-F238E27FC236}">
                <a16:creationId xmlns:a16="http://schemas.microsoft.com/office/drawing/2014/main" xmlns="" id="{F1138C06-A6C9-4A54-AD54-8CA03B25F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4" name="Imagen 3" descr="Imagen que contiene objeto, estante, comida, refrigerador&#10;&#10;Descripción generada automáticamente">
            <a:extLst>
              <a:ext uri="{FF2B5EF4-FFF2-40B4-BE49-F238E27FC236}">
                <a16:creationId xmlns:a16="http://schemas.microsoft.com/office/drawing/2014/main" xmlns="" id="{B83E5CA5-8837-4A88-B2E2-7839C94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1575952"/>
            <a:ext cx="6881762" cy="2229530"/>
          </a:xfrm>
          <a:prstGeom prst="rect">
            <a:avLst/>
          </a:prstGeom>
        </p:spPr>
      </p:pic>
      <p:pic>
        <p:nvPicPr>
          <p:cNvPr id="5" name="Imagen 4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xmlns="" id="{8D61E3C5-9C77-408F-A6DF-4BBE4F977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3610145"/>
            <a:ext cx="4763497" cy="2849293"/>
          </a:xfrm>
          <a:prstGeom prst="rect">
            <a:avLst/>
          </a:prstGeom>
        </p:spPr>
      </p:pic>
      <p:pic>
        <p:nvPicPr>
          <p:cNvPr id="6" name="Imagen 5" descr="Imagen que contiene refrigerador, interior, suelo, comida&#10;&#10;Descripción generada automáticamente">
            <a:extLst>
              <a:ext uri="{FF2B5EF4-FFF2-40B4-BE49-F238E27FC236}">
                <a16:creationId xmlns:a16="http://schemas.microsoft.com/office/drawing/2014/main" xmlns="" id="{CA5AAF01-28DA-497D-A9EB-9A58F3FC4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610146"/>
            <a:ext cx="4250087" cy="2850709"/>
          </a:xfrm>
          <a:prstGeom prst="rect">
            <a:avLst/>
          </a:prstGeom>
        </p:spPr>
      </p:pic>
      <p:pic>
        <p:nvPicPr>
          <p:cNvPr id="7" name="Imagen 6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xmlns="" id="{67BC4559-8F68-43CC-B7B3-EE3AEDB9C4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4" y="1673692"/>
            <a:ext cx="4202340" cy="19370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DDCFA4F0-B5D6-49FD-906B-419DFFC218F5}"/>
              </a:ext>
            </a:extLst>
          </p:cNvPr>
          <p:cNvSpPr/>
          <p:nvPr/>
        </p:nvSpPr>
        <p:spPr>
          <a:xfrm>
            <a:off x="6277714" y="1854902"/>
            <a:ext cx="5486400" cy="4740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Seguridad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Usabilidad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Funcionalidad 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xmlns="" id="{434BC342-010D-40F9-B74E-57C4EECB1088}"/>
              </a:ext>
            </a:extLst>
          </p:cNvPr>
          <p:cNvSpPr txBox="1">
            <a:spLocks/>
          </p:cNvSpPr>
          <p:nvPr/>
        </p:nvSpPr>
        <p:spPr>
          <a:xfrm>
            <a:off x="1230921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4" name="2 Marcador de texto">
            <a:extLst>
              <a:ext uri="{FF2B5EF4-FFF2-40B4-BE49-F238E27FC236}">
                <a16:creationId xmlns:a16="http://schemas.microsoft.com/office/drawing/2014/main" xmlns="" id="{9E45369C-B064-4BFA-9EFA-1F55B7D4E5EB}"/>
              </a:ext>
            </a:extLst>
          </p:cNvPr>
          <p:cNvSpPr txBox="1">
            <a:spLocks/>
          </p:cNvSpPr>
          <p:nvPr/>
        </p:nvSpPr>
        <p:spPr>
          <a:xfrm>
            <a:off x="2215657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5" name="3 Marcador de texto">
            <a:extLst>
              <a:ext uri="{FF2B5EF4-FFF2-40B4-BE49-F238E27FC236}">
                <a16:creationId xmlns:a16="http://schemas.microsoft.com/office/drawing/2014/main" xmlns="" id="{A65EC8C0-1467-497E-92E7-6E0139E057BD}"/>
              </a:ext>
            </a:extLst>
          </p:cNvPr>
          <p:cNvSpPr txBox="1">
            <a:spLocks/>
          </p:cNvSpPr>
          <p:nvPr/>
        </p:nvSpPr>
        <p:spPr>
          <a:xfrm>
            <a:off x="7842741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FFEA1A06-9144-4597-B958-2182AEBFFB61}"/>
              </a:ext>
            </a:extLst>
          </p:cNvPr>
          <p:cNvSpPr/>
          <p:nvPr/>
        </p:nvSpPr>
        <p:spPr>
          <a:xfrm>
            <a:off x="427888" y="1854903"/>
            <a:ext cx="5486400" cy="4740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acceso solo a usuarios autorizados.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gestionar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El sistema generara reportes periódicos del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sistema reportara ingresos y gastos.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sistema gestionara información de proveedores.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El sistema permite gestionar el horario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sistema reporta novedades de empleados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39AABA0-9562-4C43-AB70-E5BFFC26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0" y="471388"/>
            <a:ext cx="7134540" cy="56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0D7CA306-FAD7-427C-A545-76974BB16F50}"/>
              </a:ext>
            </a:extLst>
          </p:cNvPr>
          <p:cNvSpPr txBox="1">
            <a:spLocks/>
          </p:cNvSpPr>
          <p:nvPr/>
        </p:nvSpPr>
        <p:spPr>
          <a:xfrm>
            <a:off x="2659523" y="308572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AD563D3-8074-4017-95F8-8D188FE6F271}"/>
              </a:ext>
            </a:extLst>
          </p:cNvPr>
          <p:cNvSpPr txBox="1"/>
          <p:nvPr/>
        </p:nvSpPr>
        <p:spPr>
          <a:xfrm>
            <a:off x="1525976" y="3013501"/>
            <a:ext cx="914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SISTEMA PARA LA GESTION DE INVENTARIO Y DE LOS HORARIO DE EMPLEADOS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741D452-EE25-45E6-9495-75C82D36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2" y="623613"/>
            <a:ext cx="7486976" cy="52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tina\Desktop\Casos de us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1672501"/>
            <a:ext cx="9061938" cy="46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xmlns="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2" y="705185"/>
            <a:ext cx="9730153" cy="6001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DIAGRAMA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1143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871180"/>
            <a:ext cx="5068008" cy="5115639"/>
          </a:xfrm>
          <a:prstGeom prst="rect">
            <a:avLst/>
          </a:prstGeom>
        </p:spPr>
      </p:pic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36" y="494352"/>
            <a:ext cx="5441327" cy="54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50" y="806655"/>
            <a:ext cx="5664066" cy="50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86" y="918414"/>
            <a:ext cx="5692275" cy="49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2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73" y="1022992"/>
            <a:ext cx="5558558" cy="2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5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990259"/>
            <a:ext cx="490606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9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233181"/>
            <a:ext cx="488700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xmlns="" id="{0D7CA306-FAD7-427C-A545-76974BB16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6330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MAPA DE PROCESOS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47" y="1457571"/>
            <a:ext cx="8554461" cy="48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9738556E-7919-4412-B967-9CE8C2F8BAF4}"/>
              </a:ext>
            </a:extLst>
          </p:cNvPr>
          <p:cNvSpPr txBox="1">
            <a:spLocks/>
          </p:cNvSpPr>
          <p:nvPr/>
        </p:nvSpPr>
        <p:spPr>
          <a:xfrm>
            <a:off x="1230923" y="322571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B16D667C-CD6D-4796-BB9B-9311D544D5CF}"/>
              </a:ext>
            </a:extLst>
          </p:cNvPr>
          <p:cNvSpPr/>
          <p:nvPr/>
        </p:nvSpPr>
        <p:spPr>
          <a:xfrm>
            <a:off x="767861" y="2048220"/>
            <a:ext cx="106562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presenta el problema de acuerdo al manejo de inventario ,el cual realizan por medio de planillas  donde se pueden evidenciar el proceso que hacen a la hora de adquirir nuevos productos para vender a sus clientes y el valor de ventas diarias , en estos procesos a veces se puede tardar o simplemente perder cierta información que es importante para el supermercado, ¿cómo  saber si el negocio está ganando o perdiendo?, o ¿tendrá algún modo rápido y eficaz que dé solución a esto?. Además ,de que no es su único problema ya que no cuentan con una planilla que permita ver el horario de trabajo de sus empleados y esto puede ocasionar talvez confusiones entre ellos.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23F0611F-E378-46E9-8334-D431F53CDC03}"/>
              </a:ext>
            </a:extLst>
          </p:cNvPr>
          <p:cNvSpPr txBox="1">
            <a:spLocks/>
          </p:cNvSpPr>
          <p:nvPr/>
        </p:nvSpPr>
        <p:spPr>
          <a:xfrm>
            <a:off x="1230923" y="30894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6CF1BD00-B37D-48AD-A4E1-DD7522CE3132}"/>
              </a:ext>
            </a:extLst>
          </p:cNvPr>
          <p:cNvSpPr txBox="1"/>
          <p:nvPr/>
        </p:nvSpPr>
        <p:spPr>
          <a:xfrm>
            <a:off x="392429" y="2274838"/>
            <a:ext cx="11407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de inventario que se realiza en cada día de trabajo y de horario de los empleados. Teniendo en cuenta que actualmente esta información es consolidada manualmente y que requiere no mucho tiempo pero si demora para realizarla. Además de brindarle  un sistema que permita manejar correctamente y eficaz el horario de los empleados ya que son 10  empleados y estos trabajan de 8 horas por dos turnos al día.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47DF621F-D7D2-412A-BA22-7473B50F1528}"/>
              </a:ext>
            </a:extLst>
          </p:cNvPr>
          <p:cNvSpPr txBox="1">
            <a:spLocks/>
          </p:cNvSpPr>
          <p:nvPr/>
        </p:nvSpPr>
        <p:spPr>
          <a:xfrm>
            <a:off x="1230923" y="290280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B39E84FE-31D5-4E49-A29E-432F8588A40C}"/>
              </a:ext>
            </a:extLst>
          </p:cNvPr>
          <p:cNvSpPr txBox="1"/>
          <p:nvPr/>
        </p:nvSpPr>
        <p:spPr>
          <a:xfrm>
            <a:off x="392429" y="1999136"/>
            <a:ext cx="11407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el dueño/jefe del supermercado pueda evidenciar a los momento de hacer inventario que pedir a los proveedores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xmlns="" id="{2E5C03F2-26FB-4844-824E-C39AB910AFAC}"/>
              </a:ext>
            </a:extLst>
          </p:cNvPr>
          <p:cNvSpPr txBox="1">
            <a:spLocks/>
          </p:cNvSpPr>
          <p:nvPr/>
        </p:nvSpPr>
        <p:spPr>
          <a:xfrm>
            <a:off x="1230923" y="278334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237D949-2B29-44C2-8970-DF2CFFB9EC23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sistema para la consolidación de la información de inventario y horario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32578F53-ED4F-4D21-B69F-E4725F0453EB}"/>
              </a:ext>
            </a:extLst>
          </p:cNvPr>
          <p:cNvSpPr txBox="1"/>
          <p:nvPr/>
        </p:nvSpPr>
        <p:spPr>
          <a:xfrm>
            <a:off x="1159564" y="266193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C3A6329-F915-40E6-8979-075BAD323E16}"/>
              </a:ext>
            </a:extLst>
          </p:cNvPr>
          <p:cNvSpPr txBox="1">
            <a:spLocks/>
          </p:cNvSpPr>
          <p:nvPr/>
        </p:nvSpPr>
        <p:spPr>
          <a:xfrm>
            <a:off x="1026552" y="1966687"/>
            <a:ext cx="10138893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definirá fechas limites para entregar el proyecto a tiempo y que funcione.</a:t>
            </a: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sistema. </a:t>
            </a: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manera correcta la información de inventario</a:t>
            </a:r>
            <a:endParaRPr lang="es-CO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al jefe-administrador un sistema para el inventario</a:t>
            </a: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sistema a la empresa, lograr mejorar la calidad de este.</a:t>
            </a:r>
          </a:p>
          <a:p>
            <a:pPr algn="just"/>
            <a:endParaRPr lang="es-CO" sz="2400" dirty="0">
              <a:solidFill>
                <a:schemeClr val="tx1"/>
              </a:solidFill>
            </a:endParaRPr>
          </a:p>
          <a:p>
            <a:pPr algn="just"/>
            <a:endParaRPr lang="es-CO" sz="2400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808C6EC2-0010-4F66-9DCB-83B775A0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3" name="Imagen 2" descr="Imagen que contiene escena, interior, mercado&#10;&#10;Descripción generada automáticamente">
            <a:extLst>
              <a:ext uri="{FF2B5EF4-FFF2-40B4-BE49-F238E27FC236}">
                <a16:creationId xmlns:a16="http://schemas.microsoft.com/office/drawing/2014/main" xmlns="" id="{814E3ECB-22F7-4EF2-A44B-AFA3A87B6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A1930E3-2578-46E9-B8F5-CCEF252A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5" name="Imagen 4" descr="Imagen que contiene interior, techo, mesa, pared&#10;&#10;Descripción generada automáticamente">
            <a:extLst>
              <a:ext uri="{FF2B5EF4-FFF2-40B4-BE49-F238E27FC236}">
                <a16:creationId xmlns:a16="http://schemas.microsoft.com/office/drawing/2014/main" xmlns="" id="{2FABACD3-BDCD-45C0-B0B0-177EF75CD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xmlns="" id="{B72EA132-2953-41DB-9B8C-1611EE7B5D8E}"/>
              </a:ext>
            </a:extLst>
          </p:cNvPr>
          <p:cNvSpPr txBox="1">
            <a:spLocks/>
          </p:cNvSpPr>
          <p:nvPr/>
        </p:nvSpPr>
        <p:spPr>
          <a:xfrm>
            <a:off x="1230923" y="106017"/>
            <a:ext cx="9730153" cy="1168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C6C50C7-55F3-4778-9D89-92028D6E6771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al dueño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520</TotalTime>
  <Words>1047</Words>
  <Application>Microsoft Office PowerPoint</Application>
  <PresentationFormat>Personalizado</PresentationFormat>
  <Paragraphs>96</Paragraphs>
  <Slides>28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Base</vt:lpstr>
      <vt:lpstr>Presentación de PowerPoint</vt:lpstr>
      <vt:lpstr>Presentación de PowerPoint</vt:lpstr>
      <vt:lpstr>MAPA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valentina</cp:lastModifiedBy>
  <cp:revision>49</cp:revision>
  <dcterms:created xsi:type="dcterms:W3CDTF">2019-06-13T22:24:08Z</dcterms:created>
  <dcterms:modified xsi:type="dcterms:W3CDTF">2019-07-20T01:18:51Z</dcterms:modified>
</cp:coreProperties>
</file>