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40"/>
  </p:notesMasterIdLst>
  <p:handoutMasterIdLst>
    <p:handoutMasterId r:id="rId41"/>
  </p:handoutMasterIdLst>
  <p:sldIdLst>
    <p:sldId id="256" r:id="rId5"/>
    <p:sldId id="265" r:id="rId6"/>
    <p:sldId id="288" r:id="rId7"/>
    <p:sldId id="289" r:id="rId8"/>
    <p:sldId id="276" r:id="rId9"/>
    <p:sldId id="277" r:id="rId10"/>
    <p:sldId id="298" r:id="rId11"/>
    <p:sldId id="299" r:id="rId12"/>
    <p:sldId id="268" r:id="rId13"/>
    <p:sldId id="267" r:id="rId14"/>
    <p:sldId id="281" r:id="rId15"/>
    <p:sldId id="282" r:id="rId16"/>
    <p:sldId id="279" r:id="rId17"/>
    <p:sldId id="269" r:id="rId18"/>
    <p:sldId id="278" r:id="rId19"/>
    <p:sldId id="280" r:id="rId20"/>
    <p:sldId id="270" r:id="rId21"/>
    <p:sldId id="284" r:id="rId22"/>
    <p:sldId id="283" r:id="rId23"/>
    <p:sldId id="307" r:id="rId24"/>
    <p:sldId id="290" r:id="rId25"/>
    <p:sldId id="287" r:id="rId26"/>
    <p:sldId id="291" r:id="rId27"/>
    <p:sldId id="292" r:id="rId28"/>
    <p:sldId id="293" r:id="rId29"/>
    <p:sldId id="304" r:id="rId30"/>
    <p:sldId id="301" r:id="rId31"/>
    <p:sldId id="294" r:id="rId32"/>
    <p:sldId id="295" r:id="rId33"/>
    <p:sldId id="302" r:id="rId34"/>
    <p:sldId id="296" r:id="rId35"/>
    <p:sldId id="300" r:id="rId36"/>
    <p:sldId id="305" r:id="rId37"/>
    <p:sldId id="306" r:id="rId38"/>
    <p:sldId id="297" r:id="rId39"/>
  </p:sldIdLst>
  <p:sldSz cx="12188825"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Steven Pascagaza Balcazar" initials="JSPB" lastIdx="1" clrIdx="0">
    <p:extLst>
      <p:ext uri="{19B8F6BF-5375-455C-9EA6-DF929625EA0E}">
        <p15:presenceInfo xmlns:p15="http://schemas.microsoft.com/office/powerpoint/2012/main" userId="Jonathan Steven Pascagaza Balcaz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0631" autoAdjust="0"/>
  </p:normalViewPr>
  <p:slideViewPr>
    <p:cSldViewPr showGuides="1">
      <p:cViewPr>
        <p:scale>
          <a:sx n="75" d="100"/>
          <a:sy n="75" d="100"/>
        </p:scale>
        <p:origin x="528" y="-18"/>
      </p:cViewPr>
      <p:guideLst>
        <p:guide orient="horz" pos="2160"/>
        <p:guide pos="3839"/>
      </p:guideLst>
    </p:cSldViewPr>
  </p:slideViewPr>
  <p:notesTextViewPr>
    <p:cViewPr>
      <p:scale>
        <a:sx n="1" d="1"/>
        <a:sy n="1" d="1"/>
      </p:scale>
      <p:origin x="0" y="0"/>
    </p:cViewPr>
  </p:notesTextViewPr>
  <p:notesViewPr>
    <p:cSldViewPr showGuides="1">
      <p:cViewPr varScale="1">
        <p:scale>
          <a:sx n="46" d="100"/>
          <a:sy n="46" d="100"/>
        </p:scale>
        <p:origin x="660"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arlos%20Andres\Desktop\PRESUPUESTO%20DE%20ARRANQUE.xls"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62" b="0" i="0" u="none" strike="noStrike" baseline="0" dirty="0">
                <a:effectLst/>
              </a:rPr>
              <a:t>¿considera que es factible las ventas por la red?, sí o no y por qué?</a:t>
            </a:r>
            <a:endParaRPr lang="es-E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84-4640-95E4-77F67F9F7DE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1384-4640-95E4-77F67F9F7DEF}"/>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384-4640-95E4-77F67F9F7DEF}"/>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1384-4640-95E4-77F67F9F7D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0.7</c:v>
                </c:pt>
                <c:pt idx="1">
                  <c:v>0.3</c:v>
                </c:pt>
              </c:numCache>
            </c:numRef>
          </c:val>
          <c:extLst>
            <c:ext xmlns:c16="http://schemas.microsoft.com/office/drawing/2014/chart" uri="{C3380CC4-5D6E-409C-BE32-E72D297353CC}">
              <c16:uniqueId val="{00000000-1384-4640-95E4-77F67F9F7DE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 ¿le gustaría que nuestros productos se vendan por medio de la web?, sí o no y por qué?</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2D-451C-9E05-514F81B7B12C}"/>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F2D-451C-9E05-514F81B7B12C}"/>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F2D-451C-9E05-514F81B7B12C}"/>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BF2D-451C-9E05-514F81B7B12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0.89</c:v>
                </c:pt>
                <c:pt idx="1">
                  <c:v>0.11</c:v>
                </c:pt>
              </c:numCache>
            </c:numRef>
          </c:val>
          <c:extLst>
            <c:ext xmlns:c16="http://schemas.microsoft.com/office/drawing/2014/chart" uri="{C3380CC4-5D6E-409C-BE32-E72D297353CC}">
              <c16:uniqueId val="{00000004-BF2D-451C-9E05-514F81B7B12C}"/>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¿qué tipo de ropa le gusta más?</a:t>
            </a:r>
          </a:p>
        </c:rich>
      </c:tx>
      <c:layout>
        <c:manualLayout>
          <c:xMode val="edge"/>
          <c:yMode val="edge"/>
          <c:x val="0.23830407732474174"/>
          <c:y val="2.804852723315045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F3-41CA-A22F-7114926511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5F3-41CA-A22F-71149265115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4-C47C-47A1-85F2-0D6DD5FFF64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5-C47C-47A1-85F2-0D6DD5FFF647}"/>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5F3-41CA-A22F-711492651157}"/>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5F3-41CA-A22F-711492651157}"/>
                </c:ext>
              </c:extLst>
            </c:dLbl>
            <c:dLbl>
              <c:idx val="2"/>
              <c:layout/>
              <c:tx>
                <c:rich>
                  <a:bodyPr/>
                  <a:lstStyle/>
                  <a:p>
                    <a:fld id="{039D99FA-E180-49B9-8374-251FCE83DFCD}" type="VALUE">
                      <a:rPr lang="en-US"/>
                      <a:pPr/>
                      <a:t>[VALOR]</a:t>
                    </a:fld>
                    <a:r>
                      <a:rPr lang="en-US" baseline="0"/>
                      <a:t>; </a:t>
                    </a:r>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C47C-47A1-85F2-0D6DD5FFF647}"/>
                </c:ext>
              </c:extLst>
            </c:dLbl>
            <c:dLbl>
              <c:idx val="3"/>
              <c:layout/>
              <c:tx>
                <c:rich>
                  <a:bodyPr/>
                  <a:lstStyle/>
                  <a:p>
                    <a:fld id="{A0D91164-45EA-45ED-8F9E-66F28455890B}" type="VALUE">
                      <a:rPr lang="en-US"/>
                      <a:pPr/>
                      <a:t>[VALOR]</a:t>
                    </a:fld>
                    <a:r>
                      <a:rPr lang="en-US" baseline="0"/>
                      <a:t>; </a:t>
                    </a:r>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C47C-47A1-85F2-0D6DD5FFF6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Deportiva</c:v>
                </c:pt>
                <c:pt idx="1">
                  <c:v>Casual</c:v>
                </c:pt>
                <c:pt idx="2">
                  <c:v>Elegante</c:v>
                </c:pt>
                <c:pt idx="3">
                  <c:v>Excentrica</c:v>
                </c:pt>
              </c:strCache>
            </c:strRef>
          </c:cat>
          <c:val>
            <c:numRef>
              <c:f>Hoja1!$B$2:$B$5</c:f>
              <c:numCache>
                <c:formatCode>0%</c:formatCode>
                <c:ptCount val="4"/>
                <c:pt idx="0">
                  <c:v>0.3</c:v>
                </c:pt>
                <c:pt idx="1">
                  <c:v>0.5</c:v>
                </c:pt>
                <c:pt idx="2">
                  <c:v>0.05</c:v>
                </c:pt>
                <c:pt idx="3">
                  <c:v>0.15</c:v>
                </c:pt>
              </c:numCache>
            </c:numRef>
          </c:val>
          <c:extLst>
            <c:ext xmlns:c16="http://schemas.microsoft.com/office/drawing/2014/chart" uri="{C3380CC4-5D6E-409C-BE32-E72D297353CC}">
              <c16:uniqueId val="{00000004-15F3-41CA-A22F-711492651157}"/>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¿usted considera riesgoso comprar por internet?, sí o no y por qué?</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262-4D1C-B2FA-DC7755352E4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6262-4D1C-B2FA-DC7755352E4D}"/>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6262-4D1C-B2FA-DC7755352E4D}"/>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6262-4D1C-B2FA-DC7755352E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0.56000000000000005</c:v>
                </c:pt>
                <c:pt idx="1">
                  <c:v>0.44</c:v>
                </c:pt>
              </c:numCache>
            </c:numRef>
          </c:val>
          <c:extLst>
            <c:ext xmlns:c16="http://schemas.microsoft.com/office/drawing/2014/chart" uri="{C3380CC4-5D6E-409C-BE32-E72D297353CC}">
              <c16:uniqueId val="{00000004-6262-4D1C-B2FA-DC7755352E4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sz="3200" dirty="0"/>
              <a:t>Sostenibilidad</a:t>
            </a:r>
          </a:p>
        </c:rich>
      </c:tx>
      <c:layout>
        <c:manualLayout>
          <c:xMode val="edge"/>
          <c:yMode val="edge"/>
          <c:x val="0.37719471499051543"/>
          <c:y val="4.018077814106114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913212226424452"/>
          <c:y val="0.14049242424242425"/>
          <c:w val="0.83616971500609671"/>
          <c:h val="0.68498717489859218"/>
        </c:manualLayout>
      </c:layout>
      <c:bar3DChart>
        <c:barDir val="col"/>
        <c:grouping val="clustered"/>
        <c:varyColors val="0"/>
        <c:ser>
          <c:idx val="0"/>
          <c:order val="0"/>
          <c:tx>
            <c:strRef>
              <c:f>'[PRESUPUESTO DE ARRANQUE.xls]PRESUPUESTO'!$A$5</c:f>
              <c:strCache>
                <c:ptCount val="1"/>
                <c:pt idx="0">
                  <c:v>VENTAS UNDS</c:v>
                </c:pt>
              </c:strCache>
            </c:strRef>
          </c:tx>
          <c:spPr>
            <a:solidFill>
              <a:schemeClr val="accent1"/>
            </a:solidFill>
            <a:ln>
              <a:noFill/>
            </a:ln>
            <a:effectLst/>
            <a:sp3d/>
          </c:spPr>
          <c:invertIfNegative val="0"/>
          <c:cat>
            <c:strRef>
              <c:f>'[PRESUPUESTO DE ARRANQUE.xls]PRESUPUESTO'!$C$3:$O$3</c:f>
              <c:strCache>
                <c:ptCount val="6"/>
                <c:pt idx="0">
                  <c:v>BOGOTA</c:v>
                </c:pt>
                <c:pt idx="1">
                  <c:v>CARTAGENA</c:v>
                </c:pt>
                <c:pt idx="2">
                  <c:v>MEDELLIN </c:v>
                </c:pt>
                <c:pt idx="3">
                  <c:v>CALI </c:v>
                </c:pt>
                <c:pt idx="4">
                  <c:v>BARRANQUILA</c:v>
                </c:pt>
                <c:pt idx="5">
                  <c:v>TOTAL</c:v>
                </c:pt>
              </c:strCache>
            </c:strRef>
          </c:cat>
          <c:val>
            <c:numRef>
              <c:f>'[PRESUPUESTO DE ARRANQUE.xls]PRESUPUESTO'!$C$5:$O$5</c:f>
              <c:numCache>
                <c:formatCode>"$"\ #,##0</c:formatCode>
                <c:ptCount val="6"/>
                <c:pt idx="0">
                  <c:v>24731600</c:v>
                </c:pt>
                <c:pt idx="1">
                  <c:v>20899000</c:v>
                </c:pt>
                <c:pt idx="2">
                  <c:v>27094000</c:v>
                </c:pt>
                <c:pt idx="3">
                  <c:v>26680000</c:v>
                </c:pt>
                <c:pt idx="4">
                  <c:v>26680000</c:v>
                </c:pt>
                <c:pt idx="5">
                  <c:v>126084600</c:v>
                </c:pt>
              </c:numCache>
            </c:numRef>
          </c:val>
          <c:extLst>
            <c:ext xmlns:c16="http://schemas.microsoft.com/office/drawing/2014/chart" uri="{C3380CC4-5D6E-409C-BE32-E72D297353CC}">
              <c16:uniqueId val="{00000000-120B-4A65-981F-C78CF7B2F788}"/>
            </c:ext>
          </c:extLst>
        </c:ser>
        <c:ser>
          <c:idx val="1"/>
          <c:order val="1"/>
          <c:tx>
            <c:strRef>
              <c:f>'[PRESUPUESTO DE ARRANQUE.xls]PRESUPUESTO'!$A$6</c:f>
              <c:strCache>
                <c:ptCount val="1"/>
                <c:pt idx="0">
                  <c:v>APORTES O PRESTAMO</c:v>
                </c:pt>
              </c:strCache>
            </c:strRef>
          </c:tx>
          <c:spPr>
            <a:solidFill>
              <a:schemeClr val="accent2"/>
            </a:solidFill>
            <a:ln>
              <a:noFill/>
            </a:ln>
            <a:effectLst/>
            <a:sp3d/>
          </c:spPr>
          <c:invertIfNegative val="0"/>
          <c:cat>
            <c:strRef>
              <c:f>'[PRESUPUESTO DE ARRANQUE.xls]PRESUPUESTO'!$C$3:$O$3</c:f>
              <c:strCache>
                <c:ptCount val="6"/>
                <c:pt idx="0">
                  <c:v>BOGOTA</c:v>
                </c:pt>
                <c:pt idx="1">
                  <c:v>CARTAGENA</c:v>
                </c:pt>
                <c:pt idx="2">
                  <c:v>MEDELLIN </c:v>
                </c:pt>
                <c:pt idx="3">
                  <c:v>CALI </c:v>
                </c:pt>
                <c:pt idx="4">
                  <c:v>BARRANQUILA</c:v>
                </c:pt>
                <c:pt idx="5">
                  <c:v>TOTAL</c:v>
                </c:pt>
              </c:strCache>
            </c:strRef>
          </c:cat>
          <c:val>
            <c:numRef>
              <c:f>'[PRESUPUESTO DE ARRANQUE.xls]PRESUPUESTO'!$C$6:$O$6</c:f>
              <c:numCache>
                <c:formatCode>"$"\ #,##0</c:formatCode>
                <c:ptCount val="6"/>
                <c:pt idx="0">
                  <c:v>3833333.3333333335</c:v>
                </c:pt>
                <c:pt idx="1">
                  <c:v>3833333.3333333335</c:v>
                </c:pt>
                <c:pt idx="2">
                  <c:v>3833333.3333333335</c:v>
                </c:pt>
                <c:pt idx="3">
                  <c:v>3833333.3333333335</c:v>
                </c:pt>
                <c:pt idx="4">
                  <c:v>3833333.3333333335</c:v>
                </c:pt>
                <c:pt idx="5">
                  <c:v>19166666.666666668</c:v>
                </c:pt>
              </c:numCache>
            </c:numRef>
          </c:val>
          <c:extLst>
            <c:ext xmlns:c16="http://schemas.microsoft.com/office/drawing/2014/chart" uri="{C3380CC4-5D6E-409C-BE32-E72D297353CC}">
              <c16:uniqueId val="{00000001-120B-4A65-981F-C78CF7B2F788}"/>
            </c:ext>
          </c:extLst>
        </c:ser>
        <c:dLbls>
          <c:showLegendKey val="0"/>
          <c:showVal val="0"/>
          <c:showCatName val="0"/>
          <c:showSerName val="0"/>
          <c:showPercent val="0"/>
          <c:showBubbleSize val="0"/>
        </c:dLbls>
        <c:gapWidth val="150"/>
        <c:shape val="box"/>
        <c:axId val="172128128"/>
        <c:axId val="180935936"/>
        <c:axId val="0"/>
      </c:bar3DChart>
      <c:catAx>
        <c:axId val="17212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0935936"/>
        <c:crosses val="autoZero"/>
        <c:auto val="1"/>
        <c:lblAlgn val="ctr"/>
        <c:lblOffset val="100"/>
        <c:noMultiLvlLbl val="0"/>
      </c:catAx>
      <c:valAx>
        <c:axId val="180935936"/>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21281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9-22T14:38:37.049"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60F7B-9920-4F24-BE71-F0E4E3B7B934}" type="doc">
      <dgm:prSet loTypeId="urn:microsoft.com/office/officeart/2005/8/layout/radial6" loCatId="cycle" qsTypeId="urn:microsoft.com/office/officeart/2005/8/quickstyle/simple1" qsCatId="simple" csTypeId="urn:microsoft.com/office/officeart/2005/8/colors/colorful5" csCatId="colorful" phldr="1"/>
      <dgm:spPr/>
      <dgm:t>
        <a:bodyPr rtlCol="0"/>
        <a:lstStyle/>
        <a:p>
          <a:pPr rtl="0"/>
          <a:endParaRPr lang="en-US"/>
        </a:p>
      </dgm:t>
    </dgm:pt>
    <dgm:pt modelId="{50789F86-D3CE-4C0B-B830-60161BD38E85}">
      <dgm:prSet phldrT="[Text]" custT="1"/>
      <dgm:spPr>
        <a:solidFill>
          <a:schemeClr val="tx2">
            <a:lumMod val="60000"/>
            <a:lumOff val="40000"/>
          </a:schemeClr>
        </a:solidFill>
      </dgm:spPr>
      <dgm:t>
        <a:bodyPr rtlCol="0"/>
        <a:lstStyle/>
        <a:p>
          <a:pPr rtl="0"/>
          <a:r>
            <a:rPr lang="es-ES" sz="1800" noProof="0" dirty="0"/>
            <a:t>Recolección de datos por medio de encuestas</a:t>
          </a:r>
        </a:p>
      </dgm:t>
      <dgm:extLst>
        <a:ext uri="{E40237B7-FDA0-4F09-8148-C483321AD2D9}">
          <dgm14:cNvPr xmlns:dgm14="http://schemas.microsoft.com/office/drawing/2010/diagram" id="0" name="" title="Task 1"/>
        </a:ext>
      </dgm:extLst>
    </dgm:pt>
    <dgm:pt modelId="{6D6B568F-9C4B-44DB-A886-035491FEC9C2}" type="parTrans" cxnId="{1593062C-A63F-4042-94C9-FF0880BD82E8}">
      <dgm:prSet/>
      <dgm:spPr/>
      <dgm:t>
        <a:bodyPr rtlCol="0"/>
        <a:lstStyle/>
        <a:p>
          <a:pPr rtl="0"/>
          <a:endParaRPr lang="en-US"/>
        </a:p>
      </dgm:t>
    </dgm:pt>
    <dgm:pt modelId="{775D1C29-7B88-46A3-9FAD-95EFDC006E81}" type="sibTrans" cxnId="{1593062C-A63F-4042-94C9-FF0880BD82E8}">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87E6D3C0-9C36-4C9B-9EE4-FCB2F172CF62}">
      <dgm:prSet phldrT="[Text]" custT="1"/>
      <dgm:spPr>
        <a:solidFill>
          <a:srgbClr val="00B050"/>
        </a:solidFill>
      </dgm:spPr>
      <dgm:t>
        <a:bodyPr rtlCol="0"/>
        <a:lstStyle/>
        <a:p>
          <a:pPr rtl="0"/>
          <a:r>
            <a:rPr lang="es-ES" sz="1800" noProof="0" dirty="0"/>
            <a:t>Análisis de Información obtenida</a:t>
          </a:r>
        </a:p>
      </dgm:t>
      <dgm:extLst>
        <a:ext uri="{E40237B7-FDA0-4F09-8148-C483321AD2D9}">
          <dgm14:cNvPr xmlns:dgm14="http://schemas.microsoft.com/office/drawing/2010/diagram" id="0" name="" title="Task 2"/>
        </a:ext>
      </dgm:extLst>
    </dgm:pt>
    <dgm:pt modelId="{1916856A-C084-48E2-AF18-70269AD79DF2}" type="parTrans" cxnId="{EB3E6C57-F560-450F-B619-F6F67905927D}">
      <dgm:prSet/>
      <dgm:spPr/>
      <dgm:t>
        <a:bodyPr rtlCol="0"/>
        <a:lstStyle/>
        <a:p>
          <a:pPr rtl="0"/>
          <a:endParaRPr lang="en-US"/>
        </a:p>
      </dgm:t>
    </dgm:pt>
    <dgm:pt modelId="{5C1F42F6-070E-4EBA-8EBC-C32D27C49363}" type="sibTrans" cxnId="{EB3E6C57-F560-450F-B619-F6F67905927D}">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7E2B8B4E-293F-43EE-AB7D-6598814ECB3C}">
      <dgm:prSet phldrT="[Text]" custT="1"/>
      <dgm:spPr>
        <a:solidFill>
          <a:schemeClr val="accent6">
            <a:lumMod val="75000"/>
          </a:schemeClr>
        </a:solidFill>
      </dgm:spPr>
      <dgm:t>
        <a:bodyPr rtlCol="0"/>
        <a:lstStyle/>
        <a:p>
          <a:pPr rtl="0"/>
          <a:r>
            <a:rPr lang="es-ES" sz="1800" noProof="0" dirty="0"/>
            <a:t>Conclusión</a:t>
          </a:r>
        </a:p>
      </dgm:t>
      <dgm:extLst>
        <a:ext uri="{E40237B7-FDA0-4F09-8148-C483321AD2D9}">
          <dgm14:cNvPr xmlns:dgm14="http://schemas.microsoft.com/office/drawing/2010/diagram" id="0" name="" title="Task 4"/>
        </a:ext>
      </dgm:extLst>
    </dgm:pt>
    <dgm:pt modelId="{C9A52CF1-B2E8-4848-8964-6633294F16CC}" type="parTrans" cxnId="{18D120E8-5826-42E7-A890-F4AFB63D3D78}">
      <dgm:prSet/>
      <dgm:spPr/>
      <dgm:t>
        <a:bodyPr rtlCol="0"/>
        <a:lstStyle/>
        <a:p>
          <a:pPr rtl="0"/>
          <a:endParaRPr lang="en-US"/>
        </a:p>
      </dgm:t>
    </dgm:pt>
    <dgm:pt modelId="{03860152-2A6F-476F-91FD-CBA9D7B26338}" type="sibTrans" cxnId="{18D120E8-5826-42E7-A890-F4AFB63D3D78}">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AA38CBC9-AC6B-457D-9F63-4D1AB8E7793E}">
      <dgm:prSet phldrT="[Text]"/>
      <dgm:spPr>
        <a:solidFill>
          <a:schemeClr val="bg1"/>
        </a:solidFill>
      </dgm:spPr>
      <dgm:t>
        <a:bodyPr rtlCol="0"/>
        <a:lstStyle/>
        <a:p>
          <a:pPr rtl="0"/>
          <a:endParaRPr lang="es-ES" noProof="0" dirty="0"/>
        </a:p>
      </dgm:t>
      <dgm:extLst>
        <a:ext uri="{E40237B7-FDA0-4F09-8148-C483321AD2D9}">
          <dgm14:cNvPr xmlns:dgm14="http://schemas.microsoft.com/office/drawing/2010/diagram" id="0" name="" title="Group A"/>
        </a:ext>
      </dgm:extLst>
    </dgm:pt>
    <dgm:pt modelId="{7ACF197E-8A7D-4D14-A941-EE15BE87306C}" type="sibTrans" cxnId="{F68BA8B4-E5E5-4A12-9338-5CF5693ADCA2}">
      <dgm:prSet/>
      <dgm:spPr/>
      <dgm:t>
        <a:bodyPr rtlCol="0"/>
        <a:lstStyle/>
        <a:p>
          <a:pPr rtl="0"/>
          <a:endParaRPr lang="en-US"/>
        </a:p>
      </dgm:t>
    </dgm:pt>
    <dgm:pt modelId="{02DFC051-974F-4AF1-85DB-FFF5F1CCD57A}" type="parTrans" cxnId="{F68BA8B4-E5E5-4A12-9338-5CF5693ADCA2}">
      <dgm:prSet/>
      <dgm:spPr/>
      <dgm:t>
        <a:bodyPr rtlCol="0"/>
        <a:lstStyle/>
        <a:p>
          <a:pPr rtl="0"/>
          <a:endParaRPr lang="en-US"/>
        </a:p>
      </dgm:t>
    </dgm:pt>
    <dgm:pt modelId="{B0C37B97-914B-49F2-84E5-94B39EF2352F}" type="pres">
      <dgm:prSet presAssocID="{B8060F7B-9920-4F24-BE71-F0E4E3B7B934}" presName="Name0" presStyleCnt="0">
        <dgm:presLayoutVars>
          <dgm:chMax val="1"/>
          <dgm:dir/>
          <dgm:animLvl val="ctr"/>
          <dgm:resizeHandles val="exact"/>
        </dgm:presLayoutVars>
      </dgm:prSet>
      <dgm:spPr/>
      <dgm:t>
        <a:bodyPr/>
        <a:lstStyle/>
        <a:p>
          <a:endParaRPr lang="es-ES"/>
        </a:p>
      </dgm:t>
    </dgm:pt>
    <dgm:pt modelId="{D2BB9C9C-582A-4226-99A2-A6A4B7AD887A}" type="pres">
      <dgm:prSet presAssocID="{AA38CBC9-AC6B-457D-9F63-4D1AB8E7793E}" presName="centerShape" presStyleLbl="node0" presStyleIdx="0" presStyleCnt="1" custLinFactNeighborX="-2668" custLinFactNeighborY="-1218"/>
      <dgm:spPr/>
      <dgm:t>
        <a:bodyPr/>
        <a:lstStyle/>
        <a:p>
          <a:endParaRPr lang="es-ES"/>
        </a:p>
      </dgm:t>
    </dgm:pt>
    <dgm:pt modelId="{0B9D5D8D-AE9B-4E3C-8081-7E5A4C702F02}" type="pres">
      <dgm:prSet presAssocID="{50789F86-D3CE-4C0B-B830-60161BD38E85}" presName="node" presStyleLbl="node1" presStyleIdx="0" presStyleCnt="3" custScaleX="169583" custScaleY="137451">
        <dgm:presLayoutVars>
          <dgm:bulletEnabled val="1"/>
        </dgm:presLayoutVars>
      </dgm:prSet>
      <dgm:spPr/>
      <dgm:t>
        <a:bodyPr/>
        <a:lstStyle/>
        <a:p>
          <a:endParaRPr lang="es-ES"/>
        </a:p>
      </dgm:t>
    </dgm:pt>
    <dgm:pt modelId="{E8755371-EE00-4D9C-9546-B5D2DEB3691D}" type="pres">
      <dgm:prSet presAssocID="{50789F86-D3CE-4C0B-B830-60161BD38E85}" presName="dummy" presStyleCnt="0"/>
      <dgm:spPr/>
    </dgm:pt>
    <dgm:pt modelId="{65DE7562-7D1C-4B0F-8927-12F8E6C5F5AF}" type="pres">
      <dgm:prSet presAssocID="{775D1C29-7B88-46A3-9FAD-95EFDC006E81}" presName="sibTrans" presStyleLbl="sibTrans2D1" presStyleIdx="0" presStyleCnt="3"/>
      <dgm:spPr/>
      <dgm:t>
        <a:bodyPr/>
        <a:lstStyle/>
        <a:p>
          <a:endParaRPr lang="es-ES"/>
        </a:p>
      </dgm:t>
    </dgm:pt>
    <dgm:pt modelId="{1C226D9E-C8BD-43C0-B5A7-66592C02513E}" type="pres">
      <dgm:prSet presAssocID="{87E6D3C0-9C36-4C9B-9EE4-FCB2F172CF62}" presName="node" presStyleLbl="node1" presStyleIdx="1" presStyleCnt="3" custScaleX="165457" custScaleY="138460">
        <dgm:presLayoutVars>
          <dgm:bulletEnabled val="1"/>
        </dgm:presLayoutVars>
      </dgm:prSet>
      <dgm:spPr/>
      <dgm:t>
        <a:bodyPr/>
        <a:lstStyle/>
        <a:p>
          <a:endParaRPr lang="es-ES"/>
        </a:p>
      </dgm:t>
    </dgm:pt>
    <dgm:pt modelId="{2E93314B-ED13-4B02-B199-BBF658DCCBEE}" type="pres">
      <dgm:prSet presAssocID="{87E6D3C0-9C36-4C9B-9EE4-FCB2F172CF62}" presName="dummy" presStyleCnt="0"/>
      <dgm:spPr/>
    </dgm:pt>
    <dgm:pt modelId="{22CB3940-637A-4C32-AB7F-CFAD929A59AB}" type="pres">
      <dgm:prSet presAssocID="{5C1F42F6-070E-4EBA-8EBC-C32D27C49363}" presName="sibTrans" presStyleLbl="sibTrans2D1" presStyleIdx="1" presStyleCnt="3"/>
      <dgm:spPr/>
      <dgm:t>
        <a:bodyPr/>
        <a:lstStyle/>
        <a:p>
          <a:endParaRPr lang="es-ES"/>
        </a:p>
      </dgm:t>
    </dgm:pt>
    <dgm:pt modelId="{B3F8C3C3-65FB-486F-82C0-A8478B7022B9}" type="pres">
      <dgm:prSet presAssocID="{7E2B8B4E-293F-43EE-AB7D-6598814ECB3C}" presName="node" presStyleLbl="node1" presStyleIdx="2" presStyleCnt="3" custScaleX="152358" custScaleY="138460">
        <dgm:presLayoutVars>
          <dgm:bulletEnabled val="1"/>
        </dgm:presLayoutVars>
      </dgm:prSet>
      <dgm:spPr/>
      <dgm:t>
        <a:bodyPr/>
        <a:lstStyle/>
        <a:p>
          <a:endParaRPr lang="es-ES"/>
        </a:p>
      </dgm:t>
    </dgm:pt>
    <dgm:pt modelId="{655FDCB9-5F59-4F26-9EF0-749F42DEA7F0}" type="pres">
      <dgm:prSet presAssocID="{7E2B8B4E-293F-43EE-AB7D-6598814ECB3C}" presName="dummy" presStyleCnt="0"/>
      <dgm:spPr/>
    </dgm:pt>
    <dgm:pt modelId="{FADEA337-AD34-4422-B53A-01423AF1AC8F}" type="pres">
      <dgm:prSet presAssocID="{03860152-2A6F-476F-91FD-CBA9D7B26338}" presName="sibTrans" presStyleLbl="sibTrans2D1" presStyleIdx="2" presStyleCnt="3"/>
      <dgm:spPr/>
      <dgm:t>
        <a:bodyPr/>
        <a:lstStyle/>
        <a:p>
          <a:endParaRPr lang="es-ES"/>
        </a:p>
      </dgm:t>
    </dgm:pt>
  </dgm:ptLst>
  <dgm:cxnLst>
    <dgm:cxn modelId="{66D10D89-90C6-4D3D-B022-615F34E0F6A8}" type="presOf" srcId="{B8060F7B-9920-4F24-BE71-F0E4E3B7B934}" destId="{B0C37B97-914B-49F2-84E5-94B39EF2352F}" srcOrd="0" destOrd="0" presId="urn:microsoft.com/office/officeart/2005/8/layout/radial6"/>
    <dgm:cxn modelId="{5F25D665-3021-461A-AA8B-FC4CA49A8593}" type="presOf" srcId="{87E6D3C0-9C36-4C9B-9EE4-FCB2F172CF62}" destId="{1C226D9E-C8BD-43C0-B5A7-66592C02513E}" srcOrd="0" destOrd="0" presId="urn:microsoft.com/office/officeart/2005/8/layout/radial6"/>
    <dgm:cxn modelId="{63BD5587-3071-4797-BB80-7C21100AAD79}" type="presOf" srcId="{03860152-2A6F-476F-91FD-CBA9D7B26338}" destId="{FADEA337-AD34-4422-B53A-01423AF1AC8F}" srcOrd="0" destOrd="0" presId="urn:microsoft.com/office/officeart/2005/8/layout/radial6"/>
    <dgm:cxn modelId="{18D120E8-5826-42E7-A890-F4AFB63D3D78}" srcId="{AA38CBC9-AC6B-457D-9F63-4D1AB8E7793E}" destId="{7E2B8B4E-293F-43EE-AB7D-6598814ECB3C}" srcOrd="2" destOrd="0" parTransId="{C9A52CF1-B2E8-4848-8964-6633294F16CC}" sibTransId="{03860152-2A6F-476F-91FD-CBA9D7B26338}"/>
    <dgm:cxn modelId="{213B572F-3D42-4865-8468-2B23B55DDDF6}" type="presOf" srcId="{775D1C29-7B88-46A3-9FAD-95EFDC006E81}" destId="{65DE7562-7D1C-4B0F-8927-12F8E6C5F5AF}" srcOrd="0" destOrd="0" presId="urn:microsoft.com/office/officeart/2005/8/layout/radial6"/>
    <dgm:cxn modelId="{D34E2ED8-ECCD-4FDF-AE76-C792B052F77C}" type="presOf" srcId="{5C1F42F6-070E-4EBA-8EBC-C32D27C49363}" destId="{22CB3940-637A-4C32-AB7F-CFAD929A59AB}" srcOrd="0" destOrd="0" presId="urn:microsoft.com/office/officeart/2005/8/layout/radial6"/>
    <dgm:cxn modelId="{1593062C-A63F-4042-94C9-FF0880BD82E8}" srcId="{AA38CBC9-AC6B-457D-9F63-4D1AB8E7793E}" destId="{50789F86-D3CE-4C0B-B830-60161BD38E85}" srcOrd="0" destOrd="0" parTransId="{6D6B568F-9C4B-44DB-A886-035491FEC9C2}" sibTransId="{775D1C29-7B88-46A3-9FAD-95EFDC006E81}"/>
    <dgm:cxn modelId="{9F2E5EDD-E3E4-45F7-937A-24FDB14700F0}" type="presOf" srcId="{50789F86-D3CE-4C0B-B830-60161BD38E85}" destId="{0B9D5D8D-AE9B-4E3C-8081-7E5A4C702F02}" srcOrd="0" destOrd="0" presId="urn:microsoft.com/office/officeart/2005/8/layout/radial6"/>
    <dgm:cxn modelId="{F68BA8B4-E5E5-4A12-9338-5CF5693ADCA2}" srcId="{B8060F7B-9920-4F24-BE71-F0E4E3B7B934}" destId="{AA38CBC9-AC6B-457D-9F63-4D1AB8E7793E}" srcOrd="0" destOrd="0" parTransId="{02DFC051-974F-4AF1-85DB-FFF5F1CCD57A}" sibTransId="{7ACF197E-8A7D-4D14-A941-EE15BE87306C}"/>
    <dgm:cxn modelId="{B0853F4E-0D10-4453-BA0F-87D700E6FDEE}" type="presOf" srcId="{7E2B8B4E-293F-43EE-AB7D-6598814ECB3C}" destId="{B3F8C3C3-65FB-486F-82C0-A8478B7022B9}" srcOrd="0" destOrd="0" presId="urn:microsoft.com/office/officeart/2005/8/layout/radial6"/>
    <dgm:cxn modelId="{EB3E6C57-F560-450F-B619-F6F67905927D}" srcId="{AA38CBC9-AC6B-457D-9F63-4D1AB8E7793E}" destId="{87E6D3C0-9C36-4C9B-9EE4-FCB2F172CF62}" srcOrd="1" destOrd="0" parTransId="{1916856A-C084-48E2-AF18-70269AD79DF2}" sibTransId="{5C1F42F6-070E-4EBA-8EBC-C32D27C49363}"/>
    <dgm:cxn modelId="{50E3B5F1-6595-4ED9-B849-AA5F6C21B078}" type="presOf" srcId="{AA38CBC9-AC6B-457D-9F63-4D1AB8E7793E}" destId="{D2BB9C9C-582A-4226-99A2-A6A4B7AD887A}" srcOrd="0" destOrd="0" presId="urn:microsoft.com/office/officeart/2005/8/layout/radial6"/>
    <dgm:cxn modelId="{F8374B3E-B514-46DF-94C4-AF94CDD1D72A}" type="presParOf" srcId="{B0C37B97-914B-49F2-84E5-94B39EF2352F}" destId="{D2BB9C9C-582A-4226-99A2-A6A4B7AD887A}" srcOrd="0" destOrd="0" presId="urn:microsoft.com/office/officeart/2005/8/layout/radial6"/>
    <dgm:cxn modelId="{B24EE426-834F-4DD6-9375-8641C6E734A6}" type="presParOf" srcId="{B0C37B97-914B-49F2-84E5-94B39EF2352F}" destId="{0B9D5D8D-AE9B-4E3C-8081-7E5A4C702F02}" srcOrd="1" destOrd="0" presId="urn:microsoft.com/office/officeart/2005/8/layout/radial6"/>
    <dgm:cxn modelId="{57EC5C98-3760-48A4-BD0C-E28EDE5F22FF}" type="presParOf" srcId="{B0C37B97-914B-49F2-84E5-94B39EF2352F}" destId="{E8755371-EE00-4D9C-9546-B5D2DEB3691D}" srcOrd="2" destOrd="0" presId="urn:microsoft.com/office/officeart/2005/8/layout/radial6"/>
    <dgm:cxn modelId="{DC6214C8-ADD9-43F5-A121-F80593085E69}" type="presParOf" srcId="{B0C37B97-914B-49F2-84E5-94B39EF2352F}" destId="{65DE7562-7D1C-4B0F-8927-12F8E6C5F5AF}" srcOrd="3" destOrd="0" presId="urn:microsoft.com/office/officeart/2005/8/layout/radial6"/>
    <dgm:cxn modelId="{0BFC6664-884E-4547-86F8-E6A9DC5E1A2C}" type="presParOf" srcId="{B0C37B97-914B-49F2-84E5-94B39EF2352F}" destId="{1C226D9E-C8BD-43C0-B5A7-66592C02513E}" srcOrd="4" destOrd="0" presId="urn:microsoft.com/office/officeart/2005/8/layout/radial6"/>
    <dgm:cxn modelId="{FD59564E-8456-4C64-90AE-7451B1A61D7B}" type="presParOf" srcId="{B0C37B97-914B-49F2-84E5-94B39EF2352F}" destId="{2E93314B-ED13-4B02-B199-BBF658DCCBEE}" srcOrd="5" destOrd="0" presId="urn:microsoft.com/office/officeart/2005/8/layout/radial6"/>
    <dgm:cxn modelId="{0276C93F-4BAE-4692-9D59-195EFB181D61}" type="presParOf" srcId="{B0C37B97-914B-49F2-84E5-94B39EF2352F}" destId="{22CB3940-637A-4C32-AB7F-CFAD929A59AB}" srcOrd="6" destOrd="0" presId="urn:microsoft.com/office/officeart/2005/8/layout/radial6"/>
    <dgm:cxn modelId="{3ECFF003-35BC-40FA-A10D-1D02DA9C3796}" type="presParOf" srcId="{B0C37B97-914B-49F2-84E5-94B39EF2352F}" destId="{B3F8C3C3-65FB-486F-82C0-A8478B7022B9}" srcOrd="7" destOrd="0" presId="urn:microsoft.com/office/officeart/2005/8/layout/radial6"/>
    <dgm:cxn modelId="{78123318-19B9-426D-8D39-6D0354994D24}" type="presParOf" srcId="{B0C37B97-914B-49F2-84E5-94B39EF2352F}" destId="{655FDCB9-5F59-4F26-9EF0-749F42DEA7F0}" srcOrd="8" destOrd="0" presId="urn:microsoft.com/office/officeart/2005/8/layout/radial6"/>
    <dgm:cxn modelId="{AE0E568C-B8D7-44A2-831B-CC304D53E899}" type="presParOf" srcId="{B0C37B97-914B-49F2-84E5-94B39EF2352F}" destId="{FADEA337-AD34-4422-B53A-01423AF1AC8F}"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EA337-AD34-4422-B53A-01423AF1AC8F}">
      <dsp:nvSpPr>
        <dsp:cNvPr id="0" name=""/>
        <dsp:cNvSpPr/>
      </dsp:nvSpPr>
      <dsp:spPr>
        <a:xfrm>
          <a:off x="363928" y="621430"/>
          <a:ext cx="3452223" cy="3452223"/>
        </a:xfrm>
        <a:prstGeom prst="blockArc">
          <a:avLst>
            <a:gd name="adj1" fmla="val 9000000"/>
            <a:gd name="adj2" fmla="val 16200000"/>
            <a:gd name="adj3" fmla="val 4639"/>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CB3940-637A-4C32-AB7F-CFAD929A59AB}">
      <dsp:nvSpPr>
        <dsp:cNvPr id="0" name=""/>
        <dsp:cNvSpPr/>
      </dsp:nvSpPr>
      <dsp:spPr>
        <a:xfrm>
          <a:off x="363928" y="621430"/>
          <a:ext cx="3452223" cy="3452223"/>
        </a:xfrm>
        <a:prstGeom prst="blockArc">
          <a:avLst>
            <a:gd name="adj1" fmla="val 1800000"/>
            <a:gd name="adj2" fmla="val 9000000"/>
            <a:gd name="adj3" fmla="val 4639"/>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DE7562-7D1C-4B0F-8927-12F8E6C5F5AF}">
      <dsp:nvSpPr>
        <dsp:cNvPr id="0" name=""/>
        <dsp:cNvSpPr/>
      </dsp:nvSpPr>
      <dsp:spPr>
        <a:xfrm>
          <a:off x="363928" y="621430"/>
          <a:ext cx="3452223" cy="3452223"/>
        </a:xfrm>
        <a:prstGeom prst="blockArc">
          <a:avLst>
            <a:gd name="adj1" fmla="val 16200000"/>
            <a:gd name="adj2" fmla="val 180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B9C9C-582A-4226-99A2-A6A4B7AD887A}">
      <dsp:nvSpPr>
        <dsp:cNvPr id="0" name=""/>
        <dsp:cNvSpPr/>
      </dsp:nvSpPr>
      <dsp:spPr>
        <a:xfrm>
          <a:off x="1205764" y="1512162"/>
          <a:ext cx="1588612" cy="1588612"/>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rtlCol="0" anchor="ctr" anchorCtr="0">
          <a:noAutofit/>
        </a:bodyPr>
        <a:lstStyle/>
        <a:p>
          <a:pPr lvl="0" algn="ctr" defTabSz="2889250" rtl="0">
            <a:lnSpc>
              <a:spcPct val="90000"/>
            </a:lnSpc>
            <a:spcBef>
              <a:spcPct val="0"/>
            </a:spcBef>
            <a:spcAft>
              <a:spcPct val="35000"/>
            </a:spcAft>
          </a:pPr>
          <a:endParaRPr lang="es-ES" sz="6500" kern="1200" noProof="0" dirty="0"/>
        </a:p>
      </dsp:txBody>
      <dsp:txXfrm>
        <a:off x="1438411" y="1744809"/>
        <a:ext cx="1123318" cy="1123318"/>
      </dsp:txXfrm>
    </dsp:sp>
    <dsp:sp modelId="{0B9D5D8D-AE9B-4E3C-8081-7E5A4C702F02}">
      <dsp:nvSpPr>
        <dsp:cNvPr id="0" name=""/>
        <dsp:cNvSpPr/>
      </dsp:nvSpPr>
      <dsp:spPr>
        <a:xfrm>
          <a:off x="1147134" y="-102783"/>
          <a:ext cx="1885811" cy="1528494"/>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Recolección de datos por medio de encuestas</a:t>
          </a:r>
        </a:p>
      </dsp:txBody>
      <dsp:txXfrm>
        <a:off x="1423305" y="121060"/>
        <a:ext cx="1333469" cy="1080808"/>
      </dsp:txXfrm>
    </dsp:sp>
    <dsp:sp modelId="{1C226D9E-C8BD-43C0-B5A7-66592C02513E}">
      <dsp:nvSpPr>
        <dsp:cNvPr id="0" name=""/>
        <dsp:cNvSpPr/>
      </dsp:nvSpPr>
      <dsp:spPr>
        <a:xfrm>
          <a:off x="2630262" y="2420723"/>
          <a:ext cx="1839929" cy="1539715"/>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Análisis de Información obtenida</a:t>
          </a:r>
        </a:p>
      </dsp:txBody>
      <dsp:txXfrm>
        <a:off x="2899713" y="2646209"/>
        <a:ext cx="1301027" cy="1088743"/>
      </dsp:txXfrm>
    </dsp:sp>
    <dsp:sp modelId="{B3F8C3C3-65FB-486F-82C0-A8478B7022B9}">
      <dsp:nvSpPr>
        <dsp:cNvPr id="0" name=""/>
        <dsp:cNvSpPr/>
      </dsp:nvSpPr>
      <dsp:spPr>
        <a:xfrm>
          <a:off x="-217278" y="2420723"/>
          <a:ext cx="1694264" cy="1539715"/>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Conclusión</a:t>
          </a:r>
        </a:p>
      </dsp:txBody>
      <dsp:txXfrm>
        <a:off x="30841" y="2646209"/>
        <a:ext cx="1198026" cy="108874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1A5D5-FFF8-46DF-9C0E-0D4F23F47441}" type="datetime1">
              <a:rPr lang="es-ES" smtClean="0"/>
              <a:t>01/08/2020</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s-ES"/>
              <a:t>‹Nº›</a:t>
            </a:fld>
            <a:endParaRPr lang="es-ES"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2F57AFA-577C-4932-92E9-D908A67F120F}" type="datetime1">
              <a:rPr lang="es-ES" noProof="0" smtClean="0"/>
              <a:t>01/08/2020</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s-ES" noProof="0"/>
              <a:t>‹Nº›</a:t>
            </a:fld>
            <a:endParaRPr lang="es-E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a:t>
            </a:fld>
            <a:endParaRPr lang="es-ES" dirty="0"/>
          </a:p>
        </p:txBody>
      </p:sp>
    </p:spTree>
    <p:extLst>
      <p:ext uri="{BB962C8B-B14F-4D97-AF65-F5344CB8AC3E}">
        <p14:creationId xmlns:p14="http://schemas.microsoft.com/office/powerpoint/2010/main" val="375100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10</a:t>
            </a:fld>
            <a:endParaRPr lang="es-ES" dirty="0"/>
          </a:p>
        </p:txBody>
      </p:sp>
    </p:spTree>
    <p:extLst>
      <p:ext uri="{BB962C8B-B14F-4D97-AF65-F5344CB8AC3E}">
        <p14:creationId xmlns:p14="http://schemas.microsoft.com/office/powerpoint/2010/main" val="405636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12</a:t>
            </a:fld>
            <a:endParaRPr lang="es-ES" noProof="0" dirty="0"/>
          </a:p>
        </p:txBody>
      </p:sp>
    </p:spTree>
    <p:extLst>
      <p:ext uri="{BB962C8B-B14F-4D97-AF65-F5344CB8AC3E}">
        <p14:creationId xmlns:p14="http://schemas.microsoft.com/office/powerpoint/2010/main" val="3183447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13</a:t>
            </a:fld>
            <a:endParaRPr lang="es-ES" dirty="0"/>
          </a:p>
        </p:txBody>
      </p:sp>
    </p:spTree>
    <p:extLst>
      <p:ext uri="{BB962C8B-B14F-4D97-AF65-F5344CB8AC3E}">
        <p14:creationId xmlns:p14="http://schemas.microsoft.com/office/powerpoint/2010/main" val="360844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14</a:t>
            </a:fld>
            <a:endParaRPr lang="es-ES" dirty="0"/>
          </a:p>
        </p:txBody>
      </p:sp>
    </p:spTree>
    <p:extLst>
      <p:ext uri="{BB962C8B-B14F-4D97-AF65-F5344CB8AC3E}">
        <p14:creationId xmlns:p14="http://schemas.microsoft.com/office/powerpoint/2010/main" val="272293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15</a:t>
            </a:fld>
            <a:endParaRPr lang="es-ES" dirty="0"/>
          </a:p>
        </p:txBody>
      </p:sp>
    </p:spTree>
    <p:extLst>
      <p:ext uri="{BB962C8B-B14F-4D97-AF65-F5344CB8AC3E}">
        <p14:creationId xmlns:p14="http://schemas.microsoft.com/office/powerpoint/2010/main" val="3763239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16</a:t>
            </a:fld>
            <a:endParaRPr lang="es-ES" dirty="0"/>
          </a:p>
        </p:txBody>
      </p:sp>
    </p:spTree>
    <p:extLst>
      <p:ext uri="{BB962C8B-B14F-4D97-AF65-F5344CB8AC3E}">
        <p14:creationId xmlns:p14="http://schemas.microsoft.com/office/powerpoint/2010/main" val="82944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17</a:t>
            </a:fld>
            <a:endParaRPr lang="es-ES" dirty="0"/>
          </a:p>
        </p:txBody>
      </p:sp>
    </p:spTree>
    <p:extLst>
      <p:ext uri="{BB962C8B-B14F-4D97-AF65-F5344CB8AC3E}">
        <p14:creationId xmlns:p14="http://schemas.microsoft.com/office/powerpoint/2010/main" val="138081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18</a:t>
            </a:fld>
            <a:endParaRPr lang="es-ES" dirty="0"/>
          </a:p>
        </p:txBody>
      </p:sp>
    </p:spTree>
    <p:extLst>
      <p:ext uri="{BB962C8B-B14F-4D97-AF65-F5344CB8AC3E}">
        <p14:creationId xmlns:p14="http://schemas.microsoft.com/office/powerpoint/2010/main" val="3630985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rtl="0"/>
            <a:fld id="{6BB98AFB-CB0D-4DFE-87B9-B4B0D0DE73CD}" type="slidenum">
              <a:rPr lang="es-ES" noProof="0" smtClean="0"/>
              <a:t>19</a:t>
            </a:fld>
            <a:endParaRPr lang="es-ES" noProof="0" dirty="0"/>
          </a:p>
        </p:txBody>
      </p:sp>
    </p:spTree>
    <p:extLst>
      <p:ext uri="{BB962C8B-B14F-4D97-AF65-F5344CB8AC3E}">
        <p14:creationId xmlns:p14="http://schemas.microsoft.com/office/powerpoint/2010/main" val="1576322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rtl="0"/>
            <a:fld id="{6BB98AFB-CB0D-4DFE-87B9-B4B0D0DE73CD}" type="slidenum">
              <a:rPr lang="es-ES" noProof="0" smtClean="0"/>
              <a:t>20</a:t>
            </a:fld>
            <a:endParaRPr lang="es-ES" noProof="0" dirty="0"/>
          </a:p>
        </p:txBody>
      </p:sp>
    </p:spTree>
    <p:extLst>
      <p:ext uri="{BB962C8B-B14F-4D97-AF65-F5344CB8AC3E}">
        <p14:creationId xmlns:p14="http://schemas.microsoft.com/office/powerpoint/2010/main" val="59564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2</a:t>
            </a:fld>
            <a:endParaRPr lang="es-ES" dirty="0"/>
          </a:p>
        </p:txBody>
      </p:sp>
    </p:spTree>
    <p:extLst>
      <p:ext uri="{BB962C8B-B14F-4D97-AF65-F5344CB8AC3E}">
        <p14:creationId xmlns:p14="http://schemas.microsoft.com/office/powerpoint/2010/main" val="3938222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rtl="0"/>
            <a:fld id="{6BB98AFB-CB0D-4DFE-87B9-B4B0D0DE73CD}" type="slidenum">
              <a:rPr lang="es-ES" noProof="0" smtClean="0"/>
              <a:t>23</a:t>
            </a:fld>
            <a:endParaRPr lang="es-ES" noProof="0" dirty="0"/>
          </a:p>
        </p:txBody>
      </p:sp>
    </p:spTree>
    <p:extLst>
      <p:ext uri="{BB962C8B-B14F-4D97-AF65-F5344CB8AC3E}">
        <p14:creationId xmlns:p14="http://schemas.microsoft.com/office/powerpoint/2010/main" val="183300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29</a:t>
            </a:fld>
            <a:endParaRPr lang="es-ES" noProof="0" dirty="0"/>
          </a:p>
        </p:txBody>
      </p:sp>
    </p:spTree>
    <p:extLst>
      <p:ext uri="{BB962C8B-B14F-4D97-AF65-F5344CB8AC3E}">
        <p14:creationId xmlns:p14="http://schemas.microsoft.com/office/powerpoint/2010/main" val="3338770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30</a:t>
            </a:fld>
            <a:endParaRPr lang="es-ES" noProof="0" dirty="0"/>
          </a:p>
        </p:txBody>
      </p:sp>
    </p:spTree>
    <p:extLst>
      <p:ext uri="{BB962C8B-B14F-4D97-AF65-F5344CB8AC3E}">
        <p14:creationId xmlns:p14="http://schemas.microsoft.com/office/powerpoint/2010/main" val="15328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32</a:t>
            </a:fld>
            <a:endParaRPr lang="es-ES" noProof="0" dirty="0"/>
          </a:p>
        </p:txBody>
      </p:sp>
    </p:spTree>
    <p:extLst>
      <p:ext uri="{BB962C8B-B14F-4D97-AF65-F5344CB8AC3E}">
        <p14:creationId xmlns:p14="http://schemas.microsoft.com/office/powerpoint/2010/main" val="2728062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33</a:t>
            </a:fld>
            <a:endParaRPr lang="es-ES" noProof="0" dirty="0"/>
          </a:p>
        </p:txBody>
      </p:sp>
    </p:spTree>
    <p:extLst>
      <p:ext uri="{BB962C8B-B14F-4D97-AF65-F5344CB8AC3E}">
        <p14:creationId xmlns:p14="http://schemas.microsoft.com/office/powerpoint/2010/main" val="2069078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34</a:t>
            </a:fld>
            <a:endParaRPr lang="es-ES" noProof="0" dirty="0"/>
          </a:p>
        </p:txBody>
      </p:sp>
    </p:spTree>
    <p:extLst>
      <p:ext uri="{BB962C8B-B14F-4D97-AF65-F5344CB8AC3E}">
        <p14:creationId xmlns:p14="http://schemas.microsoft.com/office/powerpoint/2010/main" val="67173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3</a:t>
            </a:fld>
            <a:endParaRPr lang="es-ES" dirty="0"/>
          </a:p>
        </p:txBody>
      </p:sp>
    </p:spTree>
    <p:extLst>
      <p:ext uri="{BB962C8B-B14F-4D97-AF65-F5344CB8AC3E}">
        <p14:creationId xmlns:p14="http://schemas.microsoft.com/office/powerpoint/2010/main" val="298281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4</a:t>
            </a:fld>
            <a:endParaRPr lang="es-ES" dirty="0"/>
          </a:p>
        </p:txBody>
      </p:sp>
    </p:spTree>
    <p:extLst>
      <p:ext uri="{BB962C8B-B14F-4D97-AF65-F5344CB8AC3E}">
        <p14:creationId xmlns:p14="http://schemas.microsoft.com/office/powerpoint/2010/main" val="308198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5</a:t>
            </a:fld>
            <a:endParaRPr lang="es-ES" dirty="0"/>
          </a:p>
        </p:txBody>
      </p:sp>
    </p:spTree>
    <p:extLst>
      <p:ext uri="{BB962C8B-B14F-4D97-AF65-F5344CB8AC3E}">
        <p14:creationId xmlns:p14="http://schemas.microsoft.com/office/powerpoint/2010/main" val="198324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6</a:t>
            </a:fld>
            <a:endParaRPr lang="es-ES" dirty="0"/>
          </a:p>
        </p:txBody>
      </p:sp>
    </p:spTree>
    <p:extLst>
      <p:ext uri="{BB962C8B-B14F-4D97-AF65-F5344CB8AC3E}">
        <p14:creationId xmlns:p14="http://schemas.microsoft.com/office/powerpoint/2010/main" val="246428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7</a:t>
            </a:fld>
            <a:endParaRPr lang="es-ES" dirty="0"/>
          </a:p>
        </p:txBody>
      </p:sp>
    </p:spTree>
    <p:extLst>
      <p:ext uri="{BB962C8B-B14F-4D97-AF65-F5344CB8AC3E}">
        <p14:creationId xmlns:p14="http://schemas.microsoft.com/office/powerpoint/2010/main" val="4341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8</a:t>
            </a:fld>
            <a:endParaRPr lang="es-ES" dirty="0"/>
          </a:p>
        </p:txBody>
      </p:sp>
    </p:spTree>
    <p:extLst>
      <p:ext uri="{BB962C8B-B14F-4D97-AF65-F5344CB8AC3E}">
        <p14:creationId xmlns:p14="http://schemas.microsoft.com/office/powerpoint/2010/main" val="123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9</a:t>
            </a:fld>
            <a:endParaRPr lang="es-ES" dirty="0"/>
          </a:p>
        </p:txBody>
      </p:sp>
    </p:spTree>
    <p:extLst>
      <p:ext uri="{BB962C8B-B14F-4D97-AF65-F5344CB8AC3E}">
        <p14:creationId xmlns:p14="http://schemas.microsoft.com/office/powerpoint/2010/main" val="1351599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p:spTree>
      <p:nvGrpSpPr>
        <p:cNvPr id="1" name=""/>
        <p:cNvGrpSpPr/>
        <p:nvPr/>
      </p:nvGrpSpPr>
      <p:grpSpPr>
        <a:xfrm>
          <a:off x="0" y="0"/>
          <a:ext cx="0" cy="0"/>
          <a:chOff x="0" y="0"/>
          <a:chExt cx="0" cy="0"/>
        </a:xfrm>
      </p:grpSpPr>
      <p:pic>
        <p:nvPicPr>
          <p:cNvPr id="11" name="Picture 9"/>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869204" y="3192122"/>
            <a:ext cx="6319622"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8"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56944"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788" y="4525926"/>
            <a:ext cx="3091411"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72318" y="3357565"/>
            <a:ext cx="3313837"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9503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12188826"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86794" y="2853377"/>
            <a:ext cx="928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980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6385" y="-40944"/>
            <a:ext cx="12188826"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45" y="137072"/>
            <a:ext cx="12097865"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1659"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6427" y="-1091939"/>
            <a:ext cx="399389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556447" y="2620371"/>
            <a:ext cx="1095707"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774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276300" y="0"/>
            <a:ext cx="11912522"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375617" y="1746912"/>
            <a:ext cx="1146115"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6112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45F0BD41-664D-4ABB-BED5-60658B66DD7C}" type="datetime1">
              <a:rPr lang="es-ES" noProof="0" smtClean="0"/>
              <a:t>01/08/2020</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41459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710269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9F87BAA-EB97-4293-BA03-25DA42ED3F33}" type="datetime1">
              <a:rPr lang="es-ES" noProof="0" smtClean="0"/>
              <a:t>01/08/2020</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478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66EC0E9D-6882-4573-BA34-049B7160C60E}" type="datetime1">
              <a:rPr lang="es-ES" noProof="0" smtClean="0"/>
              <a:t>01/08/2020</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36877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54873C6C-A638-4A2B-8C7B-738C92DEBADC}" type="datetime1">
              <a:rPr lang="es-ES" noProof="0" smtClean="0"/>
              <a:t>01/08/2020</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93390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rtl="0"/>
            <a:fld id="{5855685E-F8EB-43D9-9EDD-55E7759E9BB9}" type="datetime1">
              <a:rPr lang="es-ES" noProof="0" smtClean="0"/>
              <a:t>01/08/2020</a:t>
            </a:fld>
            <a:endParaRPr lang="es-ES" noProof="0" dirty="0"/>
          </a:p>
        </p:txBody>
      </p:sp>
      <p:sp>
        <p:nvSpPr>
          <p:cNvPr id="5" name="Footer Placeholder 2"/>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3"/>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412517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
        <p:nvSpPr>
          <p:cNvPr id="17" name="16 Rectángulo"/>
          <p:cNvSpPr/>
          <p:nvPr/>
        </p:nvSpPr>
        <p:spPr>
          <a:xfrm rot="20796637">
            <a:off x="-3055472" y="-163131"/>
            <a:ext cx="1591807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8" name="17 Rectángulo"/>
          <p:cNvSpPr/>
          <p:nvPr/>
        </p:nvSpPr>
        <p:spPr>
          <a:xfrm rot="21241341">
            <a:off x="-1336965" y="180847"/>
            <a:ext cx="14170983"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9" name="18 Rectángulo"/>
          <p:cNvSpPr/>
          <p:nvPr/>
        </p:nvSpPr>
        <p:spPr>
          <a:xfrm>
            <a:off x="-1290745" y="198126"/>
            <a:ext cx="14170983"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Tree>
    <p:extLst>
      <p:ext uri="{BB962C8B-B14F-4D97-AF65-F5344CB8AC3E}">
        <p14:creationId xmlns:p14="http://schemas.microsoft.com/office/powerpoint/2010/main" val="3181516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10 Rectángulo"/>
          <p:cNvSpPr/>
          <p:nvPr/>
        </p:nvSpPr>
        <p:spPr>
          <a:xfrm rot="20796637">
            <a:off x="-3055472" y="-163131"/>
            <a:ext cx="1591807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2" name="11 Rectángulo"/>
          <p:cNvSpPr/>
          <p:nvPr/>
        </p:nvSpPr>
        <p:spPr>
          <a:xfrm rot="21241341">
            <a:off x="-1336965" y="180847"/>
            <a:ext cx="14170983"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3" name="12 Rectángulo"/>
          <p:cNvSpPr/>
          <p:nvPr/>
        </p:nvSpPr>
        <p:spPr>
          <a:xfrm>
            <a:off x="-1290745" y="198126"/>
            <a:ext cx="14170983"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Tree>
    <p:extLst>
      <p:ext uri="{BB962C8B-B14F-4D97-AF65-F5344CB8AC3E}">
        <p14:creationId xmlns:p14="http://schemas.microsoft.com/office/powerpoint/2010/main" val="7738205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
            <a:ext cx="12188825"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68453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grpSp>
        <p:nvGrpSpPr>
          <p:cNvPr id="6" name="5 Grupo"/>
          <p:cNvGrpSpPr/>
          <p:nvPr/>
        </p:nvGrpSpPr>
        <p:grpSpPr>
          <a:xfrm>
            <a:off x="-660228" y="-1270341"/>
            <a:ext cx="13700551"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047863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descr="D:\Fotos\Fondo Emprender\emprendedores\_MG_4258.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 y="-1"/>
            <a:ext cx="12188824"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77254" y="1859885"/>
            <a:ext cx="94229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077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1"/>
            <a:ext cx="12188826"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660138" y="2762866"/>
            <a:ext cx="919246"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9689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12188826"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45" y="137072"/>
            <a:ext cx="1206148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1659"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6427" y="-1091939"/>
            <a:ext cx="399389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552613" y="2641599"/>
            <a:ext cx="1081350"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280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8/1/2020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12188825"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31063" y="1847763"/>
            <a:ext cx="1020485"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2487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8/1/2020</a:t>
            </a:fld>
            <a:endParaRPr lang="en-US" dirty="0"/>
          </a:p>
        </p:txBody>
      </p:sp>
      <p:sp>
        <p:nvSpPr>
          <p:cNvPr id="5" name="Marcador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1031158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file:///C:\Users\Carlos%20Andres\Desktop\PRESUPUESTO%20DE%20ARRANQUE.xls!PRESUPUESTO!F1C1:F27C16"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file:///C:\Users\Carlos%20Andres\Desktop\PRESUPUESTO%20DE%20ARRANQUE.xls!CRONOGRAMA!F3C1:F19C12"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25187" y="476672"/>
            <a:ext cx="11253801" cy="3328988"/>
          </a:xfrm>
        </p:spPr>
        <p:txBody>
          <a:bodyPr rtlCol="0"/>
          <a:lstStyle/>
          <a:p>
            <a:pPr rtl="0"/>
            <a:r>
              <a:rPr lang="es-ES" dirty="0">
                <a:latin typeface="Arial Black" panose="020B0A04020102020204" pitchFamily="34" charset="0"/>
              </a:rPr>
              <a:t>Proyecto de Certificación Laboral</a:t>
            </a:r>
          </a:p>
        </p:txBody>
      </p:sp>
      <p:sp>
        <p:nvSpPr>
          <p:cNvPr id="3" name="Subtítulo 2"/>
          <p:cNvSpPr>
            <a:spLocks noGrp="1"/>
          </p:cNvSpPr>
          <p:nvPr>
            <p:ph type="subTitle" idx="4294967295"/>
          </p:nvPr>
        </p:nvSpPr>
        <p:spPr>
          <a:xfrm>
            <a:off x="693812" y="3002285"/>
            <a:ext cx="6832734" cy="3212976"/>
          </a:xfrm>
        </p:spPr>
        <p:txBody>
          <a:bodyPr rtlCol="0">
            <a:normAutofit fontScale="55000" lnSpcReduction="20000"/>
          </a:bodyPr>
          <a:lstStyle/>
          <a:p>
            <a:pPr marL="0" indent="0" rtl="0">
              <a:buNone/>
            </a:pPr>
            <a:r>
              <a:rPr lang="es-ES" sz="8000" dirty="0">
                <a:latin typeface="Arial Black" panose="020B0A04020102020204" pitchFamily="34" charset="0"/>
              </a:rPr>
              <a:t>Integrantes:</a:t>
            </a:r>
          </a:p>
          <a:p>
            <a:pPr rtl="0"/>
            <a:r>
              <a:rPr lang="es-ES" sz="6000" dirty="0">
                <a:latin typeface="Arial Black" panose="020B0A04020102020204" pitchFamily="34" charset="0"/>
              </a:rPr>
              <a:t>Carlos </a:t>
            </a:r>
            <a:r>
              <a:rPr lang="es-ES" sz="6000" dirty="0" smtClean="0">
                <a:latin typeface="Arial Black" panose="020B0A04020102020204" pitchFamily="34" charset="0"/>
              </a:rPr>
              <a:t>Andrés Valero</a:t>
            </a:r>
            <a:endParaRPr lang="es-ES" sz="6000" dirty="0">
              <a:latin typeface="Arial Black" panose="020B0A04020102020204" pitchFamily="34" charset="0"/>
            </a:endParaRPr>
          </a:p>
          <a:p>
            <a:pPr rtl="0"/>
            <a:r>
              <a:rPr lang="es-ES" sz="6000" dirty="0">
                <a:latin typeface="Arial Black" panose="020B0A04020102020204" pitchFamily="34" charset="0"/>
              </a:rPr>
              <a:t>Dick </a:t>
            </a:r>
            <a:r>
              <a:rPr lang="es-ES" sz="6000" dirty="0" smtClean="0">
                <a:latin typeface="Arial Black" panose="020B0A04020102020204" pitchFamily="34" charset="0"/>
              </a:rPr>
              <a:t>Harry Rodríguez</a:t>
            </a:r>
            <a:endParaRPr lang="es-ES" sz="6000" dirty="0">
              <a:latin typeface="Arial Black" panose="020B0A04020102020204" pitchFamily="34" charset="0"/>
            </a:endParaRPr>
          </a:p>
          <a:p>
            <a:pPr rtl="0"/>
            <a:r>
              <a:rPr lang="es-ES" sz="6000" dirty="0">
                <a:latin typeface="Arial Black" panose="020B0A04020102020204" pitchFamily="34" charset="0"/>
              </a:rPr>
              <a:t>Jonathan </a:t>
            </a:r>
            <a:r>
              <a:rPr lang="es-ES" sz="6000" dirty="0" smtClean="0">
                <a:latin typeface="Arial Black" panose="020B0A04020102020204" pitchFamily="34" charset="0"/>
              </a:rPr>
              <a:t>Steven Balcázar</a:t>
            </a:r>
            <a:endParaRPr lang="es-ES" sz="6000" dirty="0">
              <a:latin typeface="Arial Black" panose="020B0A04020102020204" pitchFamily="34" charset="0"/>
            </a:endParaRPr>
          </a:p>
          <a:p>
            <a:pPr rtl="0"/>
            <a:r>
              <a:rPr lang="es-ES" sz="6000" dirty="0">
                <a:latin typeface="Arial Black" panose="020B0A04020102020204" pitchFamily="34" charset="0"/>
              </a:rPr>
              <a:t>Juan </a:t>
            </a:r>
            <a:r>
              <a:rPr lang="es-ES" sz="6000" dirty="0" smtClean="0">
                <a:latin typeface="Arial Black" panose="020B0A04020102020204" pitchFamily="34" charset="0"/>
              </a:rPr>
              <a:t>Pablo Camargo</a:t>
            </a:r>
            <a:endParaRPr lang="es-ES" sz="6000" dirty="0">
              <a:latin typeface="Arial Black" panose="020B0A04020102020204" pitchFamily="34" charset="0"/>
            </a:endParaRPr>
          </a:p>
        </p:txBody>
      </p:sp>
      <p:pic>
        <p:nvPicPr>
          <p:cNvPr id="1026" name="Picture 2" descr="Resultado de imagen para logo sena">
            <a:extLst>
              <a:ext uri="{FF2B5EF4-FFF2-40B4-BE49-F238E27FC236}">
                <a16:creationId xmlns:a16="http://schemas.microsoft.com/office/drawing/2014/main" id="{7E21C844-CEF1-4CF1-A90C-0502F3FA8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988" y="2852936"/>
            <a:ext cx="34290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idx="4294967295"/>
          </p:nvPr>
        </p:nvSpPr>
        <p:spPr>
          <a:xfrm>
            <a:off x="477788" y="476672"/>
            <a:ext cx="10441160" cy="1066800"/>
          </a:xfrm>
        </p:spPr>
        <p:txBody>
          <a:bodyPr rtlCol="0"/>
          <a:lstStyle/>
          <a:p>
            <a:pPr rtl="0"/>
            <a:r>
              <a:rPr lang="es-ES" dirty="0">
                <a:solidFill>
                  <a:srgbClr val="376092"/>
                </a:solidFill>
                <a:latin typeface="Arial Black" panose="020B0A04020102020204" pitchFamily="34" charset="0"/>
              </a:rPr>
              <a:t>Levantamiento de Información</a:t>
            </a:r>
          </a:p>
        </p:txBody>
      </p:sp>
      <p:graphicFrame>
        <p:nvGraphicFramePr>
          <p:cNvPr id="8" name="Marcador de contenido 7" descr="El ciclo radial muestra la relación entre 4 tareas y un grupo"/>
          <p:cNvGraphicFramePr>
            <a:graphicFrameLocks noGrp="1"/>
          </p:cNvGraphicFramePr>
          <p:nvPr>
            <p:ph sz="half" idx="4294967295"/>
            <p:extLst>
              <p:ext uri="{D42A27DB-BD31-4B8C-83A1-F6EECF244321}">
                <p14:modId xmlns:p14="http://schemas.microsoft.com/office/powerpoint/2010/main" val="4149718961"/>
              </p:ext>
            </p:extLst>
          </p:nvPr>
        </p:nvGraphicFramePr>
        <p:xfrm>
          <a:off x="3592512" y="2060848"/>
          <a:ext cx="4252913"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368831" y="537546"/>
            <a:ext cx="10054852" cy="1066800"/>
          </a:xfrm>
        </p:spPr>
        <p:txBody>
          <a:bodyPr/>
          <a:lstStyle/>
          <a:p>
            <a:pPr algn="ctr"/>
            <a:r>
              <a:rPr lang="es-CO" dirty="0">
                <a:solidFill>
                  <a:srgbClr val="376092"/>
                </a:solidFill>
                <a:latin typeface="Arial Black" panose="020B0A04020102020204" pitchFamily="34" charset="0"/>
                <a:cs typeface="Arial" panose="020B0604020202020204" pitchFamily="34" charset="0"/>
              </a:rPr>
              <a:t>Resultados de las encuestas</a:t>
            </a:r>
          </a:p>
        </p:txBody>
      </p:sp>
      <p:graphicFrame>
        <p:nvGraphicFramePr>
          <p:cNvPr id="7" name="Gráfico 6">
            <a:extLst>
              <a:ext uri="{FF2B5EF4-FFF2-40B4-BE49-F238E27FC236}">
                <a16:creationId xmlns:a16="http://schemas.microsoft.com/office/drawing/2014/main" id="{FA40F064-6D62-4C08-A7A7-06CD7E8BB853}"/>
              </a:ext>
            </a:extLst>
          </p:cNvPr>
          <p:cNvGraphicFramePr/>
          <p:nvPr>
            <p:extLst>
              <p:ext uri="{D42A27DB-BD31-4B8C-83A1-F6EECF244321}">
                <p14:modId xmlns:p14="http://schemas.microsoft.com/office/powerpoint/2010/main" val="1308084236"/>
              </p:ext>
            </p:extLst>
          </p:nvPr>
        </p:nvGraphicFramePr>
        <p:xfrm>
          <a:off x="333772" y="2204864"/>
          <a:ext cx="5616624" cy="4320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DB528A63-FE2A-43FE-90CF-874DB61CF042}"/>
              </a:ext>
            </a:extLst>
          </p:cNvPr>
          <p:cNvGraphicFramePr/>
          <p:nvPr>
            <p:extLst>
              <p:ext uri="{D42A27DB-BD31-4B8C-83A1-F6EECF244321}">
                <p14:modId xmlns:p14="http://schemas.microsoft.com/office/powerpoint/2010/main" val="2527023580"/>
              </p:ext>
            </p:extLst>
          </p:nvPr>
        </p:nvGraphicFramePr>
        <p:xfrm>
          <a:off x="5590356" y="2183160"/>
          <a:ext cx="5472608"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35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0" y="333375"/>
            <a:ext cx="9910836" cy="1066800"/>
          </a:xfrm>
        </p:spPr>
        <p:txBody>
          <a:bodyPr/>
          <a:lstStyle/>
          <a:p>
            <a:pPr algn="ctr"/>
            <a:r>
              <a:rPr lang="es-CO" dirty="0">
                <a:solidFill>
                  <a:srgbClr val="376092"/>
                </a:solidFill>
                <a:latin typeface="Arial Black" panose="020B0A04020102020204" pitchFamily="34" charset="0"/>
              </a:rPr>
              <a:t>Resultados de las encuestas</a:t>
            </a:r>
          </a:p>
        </p:txBody>
      </p:sp>
      <p:graphicFrame>
        <p:nvGraphicFramePr>
          <p:cNvPr id="11" name="Gráfico 10">
            <a:extLst>
              <a:ext uri="{FF2B5EF4-FFF2-40B4-BE49-F238E27FC236}">
                <a16:creationId xmlns:a16="http://schemas.microsoft.com/office/drawing/2014/main" id="{65B0EBB0-C079-4AC7-B7F4-F69DD4BB1559}"/>
              </a:ext>
            </a:extLst>
          </p:cNvPr>
          <p:cNvGraphicFramePr/>
          <p:nvPr>
            <p:extLst>
              <p:ext uri="{D42A27DB-BD31-4B8C-83A1-F6EECF244321}">
                <p14:modId xmlns:p14="http://schemas.microsoft.com/office/powerpoint/2010/main" val="1533267102"/>
              </p:ext>
            </p:extLst>
          </p:nvPr>
        </p:nvGraphicFramePr>
        <p:xfrm>
          <a:off x="6382444" y="2422671"/>
          <a:ext cx="5400599" cy="3888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áfico 4">
            <a:extLst>
              <a:ext uri="{FF2B5EF4-FFF2-40B4-BE49-F238E27FC236}">
                <a16:creationId xmlns:a16="http://schemas.microsoft.com/office/drawing/2014/main" id="{811E8256-F901-42D6-9F76-C6ADCB6ED397}"/>
              </a:ext>
            </a:extLst>
          </p:cNvPr>
          <p:cNvGraphicFramePr/>
          <p:nvPr>
            <p:extLst>
              <p:ext uri="{D42A27DB-BD31-4B8C-83A1-F6EECF244321}">
                <p14:modId xmlns:p14="http://schemas.microsoft.com/office/powerpoint/2010/main" val="1921411148"/>
              </p:ext>
            </p:extLst>
          </p:nvPr>
        </p:nvGraphicFramePr>
        <p:xfrm>
          <a:off x="909837" y="2206647"/>
          <a:ext cx="5616624" cy="43204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2330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911" y="345026"/>
            <a:ext cx="11423004" cy="950913"/>
          </a:xfrm>
        </p:spPr>
        <p:txBody>
          <a:bodyPr rtlCol="0">
            <a:noAutofit/>
          </a:bodyPr>
          <a:lstStyle/>
          <a:p>
            <a:pPr algn="ctr"/>
            <a:r>
              <a:rPr lang="es-CO" sz="3600" dirty="0">
                <a:solidFill>
                  <a:srgbClr val="376092"/>
                </a:solidFill>
                <a:latin typeface="Arial Black" panose="020B0A04020102020204" pitchFamily="34" charset="0"/>
              </a:rPr>
              <a:t>Especificaciones de Hardware y Software </a:t>
            </a:r>
            <a:br>
              <a:rPr lang="es-CO" sz="3600" dirty="0">
                <a:solidFill>
                  <a:srgbClr val="376092"/>
                </a:solidFill>
                <a:latin typeface="Arial Black" panose="020B0A04020102020204" pitchFamily="34" charset="0"/>
              </a:rPr>
            </a:br>
            <a:r>
              <a:rPr lang="es-CO" sz="3600" dirty="0">
                <a:solidFill>
                  <a:srgbClr val="376092"/>
                </a:solidFill>
                <a:latin typeface="Arial Black" panose="020B0A04020102020204" pitchFamily="34" charset="0"/>
              </a:rPr>
              <a:t>Pagina (VB y C# Tecnologías .NET)</a:t>
            </a:r>
            <a:endParaRPr lang="es-ES" sz="3600"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1076313" y="2931190"/>
            <a:ext cx="4992688" cy="4608512"/>
          </a:xfrm>
        </p:spPr>
        <p:txBody>
          <a:bodyPr rtlCol="0">
            <a:noAutofit/>
          </a:bodyPr>
          <a:lstStyle/>
          <a:p>
            <a:pPr marL="0" indent="0">
              <a:buNone/>
            </a:pPr>
            <a:r>
              <a:rPr lang="es-CO" sz="2400" b="1" dirty="0"/>
              <a:t>REQUISITOS DE HARDWARE</a:t>
            </a:r>
          </a:p>
          <a:p>
            <a:r>
              <a:rPr lang="es-CO" sz="2000" b="1" dirty="0"/>
              <a:t>Los requisitos mínimos recomendados </a:t>
            </a:r>
          </a:p>
          <a:p>
            <a:r>
              <a:rPr lang="es-CO" sz="2000" b="1" dirty="0"/>
              <a:t>son 256 MB de RAM para un sitio web de un único ordenador y 85 MB de almacenaje, El tamaño de instalación puede reducirse en unos 50Mb para una instalación de desarrollo, y en unos 26Mb para una instalación normal de usuario final.</a:t>
            </a:r>
            <a:r>
              <a:rPr lang="es-CO" sz="3600" b="1" dirty="0"/>
              <a:t> </a:t>
            </a:r>
          </a:p>
          <a:p>
            <a:endParaRPr lang="es-CO" sz="1800" dirty="0"/>
          </a:p>
          <a:p>
            <a:pPr rtl="0"/>
            <a:endParaRPr lang="es-ES" sz="1800" dirty="0"/>
          </a:p>
        </p:txBody>
      </p:sp>
      <p:sp>
        <p:nvSpPr>
          <p:cNvPr id="5" name="CuadroTexto 4"/>
          <p:cNvSpPr txBox="1"/>
          <p:nvPr/>
        </p:nvSpPr>
        <p:spPr>
          <a:xfrm>
            <a:off x="7030516" y="1700808"/>
            <a:ext cx="3312368" cy="3312368"/>
          </a:xfrm>
          <a:prstGeom prst="rect">
            <a:avLst/>
          </a:prstGeom>
          <a:noFill/>
        </p:spPr>
        <p:txBody>
          <a:bodyPr wrap="square" rtlCol="0">
            <a:spAutoFit/>
          </a:bodyPr>
          <a:lstStyle/>
          <a:p>
            <a:endParaRPr lang="es-CO"/>
          </a:p>
        </p:txBody>
      </p:sp>
      <p:pic>
        <p:nvPicPr>
          <p:cNvPr id="3074" name="Picture 2" descr="Resultado de imagen para computadores">
            <a:extLst>
              <a:ext uri="{FF2B5EF4-FFF2-40B4-BE49-F238E27FC236}">
                <a16:creationId xmlns:a16="http://schemas.microsoft.com/office/drawing/2014/main" id="{75F778B4-8189-4C75-BF36-6ACFFB866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911" y="1721644"/>
            <a:ext cx="4154004" cy="415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9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04664"/>
            <a:ext cx="11999068" cy="950913"/>
          </a:xfrm>
        </p:spPr>
        <p:txBody>
          <a:bodyPr rtlCol="0">
            <a:noAutofit/>
          </a:bodyPr>
          <a:lstStyle/>
          <a:p>
            <a:pPr algn="ctr"/>
            <a:r>
              <a:rPr lang="es-CO" sz="3600" dirty="0">
                <a:solidFill>
                  <a:srgbClr val="376092"/>
                </a:solidFill>
                <a:latin typeface="Arial Black" panose="020B0A04020102020204" pitchFamily="34" charset="0"/>
              </a:rPr>
              <a:t>Especificaciones de Hardware y Software </a:t>
            </a:r>
            <a:br>
              <a:rPr lang="es-CO" sz="3600" dirty="0">
                <a:solidFill>
                  <a:srgbClr val="376092"/>
                </a:solidFill>
                <a:latin typeface="Arial Black" panose="020B0A04020102020204" pitchFamily="34" charset="0"/>
              </a:rPr>
            </a:br>
            <a:r>
              <a:rPr lang="es-CO" sz="3600" dirty="0">
                <a:solidFill>
                  <a:srgbClr val="376092"/>
                </a:solidFill>
                <a:latin typeface="Arial Black" panose="020B0A04020102020204" pitchFamily="34" charset="0"/>
              </a:rPr>
              <a:t>Móvil (Ionic) </a:t>
            </a:r>
            <a:endParaRPr lang="es-ES" sz="3600"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909836" y="2564904"/>
            <a:ext cx="4524375" cy="3744912"/>
          </a:xfrm>
        </p:spPr>
        <p:txBody>
          <a:bodyPr rtlCol="0">
            <a:noAutofit/>
          </a:bodyPr>
          <a:lstStyle/>
          <a:p>
            <a:pPr marL="0" indent="0">
              <a:buNone/>
            </a:pPr>
            <a:r>
              <a:rPr lang="es-CO" sz="2400" b="1" dirty="0"/>
              <a:t>REQUISITOS DE HARDWARE</a:t>
            </a:r>
          </a:p>
          <a:p>
            <a:r>
              <a:rPr lang="es-CO" sz="1800" b="1" dirty="0"/>
              <a:t>Procesador de 1,6 GHz o superior</a:t>
            </a:r>
          </a:p>
          <a:p>
            <a:r>
              <a:rPr lang="es-CO" sz="1800" b="1" dirty="0"/>
              <a:t>1 GB (32 bits) o 2 GB (64 bits) de RAM (si se ejecuta en una máquina virtual, agregue 512 MB al host))</a:t>
            </a:r>
          </a:p>
          <a:p>
            <a:r>
              <a:rPr lang="es-CO" sz="1800" b="1" dirty="0"/>
              <a:t>10 GB de espacio disponible en el disco duro</a:t>
            </a:r>
          </a:p>
          <a:p>
            <a:r>
              <a:rPr lang="es-CO" sz="1800" b="1" dirty="0"/>
              <a:t>Unidad de disco duro de 5400 rpm</a:t>
            </a:r>
          </a:p>
          <a:p>
            <a:r>
              <a:rPr lang="es-CO" sz="1800" b="1" dirty="0"/>
              <a:t>Tarjeta de vídeo compatible con DirectX 9 con una resolución de pantalla de 1024 x 768 o superior</a:t>
            </a:r>
          </a:p>
          <a:p>
            <a:endParaRPr lang="es-CO" sz="1800" dirty="0"/>
          </a:p>
          <a:p>
            <a:pPr rtl="0"/>
            <a:endParaRPr lang="es-ES" sz="1800" dirty="0"/>
          </a:p>
        </p:txBody>
      </p:sp>
      <p:sp>
        <p:nvSpPr>
          <p:cNvPr id="5" name="CuadroTexto 4"/>
          <p:cNvSpPr txBox="1"/>
          <p:nvPr/>
        </p:nvSpPr>
        <p:spPr>
          <a:xfrm>
            <a:off x="7030516" y="1700808"/>
            <a:ext cx="3312368" cy="3312368"/>
          </a:xfrm>
          <a:prstGeom prst="rect">
            <a:avLst/>
          </a:prstGeom>
          <a:noFill/>
        </p:spPr>
        <p:txBody>
          <a:bodyPr wrap="square" rtlCol="0">
            <a:spAutoFit/>
          </a:bodyPr>
          <a:lstStyle/>
          <a:p>
            <a:endParaRPr lang="es-CO"/>
          </a:p>
        </p:txBody>
      </p:sp>
      <p:pic>
        <p:nvPicPr>
          <p:cNvPr id="7" name="Imagen 6"/>
          <p:cNvPicPr>
            <a:picLocks noChangeAspect="1"/>
          </p:cNvPicPr>
          <p:nvPr/>
        </p:nvPicPr>
        <p:blipFill>
          <a:blip r:embed="rId3"/>
          <a:stretch>
            <a:fillRect/>
          </a:stretch>
        </p:blipFill>
        <p:spPr>
          <a:xfrm>
            <a:off x="6094412" y="2228100"/>
            <a:ext cx="5348064" cy="3016857"/>
          </a:xfrm>
          <a:prstGeom prst="rect">
            <a:avLst/>
          </a:prstGeom>
        </p:spPr>
      </p:pic>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04663"/>
            <a:ext cx="10990956" cy="950913"/>
          </a:xfrm>
        </p:spPr>
        <p:txBody>
          <a:bodyPr rtlCol="0">
            <a:noAutofit/>
          </a:bodyPr>
          <a:lstStyle/>
          <a:p>
            <a:pPr algn="ctr"/>
            <a:r>
              <a:rPr lang="es-CO" sz="3600" dirty="0">
                <a:solidFill>
                  <a:srgbClr val="376092"/>
                </a:solidFill>
                <a:latin typeface="Arial Black" panose="020B0A04020102020204" pitchFamily="34" charset="0"/>
              </a:rPr>
              <a:t>Especificaciones de Hardware y Software</a:t>
            </a:r>
            <a:br>
              <a:rPr lang="es-CO" sz="3600" dirty="0">
                <a:solidFill>
                  <a:srgbClr val="376092"/>
                </a:solidFill>
                <a:latin typeface="Arial Black" panose="020B0A04020102020204" pitchFamily="34" charset="0"/>
              </a:rPr>
            </a:br>
            <a:r>
              <a:rPr lang="es-CO" sz="3600" dirty="0">
                <a:solidFill>
                  <a:srgbClr val="376092"/>
                </a:solidFill>
                <a:latin typeface="Arial Black" panose="020B0A04020102020204" pitchFamily="34" charset="0"/>
              </a:rPr>
              <a:t>Pagina  </a:t>
            </a:r>
            <a:endParaRPr lang="es-ES" sz="3600"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6942138" y="1689100"/>
            <a:ext cx="5246687" cy="4608513"/>
          </a:xfrm>
        </p:spPr>
        <p:txBody>
          <a:bodyPr rtlCol="0">
            <a:noAutofit/>
          </a:bodyPr>
          <a:lstStyle/>
          <a:p>
            <a:pPr marL="0" indent="0">
              <a:buNone/>
            </a:pPr>
            <a:r>
              <a:rPr lang="es-CO" sz="2800" b="1" dirty="0"/>
              <a:t>Sistema operativo soportado</a:t>
            </a:r>
          </a:p>
          <a:p>
            <a:r>
              <a:rPr lang="es-CO" sz="1800" b="1" dirty="0"/>
              <a:t>Windows 7</a:t>
            </a:r>
          </a:p>
          <a:p>
            <a:r>
              <a:rPr lang="es-CO" sz="1800" b="1" dirty="0" smtClean="0"/>
              <a:t>Windows </a:t>
            </a:r>
            <a:r>
              <a:rPr lang="es-CO" sz="1800" b="1" dirty="0"/>
              <a:t>8.1</a:t>
            </a:r>
          </a:p>
          <a:p>
            <a:r>
              <a:rPr lang="es-CO" sz="1800" b="1" dirty="0"/>
              <a:t>Windows 8</a:t>
            </a:r>
          </a:p>
          <a:p>
            <a:r>
              <a:rPr lang="es-CO" sz="1800" b="1" dirty="0" smtClean="0"/>
              <a:t>Windows </a:t>
            </a:r>
            <a:r>
              <a:rPr lang="es-CO" sz="1800" b="1" dirty="0"/>
              <a:t>10</a:t>
            </a:r>
          </a:p>
          <a:p>
            <a:endParaRPr lang="es-CO" sz="1800" dirty="0"/>
          </a:p>
          <a:p>
            <a:endParaRPr lang="es-CO" sz="1800" dirty="0"/>
          </a:p>
          <a:p>
            <a:endParaRPr lang="es-CO" sz="1800" dirty="0"/>
          </a:p>
          <a:p>
            <a:pPr rtl="0"/>
            <a:endParaRPr lang="es-ES" sz="1800" dirty="0"/>
          </a:p>
        </p:txBody>
      </p:sp>
      <p:pic>
        <p:nvPicPr>
          <p:cNvPr id="6" name="Imagen 5"/>
          <p:cNvPicPr>
            <a:picLocks noChangeAspect="1"/>
          </p:cNvPicPr>
          <p:nvPr/>
        </p:nvPicPr>
        <p:blipFill>
          <a:blip r:embed="rId3"/>
          <a:stretch>
            <a:fillRect/>
          </a:stretch>
        </p:blipFill>
        <p:spPr>
          <a:xfrm>
            <a:off x="1053852" y="2852936"/>
            <a:ext cx="4752528" cy="3072435"/>
          </a:xfrm>
          <a:prstGeom prst="rect">
            <a:avLst/>
          </a:prstGeom>
        </p:spPr>
      </p:pic>
    </p:spTree>
    <p:extLst>
      <p:ext uri="{BB962C8B-B14F-4D97-AF65-F5344CB8AC3E}">
        <p14:creationId xmlns:p14="http://schemas.microsoft.com/office/powerpoint/2010/main" val="43588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6807" y="332656"/>
            <a:ext cx="11062964" cy="950913"/>
          </a:xfrm>
        </p:spPr>
        <p:txBody>
          <a:bodyPr rtlCol="0">
            <a:noAutofit/>
          </a:bodyPr>
          <a:lstStyle/>
          <a:p>
            <a:pPr algn="ctr"/>
            <a:r>
              <a:rPr lang="es-CO" sz="3600" b="1" dirty="0">
                <a:solidFill>
                  <a:srgbClr val="376092"/>
                </a:solidFill>
                <a:latin typeface="Arial Black" panose="020B0A04020102020204" pitchFamily="34" charset="0"/>
              </a:rPr>
              <a:t>Especificaciones de Hardware y Software </a:t>
            </a:r>
            <a:br>
              <a:rPr lang="es-CO" sz="3600" b="1" dirty="0">
                <a:solidFill>
                  <a:srgbClr val="376092"/>
                </a:solidFill>
                <a:latin typeface="Arial Black" panose="020B0A04020102020204" pitchFamily="34" charset="0"/>
              </a:rPr>
            </a:br>
            <a:r>
              <a:rPr lang="es-CO" sz="3600" b="1" dirty="0">
                <a:solidFill>
                  <a:srgbClr val="376092"/>
                </a:solidFill>
                <a:latin typeface="Arial Black" panose="020B0A04020102020204" pitchFamily="34" charset="0"/>
              </a:rPr>
              <a:t>Móvil (Ionic)</a:t>
            </a:r>
            <a:endParaRPr lang="es-ES" sz="3600" b="1"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6435996" y="1700808"/>
            <a:ext cx="5246687" cy="4608513"/>
          </a:xfrm>
        </p:spPr>
        <p:txBody>
          <a:bodyPr rtlCol="0">
            <a:noAutofit/>
          </a:bodyPr>
          <a:lstStyle/>
          <a:p>
            <a:pPr marL="0" indent="0">
              <a:buNone/>
            </a:pPr>
            <a:r>
              <a:rPr lang="es-CO" sz="2800" b="1" dirty="0"/>
              <a:t>Sistema operativo soportado</a:t>
            </a:r>
          </a:p>
          <a:p>
            <a:r>
              <a:rPr lang="es-CO" sz="1800" dirty="0"/>
              <a:t>Android 4.0 </a:t>
            </a:r>
            <a:r>
              <a:rPr lang="es-CO" sz="1800" dirty="0" err="1"/>
              <a:t>kitkat</a:t>
            </a:r>
            <a:endParaRPr lang="es-CO" sz="1800" dirty="0"/>
          </a:p>
          <a:p>
            <a:r>
              <a:rPr lang="es-CO" sz="1800" dirty="0"/>
              <a:t>Android 4.4 </a:t>
            </a:r>
            <a:r>
              <a:rPr lang="es-CO" sz="1800" dirty="0" err="1"/>
              <a:t>kitkat</a:t>
            </a:r>
            <a:endParaRPr lang="es-CO" sz="1800" dirty="0"/>
          </a:p>
          <a:p>
            <a:r>
              <a:rPr lang="es-CO" sz="1800" dirty="0"/>
              <a:t>Android 5.0 </a:t>
            </a:r>
            <a:r>
              <a:rPr lang="es-CO" sz="1800" dirty="0" err="1"/>
              <a:t>lollipop</a:t>
            </a:r>
            <a:endParaRPr lang="es-CO" sz="1800" dirty="0"/>
          </a:p>
          <a:p>
            <a:r>
              <a:rPr lang="es-CO" sz="1800" dirty="0"/>
              <a:t>Android 6.0 </a:t>
            </a:r>
            <a:r>
              <a:rPr lang="es-CO" sz="1800" dirty="0" err="1"/>
              <a:t>marsmello</a:t>
            </a:r>
            <a:endParaRPr lang="es-CO" sz="1800" dirty="0"/>
          </a:p>
          <a:p>
            <a:r>
              <a:rPr lang="es-CO" sz="1800" dirty="0"/>
              <a:t>Android 7.0 </a:t>
            </a:r>
            <a:r>
              <a:rPr lang="es-CO" sz="1800" dirty="0" err="1"/>
              <a:t>nougat</a:t>
            </a:r>
            <a:endParaRPr lang="es-CO" sz="1800" dirty="0"/>
          </a:p>
          <a:p>
            <a:r>
              <a:rPr lang="es-CO" sz="1800" dirty="0"/>
              <a:t>Android 8-0 oreo</a:t>
            </a:r>
          </a:p>
          <a:p>
            <a:endParaRPr lang="es-CO" sz="1800" dirty="0"/>
          </a:p>
          <a:p>
            <a:endParaRPr lang="es-CO" sz="1800" dirty="0"/>
          </a:p>
          <a:p>
            <a:endParaRPr lang="es-CO" sz="1800" dirty="0"/>
          </a:p>
          <a:p>
            <a:pPr rtl="0"/>
            <a:endParaRPr lang="es-ES" sz="1800" dirty="0"/>
          </a:p>
        </p:txBody>
      </p:sp>
      <p:pic>
        <p:nvPicPr>
          <p:cNvPr id="4098" name="Picture 2" descr="Resultado de imagen para software">
            <a:extLst>
              <a:ext uri="{FF2B5EF4-FFF2-40B4-BE49-F238E27FC236}">
                <a16:creationId xmlns:a16="http://schemas.microsoft.com/office/drawing/2014/main" id="{0A45684C-EFD1-42EB-8270-13446C25A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42" y="2588419"/>
            <a:ext cx="5666580" cy="283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0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AA353585-8BA8-4824-B30C-7F3BDEC8E144}"/>
              </a:ext>
            </a:extLst>
          </p:cNvPr>
          <p:cNvSpPr>
            <a:spLocks noGrp="1"/>
          </p:cNvSpPr>
          <p:nvPr>
            <p:ph type="title" idx="4294967295"/>
          </p:nvPr>
        </p:nvSpPr>
        <p:spPr>
          <a:xfrm>
            <a:off x="454917" y="233310"/>
            <a:ext cx="11278989" cy="1066800"/>
          </a:xfrm>
        </p:spPr>
        <p:txBody>
          <a:bodyPr rtlCol="0"/>
          <a:lstStyle/>
          <a:p>
            <a:pPr rtl="0"/>
            <a:r>
              <a:rPr lang="es-ES" dirty="0">
                <a:solidFill>
                  <a:srgbClr val="376092"/>
                </a:solidFill>
                <a:latin typeface="Arial Black" panose="020B0A04020102020204" pitchFamily="34" charset="0"/>
              </a:rPr>
              <a:t>Que Necesita El Usuario Para Poder Acceder  A Nuestro Sitio Web</a:t>
            </a:r>
          </a:p>
        </p:txBody>
      </p:sp>
      <p:sp>
        <p:nvSpPr>
          <p:cNvPr id="17" name="Marcador de texto 2">
            <a:extLst>
              <a:ext uri="{FF2B5EF4-FFF2-40B4-BE49-F238E27FC236}">
                <a16:creationId xmlns:a16="http://schemas.microsoft.com/office/drawing/2014/main" id="{AEF5F061-1C95-4521-8273-589CF8BE0D2E}"/>
              </a:ext>
            </a:extLst>
          </p:cNvPr>
          <p:cNvSpPr>
            <a:spLocks noGrp="1"/>
          </p:cNvSpPr>
          <p:nvPr>
            <p:ph type="body" idx="4294967295"/>
          </p:nvPr>
        </p:nvSpPr>
        <p:spPr>
          <a:xfrm>
            <a:off x="599638" y="2764585"/>
            <a:ext cx="5472608" cy="2952328"/>
          </a:xfrm>
        </p:spPr>
        <p:txBody>
          <a:bodyPr rtlCol="0">
            <a:normAutofit fontScale="32500" lnSpcReduction="20000"/>
          </a:bodyPr>
          <a:lstStyle/>
          <a:p>
            <a:pPr marL="0" lvl="0" indent="0">
              <a:buNone/>
            </a:pPr>
            <a:r>
              <a:rPr lang="es-CO" sz="8000" b="1" dirty="0"/>
              <a:t>Smartphone</a:t>
            </a:r>
          </a:p>
          <a:p>
            <a:pPr marL="685800" lvl="0" indent="-685800">
              <a:buFont typeface="Arial" panose="020B0604020202020204" pitchFamily="34" charset="0"/>
              <a:buChar char="•"/>
            </a:pPr>
            <a:endParaRPr lang="es-CO" sz="8000" b="1" dirty="0"/>
          </a:p>
          <a:p>
            <a:pPr marL="0" indent="0">
              <a:buNone/>
            </a:pPr>
            <a:r>
              <a:rPr lang="es-CO" sz="8000" b="1" dirty="0"/>
              <a:t>Display amplio, microprocesador, Datos 20 Mbps superior o Wifi, Navegadores web (Chrome, Explorer, Opera, Firefox), acceso a la página para solicitar el certificado laboral, usuario y clave.</a:t>
            </a:r>
          </a:p>
          <a:p>
            <a:pPr rtl="0"/>
            <a:endParaRPr lang="es-ES" dirty="0"/>
          </a:p>
        </p:txBody>
      </p:sp>
      <p:pic>
        <p:nvPicPr>
          <p:cNvPr id="19" name="Picture 2" descr="Resultado de imagen para smartphone">
            <a:extLst>
              <a:ext uri="{FF2B5EF4-FFF2-40B4-BE49-F238E27FC236}">
                <a16:creationId xmlns:a16="http://schemas.microsoft.com/office/drawing/2014/main" id="{8ADE4500-F8F1-469F-A147-7DCC2DFC5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508" y="2109051"/>
            <a:ext cx="2419905" cy="1319949"/>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5A250597-781B-4127-BC13-1ADB484FDACF}"/>
              </a:ext>
            </a:extLst>
          </p:cNvPr>
          <p:cNvPicPr>
            <a:picLocks noChangeAspect="1"/>
          </p:cNvPicPr>
          <p:nvPr/>
        </p:nvPicPr>
        <p:blipFill>
          <a:blip r:embed="rId4"/>
          <a:stretch>
            <a:fillRect/>
          </a:stretch>
        </p:blipFill>
        <p:spPr>
          <a:xfrm>
            <a:off x="6598468" y="4005064"/>
            <a:ext cx="4562938" cy="2281469"/>
          </a:xfrm>
          <a:prstGeom prst="rect">
            <a:avLst/>
          </a:prstGeom>
        </p:spPr>
      </p:pic>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C3F5401A-4C16-490D-B0B3-76AA2604AC51}"/>
              </a:ext>
            </a:extLst>
          </p:cNvPr>
          <p:cNvSpPr>
            <a:spLocks noGrp="1"/>
          </p:cNvSpPr>
          <p:nvPr>
            <p:ph type="title" idx="4294967295"/>
          </p:nvPr>
        </p:nvSpPr>
        <p:spPr>
          <a:xfrm>
            <a:off x="1" y="231304"/>
            <a:ext cx="12188824" cy="1066800"/>
          </a:xfrm>
        </p:spPr>
        <p:txBody>
          <a:bodyPr rtlCol="0"/>
          <a:lstStyle/>
          <a:p>
            <a:pPr rtl="0"/>
            <a:r>
              <a:rPr lang="es-ES" dirty="0">
                <a:solidFill>
                  <a:srgbClr val="376092"/>
                </a:solidFill>
                <a:latin typeface="Arial Black" panose="020B0A04020102020204" pitchFamily="34" charset="0"/>
              </a:rPr>
              <a:t>Que Necesita El Usuario Para Poder Acceder  A Nuestro Sitio Web</a:t>
            </a:r>
          </a:p>
        </p:txBody>
      </p:sp>
      <p:pic>
        <p:nvPicPr>
          <p:cNvPr id="17" name="Imagen 16">
            <a:extLst>
              <a:ext uri="{FF2B5EF4-FFF2-40B4-BE49-F238E27FC236}">
                <a16:creationId xmlns:a16="http://schemas.microsoft.com/office/drawing/2014/main" id="{7379BD97-9F71-4C76-B3D7-DFD86A593D8D}"/>
              </a:ext>
            </a:extLst>
          </p:cNvPr>
          <p:cNvPicPr>
            <a:picLocks noChangeAspect="1"/>
          </p:cNvPicPr>
          <p:nvPr/>
        </p:nvPicPr>
        <p:blipFill>
          <a:blip r:embed="rId3"/>
          <a:stretch>
            <a:fillRect/>
          </a:stretch>
        </p:blipFill>
        <p:spPr>
          <a:xfrm>
            <a:off x="2442056" y="3500128"/>
            <a:ext cx="2817691" cy="2443036"/>
          </a:xfrm>
          <a:prstGeom prst="rect">
            <a:avLst/>
          </a:prstGeom>
        </p:spPr>
      </p:pic>
      <p:sp>
        <p:nvSpPr>
          <p:cNvPr id="19" name="Marcador de texto 4">
            <a:extLst>
              <a:ext uri="{FF2B5EF4-FFF2-40B4-BE49-F238E27FC236}">
                <a16:creationId xmlns:a16="http://schemas.microsoft.com/office/drawing/2014/main" id="{EA5EA6A8-2EBF-492A-8051-E55DECB71D7A}"/>
              </a:ext>
            </a:extLst>
          </p:cNvPr>
          <p:cNvSpPr txBox="1">
            <a:spLocks/>
          </p:cNvSpPr>
          <p:nvPr/>
        </p:nvSpPr>
        <p:spPr>
          <a:xfrm>
            <a:off x="7373204" y="3653067"/>
            <a:ext cx="4789643" cy="2440229"/>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90000"/>
              </a:lnSpc>
              <a:spcBef>
                <a:spcPts val="0"/>
              </a:spcBef>
              <a:buClr>
                <a:schemeClr val="tx1">
                  <a:lumMod val="65000"/>
                  <a:lumOff val="35000"/>
                </a:schemeClr>
              </a:buClr>
              <a:buSzPct val="80000"/>
              <a:buFont typeface="Arial" pitchFamily="34" charset="0"/>
              <a:buNone/>
              <a:defRPr sz="2000" b="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65000"/>
                  <a:lumOff val="35000"/>
                </a:schemeClr>
              </a:buClr>
              <a:buSzPct val="80000"/>
              <a:buFont typeface="Arial"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9pPr>
          </a:lstStyle>
          <a:p>
            <a:r>
              <a:rPr lang="es-CO" sz="3400" b="1" dirty="0">
                <a:solidFill>
                  <a:schemeClr val="tx1"/>
                </a:solidFill>
              </a:rPr>
              <a:t>Computador </a:t>
            </a:r>
          </a:p>
          <a:p>
            <a:endParaRPr lang="es-CO" sz="3400" b="1" dirty="0">
              <a:solidFill>
                <a:schemeClr val="tx1"/>
              </a:solidFill>
            </a:endParaRPr>
          </a:p>
          <a:p>
            <a:r>
              <a:rPr lang="es-CO" sz="3400" b="1" dirty="0">
                <a:solidFill>
                  <a:schemeClr val="tx1"/>
                </a:solidFill>
              </a:rPr>
              <a:t>Sistema operativo, conexión de cable alámbrico o  zona de wifi, Navegadores (Chrome, Explorer, Opera, Firefox), acceso a la página para solicitar el certificado laboral, usuario y clave.</a:t>
            </a:r>
          </a:p>
          <a:p>
            <a:endParaRPr lang="es-ES" dirty="0"/>
          </a:p>
        </p:txBody>
      </p:sp>
      <p:sp>
        <p:nvSpPr>
          <p:cNvPr id="20" name="CuadroTexto 19">
            <a:extLst>
              <a:ext uri="{FF2B5EF4-FFF2-40B4-BE49-F238E27FC236}">
                <a16:creationId xmlns:a16="http://schemas.microsoft.com/office/drawing/2014/main" id="{A59FE086-459C-440C-B63A-3EC2F8C81BDF}"/>
              </a:ext>
            </a:extLst>
          </p:cNvPr>
          <p:cNvSpPr txBox="1"/>
          <p:nvPr/>
        </p:nvSpPr>
        <p:spPr>
          <a:xfrm>
            <a:off x="6094412" y="5403132"/>
            <a:ext cx="2304256" cy="690164"/>
          </a:xfrm>
          <a:prstGeom prst="rect">
            <a:avLst/>
          </a:prstGeom>
          <a:noFill/>
        </p:spPr>
        <p:txBody>
          <a:bodyPr wrap="square" rtlCol="0">
            <a:spAutoFit/>
          </a:bodyPr>
          <a:lstStyle/>
          <a:p>
            <a:endParaRPr lang="es-CO" dirty="0"/>
          </a:p>
        </p:txBody>
      </p:sp>
      <p:pic>
        <p:nvPicPr>
          <p:cNvPr id="21" name="Picture 2" descr="Resultado de imagen para que es un sistema operativo">
            <a:extLst>
              <a:ext uri="{FF2B5EF4-FFF2-40B4-BE49-F238E27FC236}">
                <a16:creationId xmlns:a16="http://schemas.microsoft.com/office/drawing/2014/main" id="{FB421014-B1A2-4C7D-9CFF-6CBB3351C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172" y="1921976"/>
            <a:ext cx="2254117" cy="14358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esultado de imagen para imagen de sistema operativo linux">
            <a:extLst>
              <a:ext uri="{FF2B5EF4-FFF2-40B4-BE49-F238E27FC236}">
                <a16:creationId xmlns:a16="http://schemas.microsoft.com/office/drawing/2014/main" id="{1500ED55-0CF2-4324-8CD1-1B839621EB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367" y="2445725"/>
            <a:ext cx="2212861" cy="12209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sultado de imagen para imagen de sistema operativo mac os">
            <a:extLst>
              <a:ext uri="{FF2B5EF4-FFF2-40B4-BE49-F238E27FC236}">
                <a16:creationId xmlns:a16="http://schemas.microsoft.com/office/drawing/2014/main" id="{EAD1DD24-58F4-45F5-BA9E-D3CFDC5B3A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02" y="4166655"/>
            <a:ext cx="1894344" cy="1165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computadores portatiles">
            <a:extLst>
              <a:ext uri="{FF2B5EF4-FFF2-40B4-BE49-F238E27FC236}">
                <a16:creationId xmlns:a16="http://schemas.microsoft.com/office/drawing/2014/main" id="{43493A18-7A6B-4F38-8B20-288B24CA6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4114" y="3745708"/>
            <a:ext cx="1681162" cy="168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BC63611-359F-4E47-857E-10B8E8DBBC48}"/>
              </a:ext>
            </a:extLst>
          </p:cNvPr>
          <p:cNvSpPr/>
          <p:nvPr/>
        </p:nvSpPr>
        <p:spPr>
          <a:xfrm>
            <a:off x="0" y="0"/>
            <a:ext cx="12188825" cy="722039"/>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sp>
        <p:nvSpPr>
          <p:cNvPr id="2" name="Título 1">
            <a:extLst>
              <a:ext uri="{FF2B5EF4-FFF2-40B4-BE49-F238E27FC236}">
                <a16:creationId xmlns:a16="http://schemas.microsoft.com/office/drawing/2014/main" id="{F7C24BF7-DC12-43F5-AA89-469646485924}"/>
              </a:ext>
            </a:extLst>
          </p:cNvPr>
          <p:cNvSpPr>
            <a:spLocks noGrp="1"/>
          </p:cNvSpPr>
          <p:nvPr>
            <p:ph type="title"/>
          </p:nvPr>
        </p:nvSpPr>
        <p:spPr>
          <a:xfrm>
            <a:off x="4618248" y="0"/>
            <a:ext cx="2952328" cy="533399"/>
          </a:xfrm>
        </p:spPr>
        <p:txBody>
          <a:bodyPr/>
          <a:lstStyle/>
          <a:p>
            <a:r>
              <a:rPr lang="es-CO" dirty="0">
                <a:solidFill>
                  <a:srgbClr val="376092"/>
                </a:solidFill>
                <a:latin typeface="Arial Black" panose="020B0A04020102020204" pitchFamily="34" charset="0"/>
                <a:cs typeface="Arial" panose="020B0604020202020204" pitchFamily="34" charset="0"/>
              </a:rPr>
              <a:t>BPMN</a:t>
            </a:r>
          </a:p>
        </p:txBody>
      </p:sp>
      <p:pic>
        <p:nvPicPr>
          <p:cNvPr id="5" name="Imagen 4" descr="Imagen que contiene texto, mapa&#10;&#10;Descripción generada automáticamente">
            <a:extLst>
              <a:ext uri="{FF2B5EF4-FFF2-40B4-BE49-F238E27FC236}">
                <a16:creationId xmlns:a16="http://schemas.microsoft.com/office/drawing/2014/main" id="{1E0B08CD-741B-4771-9F12-79A7C54FCBEC}"/>
              </a:ext>
            </a:extLst>
          </p:cNvPr>
          <p:cNvPicPr>
            <a:picLocks noChangeAspect="1"/>
          </p:cNvPicPr>
          <p:nvPr/>
        </p:nvPicPr>
        <p:blipFill>
          <a:blip r:embed="rId3"/>
          <a:stretch>
            <a:fillRect/>
          </a:stretch>
        </p:blipFill>
        <p:spPr>
          <a:xfrm>
            <a:off x="-1" y="722039"/>
            <a:ext cx="12188825" cy="6135961"/>
          </a:xfrm>
          <a:prstGeom prst="rect">
            <a:avLst/>
          </a:prstGeom>
        </p:spPr>
      </p:pic>
    </p:spTree>
    <p:extLst>
      <p:ext uri="{BB962C8B-B14F-4D97-AF65-F5344CB8AC3E}">
        <p14:creationId xmlns:p14="http://schemas.microsoft.com/office/powerpoint/2010/main" val="9348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idx="4294967295"/>
          </p:nvPr>
        </p:nvSpPr>
        <p:spPr>
          <a:xfrm>
            <a:off x="-458316" y="716362"/>
            <a:ext cx="8686800" cy="768422"/>
          </a:xfrm>
        </p:spPr>
        <p:txBody>
          <a:bodyPr rtlCol="0"/>
          <a:lstStyle/>
          <a:p>
            <a:pPr rtl="0"/>
            <a:r>
              <a:rPr lang="es-ES" b="1" dirty="0">
                <a:solidFill>
                  <a:srgbClr val="376092"/>
                </a:solidFill>
                <a:latin typeface="Arial Black" panose="020B0A04020102020204" pitchFamily="34" charset="0"/>
              </a:rPr>
              <a:t>Objetivo General</a:t>
            </a:r>
          </a:p>
        </p:txBody>
      </p:sp>
      <p:sp>
        <p:nvSpPr>
          <p:cNvPr id="14" name="Marcador de contenido 13"/>
          <p:cNvSpPr>
            <a:spLocks noGrp="1"/>
          </p:cNvSpPr>
          <p:nvPr>
            <p:ph idx="4294967295"/>
          </p:nvPr>
        </p:nvSpPr>
        <p:spPr>
          <a:xfrm>
            <a:off x="1197868" y="2292937"/>
            <a:ext cx="8686800" cy="1569486"/>
          </a:xfrm>
        </p:spPr>
        <p:txBody>
          <a:bodyPr rtlCol="0"/>
          <a:lstStyle/>
          <a:p>
            <a:r>
              <a:rPr lang="es-ES" dirty="0">
                <a:solidFill>
                  <a:schemeClr val="tx1">
                    <a:lumMod val="65000"/>
                    <a:lumOff val="35000"/>
                  </a:schemeClr>
                </a:solidFill>
              </a:rPr>
              <a:t>Desarrollar un software que permita visualizar el catalogo completo de ropa y brinde una amplia variedad de formas de pago?</a:t>
            </a:r>
          </a:p>
          <a:p>
            <a:endParaRPr lang="es-ES" dirty="0">
              <a:solidFill>
                <a:schemeClr val="tx1">
                  <a:lumMod val="65000"/>
                  <a:lumOff val="35000"/>
                </a:schemeClr>
              </a:solidFill>
            </a:endParaRPr>
          </a:p>
        </p:txBody>
      </p:sp>
      <p:sp>
        <p:nvSpPr>
          <p:cNvPr id="4" name="Título 12">
            <a:extLst>
              <a:ext uri="{FF2B5EF4-FFF2-40B4-BE49-F238E27FC236}">
                <a16:creationId xmlns:a16="http://schemas.microsoft.com/office/drawing/2014/main" id="{7991C339-5959-4C23-BFD0-28B869EC154F}"/>
              </a:ext>
            </a:extLst>
          </p:cNvPr>
          <p:cNvSpPr txBox="1">
            <a:spLocks/>
          </p:cNvSpPr>
          <p:nvPr/>
        </p:nvSpPr>
        <p:spPr>
          <a:xfrm>
            <a:off x="2277988" y="4027723"/>
            <a:ext cx="8686801" cy="674762"/>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dirty="0"/>
              <a:t>Objetivos Específicos</a:t>
            </a:r>
          </a:p>
        </p:txBody>
      </p:sp>
      <p:sp>
        <p:nvSpPr>
          <p:cNvPr id="5" name="Marcador de contenido 13">
            <a:extLst>
              <a:ext uri="{FF2B5EF4-FFF2-40B4-BE49-F238E27FC236}">
                <a16:creationId xmlns:a16="http://schemas.microsoft.com/office/drawing/2014/main" id="{CB335EF7-7A3E-4B5A-82AA-571DD5CA5315}"/>
              </a:ext>
            </a:extLst>
          </p:cNvPr>
          <p:cNvSpPr txBox="1">
            <a:spLocks/>
          </p:cNvSpPr>
          <p:nvPr/>
        </p:nvSpPr>
        <p:spPr>
          <a:xfrm>
            <a:off x="2277988" y="4941168"/>
            <a:ext cx="9524007" cy="17808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s-CO" sz="2400" dirty="0"/>
              <a:t>Visualizar el catalogo completo en tiempo real (actualizable)</a:t>
            </a:r>
          </a:p>
          <a:p>
            <a:r>
              <a:rPr lang="es-CO" sz="2400" dirty="0"/>
              <a:t>Facilitar a los clientes las formas en las que puede comprar</a:t>
            </a:r>
          </a:p>
          <a:p>
            <a:r>
              <a:rPr lang="es-CO" sz="2400" dirty="0"/>
              <a:t>Proveer de un amplia variedad de productos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BC63611-359F-4E47-857E-10B8E8DBBC48}"/>
              </a:ext>
            </a:extLst>
          </p:cNvPr>
          <p:cNvSpPr/>
          <p:nvPr/>
        </p:nvSpPr>
        <p:spPr>
          <a:xfrm>
            <a:off x="0" y="0"/>
            <a:ext cx="12188825" cy="722039"/>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sp>
        <p:nvSpPr>
          <p:cNvPr id="2" name="Título 1">
            <a:extLst>
              <a:ext uri="{FF2B5EF4-FFF2-40B4-BE49-F238E27FC236}">
                <a16:creationId xmlns:a16="http://schemas.microsoft.com/office/drawing/2014/main" id="{F7C24BF7-DC12-43F5-AA89-469646485924}"/>
              </a:ext>
            </a:extLst>
          </p:cNvPr>
          <p:cNvSpPr>
            <a:spLocks noGrp="1"/>
          </p:cNvSpPr>
          <p:nvPr>
            <p:ph type="title"/>
          </p:nvPr>
        </p:nvSpPr>
        <p:spPr>
          <a:xfrm>
            <a:off x="4618248" y="0"/>
            <a:ext cx="2952328" cy="533399"/>
          </a:xfrm>
        </p:spPr>
        <p:txBody>
          <a:bodyPr/>
          <a:lstStyle/>
          <a:p>
            <a:r>
              <a:rPr lang="es-CO" dirty="0" smtClean="0">
                <a:solidFill>
                  <a:srgbClr val="376092"/>
                </a:solidFill>
                <a:latin typeface="Arial Black" panose="020B0A04020102020204" pitchFamily="34" charset="0"/>
                <a:cs typeface="Arial" panose="020B0604020202020204" pitchFamily="34" charset="0"/>
              </a:rPr>
              <a:t>Mockups</a:t>
            </a:r>
            <a:endParaRPr lang="es-CO" dirty="0">
              <a:solidFill>
                <a:srgbClr val="376092"/>
              </a:solidFill>
              <a:latin typeface="Arial Black" panose="020B0A04020102020204" pitchFamily="34" charset="0"/>
              <a:cs typeface="Arial" panose="020B0604020202020204" pitchFamily="34" charset="0"/>
            </a:endParaRPr>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b="38207"/>
          <a:stretch/>
        </p:blipFill>
        <p:spPr>
          <a:xfrm>
            <a:off x="1017848" y="747353"/>
            <a:ext cx="3600400" cy="599488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40762" b="164"/>
          <a:stretch/>
        </p:blipFill>
        <p:spPr>
          <a:xfrm>
            <a:off x="6958508" y="748002"/>
            <a:ext cx="3600400" cy="5731297"/>
          </a:xfrm>
          <a:prstGeom prst="rect">
            <a:avLst/>
          </a:prstGeom>
        </p:spPr>
      </p:pic>
    </p:spTree>
    <p:extLst>
      <p:ext uri="{BB962C8B-B14F-4D97-AF65-F5344CB8AC3E}">
        <p14:creationId xmlns:p14="http://schemas.microsoft.com/office/powerpoint/2010/main" val="3801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2F9FBFE-E057-4204-A313-5D03C31AAB70}"/>
              </a:ext>
            </a:extLst>
          </p:cNvPr>
          <p:cNvSpPr/>
          <p:nvPr/>
        </p:nvSpPr>
        <p:spPr>
          <a:xfrm>
            <a:off x="0" y="0"/>
            <a:ext cx="12188825" cy="951384"/>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graphicFrame>
        <p:nvGraphicFramePr>
          <p:cNvPr id="7" name="Tabla 6">
            <a:extLst>
              <a:ext uri="{FF2B5EF4-FFF2-40B4-BE49-F238E27FC236}">
                <a16:creationId xmlns:a16="http://schemas.microsoft.com/office/drawing/2014/main" id="{6EF65D44-CE4A-4214-A163-404CDD99DECD}"/>
              </a:ext>
            </a:extLst>
          </p:cNvPr>
          <p:cNvGraphicFramePr>
            <a:graphicFrameLocks noGrp="1"/>
          </p:cNvGraphicFramePr>
          <p:nvPr/>
        </p:nvGraphicFramePr>
        <p:xfrm>
          <a:off x="310377" y="1079533"/>
          <a:ext cx="5605780" cy="1746251"/>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2933199271"/>
                    </a:ext>
                  </a:extLst>
                </a:gridCol>
                <a:gridCol w="3718560">
                  <a:extLst>
                    <a:ext uri="{9D8B030D-6E8A-4147-A177-3AD203B41FA5}">
                      <a16:colId xmlns:a16="http://schemas.microsoft.com/office/drawing/2014/main" val="1254183423"/>
                    </a:ext>
                  </a:extLst>
                </a:gridCol>
              </a:tblGrid>
              <a:tr h="0">
                <a:tc>
                  <a:txBody>
                    <a:bodyPr/>
                    <a:lstStyle/>
                    <a:p>
                      <a:pPr>
                        <a:lnSpc>
                          <a:spcPct val="107000"/>
                        </a:lnSpc>
                        <a:spcAft>
                          <a:spcPts val="0"/>
                        </a:spcAft>
                      </a:pPr>
                      <a:r>
                        <a:rPr lang="es-CO" sz="1100" b="0">
                          <a:effectLst/>
                        </a:rPr>
                        <a:t>ID Requerimiento </a:t>
                      </a:r>
                      <a:endParaRPr lang="es-CO"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RF01</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7865055"/>
                  </a:ext>
                </a:extLst>
              </a:tr>
              <a:tr h="0">
                <a:tc>
                  <a:txBody>
                    <a:bodyPr/>
                    <a:lstStyle/>
                    <a:p>
                      <a:pPr>
                        <a:lnSpc>
                          <a:spcPct val="107000"/>
                        </a:lnSpc>
                        <a:spcAft>
                          <a:spcPts val="0"/>
                        </a:spcAft>
                      </a:pPr>
                      <a:r>
                        <a:rPr lang="es-CO" sz="1100" b="0">
                          <a:effectLst/>
                        </a:rPr>
                        <a:t>Nombre del requerimiento</a:t>
                      </a:r>
                      <a:endParaRPr lang="es-CO"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Registro de usuario</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686741"/>
                  </a:ext>
                </a:extLst>
              </a:tr>
              <a:tr h="0">
                <a:tc>
                  <a:txBody>
                    <a:bodyPr/>
                    <a:lstStyle/>
                    <a:p>
                      <a:pPr>
                        <a:lnSpc>
                          <a:spcPct val="107000"/>
                        </a:lnSpc>
                        <a:spcAft>
                          <a:spcPts val="0"/>
                        </a:spcAft>
                      </a:pPr>
                      <a:r>
                        <a:rPr lang="es-CO" sz="1100" b="0" dirty="0">
                          <a:effectLst/>
                        </a:rPr>
                        <a:t>Características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debe permitir al usuario rellenar los campos requeridos con los datos solicitados  </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862211"/>
                  </a:ext>
                </a:extLst>
              </a:tr>
              <a:tr h="0">
                <a:tc>
                  <a:txBody>
                    <a:bodyPr/>
                    <a:lstStyle/>
                    <a:p>
                      <a:pPr>
                        <a:lnSpc>
                          <a:spcPct val="107000"/>
                        </a:lnSpc>
                        <a:spcAft>
                          <a:spcPts val="0"/>
                        </a:spcAft>
                      </a:pPr>
                      <a:r>
                        <a:rPr lang="es-CO" sz="1100" b="0">
                          <a:effectLst/>
                        </a:rPr>
                        <a:t>Descripción</a:t>
                      </a:r>
                      <a:endParaRPr lang="es-CO"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permitirá registrarse al usuario teniendo en cuenta unos parámetros requeridos tales como; nombre, apellido, tipo de documento, numero de documento, email, usuario y contraseña.</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3595472"/>
                  </a:ext>
                </a:extLst>
              </a:tr>
              <a:tr h="0">
                <a:tc>
                  <a:txBody>
                    <a:bodyPr/>
                    <a:lstStyle/>
                    <a:p>
                      <a:pPr>
                        <a:lnSpc>
                          <a:spcPct val="107000"/>
                        </a:lnSpc>
                        <a:spcAft>
                          <a:spcPts val="0"/>
                        </a:spcAft>
                      </a:pPr>
                      <a:r>
                        <a:rPr lang="es-CO" sz="1100" b="0">
                          <a:effectLst/>
                        </a:rPr>
                        <a:t>Requerimiento no funcional</a:t>
                      </a:r>
                      <a:endParaRPr lang="es-CO"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497533"/>
                  </a:ext>
                </a:extLst>
              </a:tr>
              <a:tr h="0">
                <a:tc>
                  <a:txBody>
                    <a:bodyPr/>
                    <a:lstStyle/>
                    <a:p>
                      <a:pPr>
                        <a:lnSpc>
                          <a:spcPct val="107000"/>
                        </a:lnSpc>
                        <a:spcAft>
                          <a:spcPts val="0"/>
                        </a:spcAft>
                      </a:pPr>
                      <a:r>
                        <a:rPr lang="es-CO" sz="1100" b="0" dirty="0">
                          <a:effectLst/>
                        </a:rPr>
                        <a:t>Prioridad del requerimiento </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7124213"/>
                  </a:ext>
                </a:extLst>
              </a:tr>
            </a:tbl>
          </a:graphicData>
        </a:graphic>
      </p:graphicFrame>
      <p:graphicFrame>
        <p:nvGraphicFramePr>
          <p:cNvPr id="8" name="Tabla 7">
            <a:extLst>
              <a:ext uri="{FF2B5EF4-FFF2-40B4-BE49-F238E27FC236}">
                <a16:creationId xmlns:a16="http://schemas.microsoft.com/office/drawing/2014/main" id="{089F0337-57A3-4A5A-8178-FCC1807C0B10}"/>
              </a:ext>
            </a:extLst>
          </p:cNvPr>
          <p:cNvGraphicFramePr>
            <a:graphicFrameLocks noGrp="1"/>
          </p:cNvGraphicFramePr>
          <p:nvPr/>
        </p:nvGraphicFramePr>
        <p:xfrm>
          <a:off x="298205" y="2852936"/>
          <a:ext cx="5630123" cy="1644616"/>
        </p:xfrm>
        <a:graphic>
          <a:graphicData uri="http://schemas.openxmlformats.org/drawingml/2006/table">
            <a:tbl>
              <a:tblPr firstRow="1" firstCol="1" bandRow="1">
                <a:tableStyleId>{5C22544A-7EE6-4342-B048-85BDC9FD1C3A}</a:tableStyleId>
              </a:tblPr>
              <a:tblGrid>
                <a:gridCol w="1895415">
                  <a:extLst>
                    <a:ext uri="{9D8B030D-6E8A-4147-A177-3AD203B41FA5}">
                      <a16:colId xmlns:a16="http://schemas.microsoft.com/office/drawing/2014/main" val="3843445861"/>
                    </a:ext>
                  </a:extLst>
                </a:gridCol>
                <a:gridCol w="3734708">
                  <a:extLst>
                    <a:ext uri="{9D8B030D-6E8A-4147-A177-3AD203B41FA5}">
                      <a16:colId xmlns:a16="http://schemas.microsoft.com/office/drawing/2014/main" val="788972570"/>
                    </a:ext>
                  </a:extLst>
                </a:gridCol>
              </a:tblGrid>
              <a:tr h="179958">
                <a:tc>
                  <a:txBody>
                    <a:bodyPr/>
                    <a:lstStyle/>
                    <a:p>
                      <a:pPr>
                        <a:lnSpc>
                          <a:spcPct val="107000"/>
                        </a:lnSpc>
                        <a:spcAft>
                          <a:spcPts val="0"/>
                        </a:spcAft>
                      </a:pPr>
                      <a:r>
                        <a:rPr lang="es-CO" sz="1100" b="0" dirty="0">
                          <a:effectLst/>
                        </a:rPr>
                        <a:t>ID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663746"/>
                  </a:ext>
                </a:extLst>
              </a:tr>
              <a:tr h="179958">
                <a:tc>
                  <a:txBody>
                    <a:bodyPr/>
                    <a:lstStyle/>
                    <a:p>
                      <a:pPr>
                        <a:lnSpc>
                          <a:spcPct val="107000"/>
                        </a:lnSpc>
                        <a:spcAft>
                          <a:spcPts val="0"/>
                        </a:spcAft>
                      </a:pPr>
                      <a:r>
                        <a:rPr lang="es-CO" sz="1100" b="0" dirty="0">
                          <a:effectLst/>
                        </a:rPr>
                        <a:t>Nombre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Inicio sesión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5989730"/>
                  </a:ext>
                </a:extLst>
              </a:tr>
              <a:tr h="368248">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debe permitir al usuario identificarse con su información personal requerida.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534311"/>
                  </a:ext>
                </a:extLst>
              </a:tr>
              <a:tr h="556536">
                <a:tc>
                  <a:txBody>
                    <a:bodyPr/>
                    <a:lstStyle/>
                    <a:p>
                      <a:pPr>
                        <a:lnSpc>
                          <a:spcPct val="107000"/>
                        </a:lnSpc>
                        <a:spcAft>
                          <a:spcPts val="0"/>
                        </a:spcAft>
                      </a:pPr>
                      <a:r>
                        <a:rPr lang="es-CO" sz="1100" b="0" dirty="0">
                          <a:effectLst/>
                        </a:rPr>
                        <a:t>Descripción</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solicitará al usuario los datos requeridos que son; el usuario o el email y su contraseña, además de requerir un código de seguridad.</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4648018"/>
                  </a:ext>
                </a:extLst>
              </a:tr>
              <a:tr h="179958">
                <a:tc>
                  <a:txBody>
                    <a:bodyPr/>
                    <a:lstStyle/>
                    <a:p>
                      <a:pPr>
                        <a:lnSpc>
                          <a:spcPct val="107000"/>
                        </a:lnSpc>
                        <a:spcAft>
                          <a:spcPts val="0"/>
                        </a:spcAft>
                      </a:pPr>
                      <a:r>
                        <a:rPr lang="es-CO" sz="1100" b="0" dirty="0">
                          <a:effectLst/>
                        </a:rPr>
                        <a:t>Requerimiento no funcional</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 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858548"/>
                  </a:ext>
                </a:extLst>
              </a:tr>
              <a:tr h="179958">
                <a:tc>
                  <a:txBody>
                    <a:bodyPr/>
                    <a:lstStyle/>
                    <a:p>
                      <a:pPr>
                        <a:lnSpc>
                          <a:spcPct val="107000"/>
                        </a:lnSpc>
                        <a:spcAft>
                          <a:spcPts val="0"/>
                        </a:spcAft>
                      </a:pPr>
                      <a:r>
                        <a:rPr lang="es-CO" sz="1100" b="0" dirty="0">
                          <a:effectLst/>
                        </a:rPr>
                        <a:t>Prioridad del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3301932"/>
                  </a:ext>
                </a:extLst>
              </a:tr>
            </a:tbl>
          </a:graphicData>
        </a:graphic>
      </p:graphicFrame>
      <p:graphicFrame>
        <p:nvGraphicFramePr>
          <p:cNvPr id="9" name="Tabla 8">
            <a:extLst>
              <a:ext uri="{FF2B5EF4-FFF2-40B4-BE49-F238E27FC236}">
                <a16:creationId xmlns:a16="http://schemas.microsoft.com/office/drawing/2014/main" id="{BEB8714A-5D76-4ABF-AA2E-6990153D0A7F}"/>
              </a:ext>
            </a:extLst>
          </p:cNvPr>
          <p:cNvGraphicFramePr>
            <a:graphicFrameLocks noGrp="1"/>
          </p:cNvGraphicFramePr>
          <p:nvPr/>
        </p:nvGraphicFramePr>
        <p:xfrm>
          <a:off x="6321742" y="1123030"/>
          <a:ext cx="5605780" cy="1740155"/>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3303015838"/>
                    </a:ext>
                  </a:extLst>
                </a:gridCol>
                <a:gridCol w="3718560">
                  <a:extLst>
                    <a:ext uri="{9D8B030D-6E8A-4147-A177-3AD203B41FA5}">
                      <a16:colId xmlns:a16="http://schemas.microsoft.com/office/drawing/2014/main" val="2239735443"/>
                    </a:ext>
                  </a:extLst>
                </a:gridCol>
              </a:tblGrid>
              <a:tr h="190023">
                <a:tc>
                  <a:txBody>
                    <a:bodyPr/>
                    <a:lstStyle/>
                    <a:p>
                      <a:pPr>
                        <a:lnSpc>
                          <a:spcPct val="107000"/>
                        </a:lnSpc>
                        <a:spcAft>
                          <a:spcPts val="0"/>
                        </a:spcAft>
                      </a:pPr>
                      <a:r>
                        <a:rPr lang="es-CO" sz="1100" b="0">
                          <a:effectLst/>
                        </a:rPr>
                        <a:t>ID Requerimiento </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RF04</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254460"/>
                  </a:ext>
                </a:extLst>
              </a:tr>
              <a:tr h="190023">
                <a:tc>
                  <a:txBody>
                    <a:bodyPr/>
                    <a:lstStyle/>
                    <a:p>
                      <a:pPr>
                        <a:lnSpc>
                          <a:spcPct val="107000"/>
                        </a:lnSpc>
                        <a:spcAft>
                          <a:spcPts val="0"/>
                        </a:spcAft>
                      </a:pPr>
                      <a:r>
                        <a:rPr lang="es-CO" sz="1100" b="0">
                          <a:effectLst/>
                        </a:rPr>
                        <a:t>Nombre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Catalogo de prendas</a:t>
                      </a:r>
                    </a:p>
                  </a:txBody>
                  <a:tcPr marL="68580" marR="68580" marT="0" marB="0"/>
                </a:tc>
                <a:extLst>
                  <a:ext uri="{0D108BD9-81ED-4DB2-BD59-A6C34878D82A}">
                    <a16:rowId xmlns:a16="http://schemas.microsoft.com/office/drawing/2014/main" val="2303607085"/>
                  </a:ext>
                </a:extLst>
              </a:tr>
              <a:tr h="390029">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permitirá al usuario la ver una variedad de prendas las cuales podrá obtenerla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66690"/>
                  </a:ext>
                </a:extLst>
              </a:tr>
              <a:tr h="590034">
                <a:tc>
                  <a:txBody>
                    <a:bodyPr/>
                    <a:lstStyle/>
                    <a:p>
                      <a:pPr>
                        <a:lnSpc>
                          <a:spcPct val="107000"/>
                        </a:lnSpc>
                        <a:spcAft>
                          <a:spcPts val="0"/>
                        </a:spcAft>
                      </a:pPr>
                      <a:r>
                        <a:rPr lang="es-CO" sz="1100" b="0">
                          <a:effectLst/>
                        </a:rPr>
                        <a:t>Descripción</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le mostrara la referencia, estilo y tamaño de las prendas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4594943"/>
                  </a:ext>
                </a:extLst>
              </a:tr>
              <a:tr h="190023">
                <a:tc>
                  <a:txBody>
                    <a:bodyPr/>
                    <a:lstStyle/>
                    <a:p>
                      <a:pPr>
                        <a:lnSpc>
                          <a:spcPct val="107000"/>
                        </a:lnSpc>
                        <a:spcAft>
                          <a:spcPts val="0"/>
                        </a:spcAft>
                      </a:pPr>
                      <a:r>
                        <a:rPr lang="es-CO" sz="1100" b="0" dirty="0">
                          <a:effectLst/>
                        </a:rPr>
                        <a:t>Requerimiento no funcional</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 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183961"/>
                  </a:ext>
                </a:extLst>
              </a:tr>
              <a:tr h="190023">
                <a:tc>
                  <a:txBody>
                    <a:bodyPr/>
                    <a:lstStyle/>
                    <a:p>
                      <a:pPr>
                        <a:lnSpc>
                          <a:spcPct val="107000"/>
                        </a:lnSpc>
                        <a:spcAft>
                          <a:spcPts val="0"/>
                        </a:spcAft>
                      </a:pPr>
                      <a:r>
                        <a:rPr lang="es-CO" sz="1100" b="0" dirty="0">
                          <a:effectLst/>
                        </a:rPr>
                        <a:t>Prioridad del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Alto</a:t>
                      </a:r>
                    </a:p>
                  </a:txBody>
                  <a:tcPr marL="68580" marR="68580" marT="0" marB="0"/>
                </a:tc>
                <a:extLst>
                  <a:ext uri="{0D108BD9-81ED-4DB2-BD59-A6C34878D82A}">
                    <a16:rowId xmlns:a16="http://schemas.microsoft.com/office/drawing/2014/main" val="3864164599"/>
                  </a:ext>
                </a:extLst>
              </a:tr>
            </a:tbl>
          </a:graphicData>
        </a:graphic>
      </p:graphicFrame>
      <p:graphicFrame>
        <p:nvGraphicFramePr>
          <p:cNvPr id="10" name="Tabla 9">
            <a:extLst>
              <a:ext uri="{FF2B5EF4-FFF2-40B4-BE49-F238E27FC236}">
                <a16:creationId xmlns:a16="http://schemas.microsoft.com/office/drawing/2014/main" id="{D058F2C6-1D56-4E34-BBB0-DF474F4A3A7F}"/>
              </a:ext>
            </a:extLst>
          </p:cNvPr>
          <p:cNvGraphicFramePr>
            <a:graphicFrameLocks noGrp="1"/>
          </p:cNvGraphicFramePr>
          <p:nvPr/>
        </p:nvGraphicFramePr>
        <p:xfrm>
          <a:off x="6284840" y="2863185"/>
          <a:ext cx="5605780" cy="1788670"/>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4082234796"/>
                    </a:ext>
                  </a:extLst>
                </a:gridCol>
                <a:gridCol w="3718560">
                  <a:extLst>
                    <a:ext uri="{9D8B030D-6E8A-4147-A177-3AD203B41FA5}">
                      <a16:colId xmlns:a16="http://schemas.microsoft.com/office/drawing/2014/main" val="2875914635"/>
                    </a:ext>
                  </a:extLst>
                </a:gridCol>
              </a:tblGrid>
              <a:tr h="253621">
                <a:tc>
                  <a:txBody>
                    <a:bodyPr/>
                    <a:lstStyle/>
                    <a:p>
                      <a:pPr>
                        <a:lnSpc>
                          <a:spcPct val="107000"/>
                        </a:lnSpc>
                        <a:spcAft>
                          <a:spcPts val="0"/>
                        </a:spcAft>
                      </a:pPr>
                      <a:r>
                        <a:rPr lang="es-CO" sz="1100" b="0" dirty="0">
                          <a:effectLst/>
                        </a:rPr>
                        <a:t>ID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RF05</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6184715"/>
                  </a:ext>
                </a:extLst>
              </a:tr>
              <a:tr h="253621">
                <a:tc>
                  <a:txBody>
                    <a:bodyPr/>
                    <a:lstStyle/>
                    <a:p>
                      <a:pPr>
                        <a:lnSpc>
                          <a:spcPct val="107000"/>
                        </a:lnSpc>
                        <a:spcAft>
                          <a:spcPts val="0"/>
                        </a:spcAft>
                      </a:pPr>
                      <a:r>
                        <a:rPr lang="es-CO" sz="1100" b="0">
                          <a:effectLst/>
                        </a:rPr>
                        <a:t>Nombre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Medio de pago</a:t>
                      </a:r>
                    </a:p>
                  </a:txBody>
                  <a:tcPr marL="68580" marR="68580" marT="0" marB="0"/>
                </a:tc>
                <a:extLst>
                  <a:ext uri="{0D108BD9-81ED-4DB2-BD59-A6C34878D82A}">
                    <a16:rowId xmlns:a16="http://schemas.microsoft.com/office/drawing/2014/main" val="2766601094"/>
                  </a:ext>
                </a:extLst>
              </a:tr>
              <a:tr h="253621">
                <a:tc>
                  <a:txBody>
                    <a:bodyPr/>
                    <a:lstStyle/>
                    <a:p>
                      <a:pPr>
                        <a:lnSpc>
                          <a:spcPct val="107000"/>
                        </a:lnSpc>
                        <a:spcAft>
                          <a:spcPts val="0"/>
                        </a:spcAft>
                      </a:pPr>
                      <a:r>
                        <a:rPr lang="es-CO" sz="1100" b="0">
                          <a:effectLst/>
                        </a:rPr>
                        <a:t>Características</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usuario tendrá como requisito ya tener iniciado su  perfil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8079754"/>
                  </a:ext>
                </a:extLst>
              </a:tr>
              <a:tr h="520565">
                <a:tc>
                  <a:txBody>
                    <a:bodyPr/>
                    <a:lstStyle/>
                    <a:p>
                      <a:pPr>
                        <a:lnSpc>
                          <a:spcPct val="107000"/>
                        </a:lnSpc>
                        <a:spcAft>
                          <a:spcPts val="0"/>
                        </a:spcAft>
                      </a:pPr>
                      <a:r>
                        <a:rPr lang="es-CO" sz="1100" b="0" dirty="0">
                          <a:effectLst/>
                        </a:rPr>
                        <a:t>Descripción</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usuario deberá describir la referencia y el tamaño de la prenda seleccionada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9164435"/>
                  </a:ext>
                </a:extLst>
              </a:tr>
              <a:tr h="253621">
                <a:tc>
                  <a:txBody>
                    <a:bodyPr/>
                    <a:lstStyle/>
                    <a:p>
                      <a:pPr>
                        <a:lnSpc>
                          <a:spcPct val="107000"/>
                        </a:lnSpc>
                        <a:spcAft>
                          <a:spcPts val="0"/>
                        </a:spcAft>
                      </a:pPr>
                      <a:r>
                        <a:rPr lang="es-CO" sz="1100" b="0">
                          <a:effectLst/>
                        </a:rPr>
                        <a:t>Requerimiento no funcional</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 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6537577"/>
                  </a:ext>
                </a:extLst>
              </a:tr>
              <a:tr h="253621">
                <a:tc>
                  <a:txBody>
                    <a:bodyPr/>
                    <a:lstStyle/>
                    <a:p>
                      <a:pPr>
                        <a:lnSpc>
                          <a:spcPct val="107000"/>
                        </a:lnSpc>
                        <a:spcAft>
                          <a:spcPts val="0"/>
                        </a:spcAft>
                      </a:pPr>
                      <a:r>
                        <a:rPr lang="es-CO" sz="1100" b="0" dirty="0">
                          <a:effectLst/>
                        </a:rPr>
                        <a:t>Prioridad del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112263"/>
                  </a:ext>
                </a:extLst>
              </a:tr>
            </a:tbl>
          </a:graphicData>
        </a:graphic>
      </p:graphicFrame>
      <p:graphicFrame>
        <p:nvGraphicFramePr>
          <p:cNvPr id="11" name="Tabla 10">
            <a:extLst>
              <a:ext uri="{FF2B5EF4-FFF2-40B4-BE49-F238E27FC236}">
                <a16:creationId xmlns:a16="http://schemas.microsoft.com/office/drawing/2014/main" id="{C4F83036-0C0B-49E1-92A3-03084C247883}"/>
              </a:ext>
            </a:extLst>
          </p:cNvPr>
          <p:cNvGraphicFramePr>
            <a:graphicFrameLocks noGrp="1"/>
          </p:cNvGraphicFramePr>
          <p:nvPr/>
        </p:nvGraphicFramePr>
        <p:xfrm>
          <a:off x="6272668" y="4650924"/>
          <a:ext cx="5605780" cy="1947938"/>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283345216"/>
                    </a:ext>
                  </a:extLst>
                </a:gridCol>
                <a:gridCol w="3718560">
                  <a:extLst>
                    <a:ext uri="{9D8B030D-6E8A-4147-A177-3AD203B41FA5}">
                      <a16:colId xmlns:a16="http://schemas.microsoft.com/office/drawing/2014/main" val="775014693"/>
                    </a:ext>
                  </a:extLst>
                </a:gridCol>
              </a:tblGrid>
              <a:tr h="211478">
                <a:tc>
                  <a:txBody>
                    <a:bodyPr/>
                    <a:lstStyle/>
                    <a:p>
                      <a:pPr>
                        <a:lnSpc>
                          <a:spcPct val="107000"/>
                        </a:lnSpc>
                        <a:spcAft>
                          <a:spcPts val="0"/>
                        </a:spcAft>
                      </a:pPr>
                      <a:r>
                        <a:rPr lang="es-CO" sz="1100" b="0">
                          <a:effectLst/>
                        </a:rPr>
                        <a:t>ID Requerimiento </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RF06</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88036"/>
                  </a:ext>
                </a:extLst>
              </a:tr>
              <a:tr h="222782">
                <a:tc>
                  <a:txBody>
                    <a:bodyPr/>
                    <a:lstStyle/>
                    <a:p>
                      <a:pPr>
                        <a:lnSpc>
                          <a:spcPct val="107000"/>
                        </a:lnSpc>
                        <a:spcAft>
                          <a:spcPts val="0"/>
                        </a:spcAft>
                      </a:pPr>
                      <a:r>
                        <a:rPr lang="es-CO" sz="1100" b="0" dirty="0">
                          <a:effectLst/>
                        </a:rPr>
                        <a:t>Nombre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mj-lt"/>
                          <a:ea typeface="Calibri" panose="020F0502020204030204" pitchFamily="34" charset="0"/>
                          <a:cs typeface="Times New Roman" panose="02020603050405020304" pitchFamily="18" charset="0"/>
                        </a:rPr>
                        <a:t>Información de destino </a:t>
                      </a:r>
                    </a:p>
                  </a:txBody>
                  <a:tcPr marL="68580" marR="68580" marT="0" marB="0"/>
                </a:tc>
                <a:extLst>
                  <a:ext uri="{0D108BD9-81ED-4DB2-BD59-A6C34878D82A}">
                    <a16:rowId xmlns:a16="http://schemas.microsoft.com/office/drawing/2014/main" val="3116931620"/>
                  </a:ext>
                </a:extLst>
              </a:tr>
              <a:tr h="434068">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El usuario da la información y  lugar de destino donde va ser entregada la prenda seleccionada.</a:t>
                      </a:r>
                    </a:p>
                  </a:txBody>
                  <a:tcPr marL="68580" marR="68580" marT="0" marB="0"/>
                </a:tc>
                <a:extLst>
                  <a:ext uri="{0D108BD9-81ED-4DB2-BD59-A6C34878D82A}">
                    <a16:rowId xmlns:a16="http://schemas.microsoft.com/office/drawing/2014/main" val="3885591806"/>
                  </a:ext>
                </a:extLst>
              </a:tr>
              <a:tr h="656654">
                <a:tc>
                  <a:txBody>
                    <a:bodyPr/>
                    <a:lstStyle/>
                    <a:p>
                      <a:pPr>
                        <a:lnSpc>
                          <a:spcPct val="107000"/>
                        </a:lnSpc>
                        <a:spcAft>
                          <a:spcPts val="0"/>
                        </a:spcAft>
                      </a:pPr>
                      <a:r>
                        <a:rPr lang="es-CO" sz="1100" b="0" dirty="0">
                          <a:effectLst/>
                        </a:rPr>
                        <a:t>Descripción</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mj-lt"/>
                          <a:ea typeface="Calibri" panose="020F0502020204030204" pitchFamily="34" charset="0"/>
                          <a:cs typeface="Times New Roman" panose="02020603050405020304" pitchFamily="18" charset="0"/>
                        </a:rPr>
                        <a:t>El usuario registra la información de destino en el cual se le dará entrega de la prenda</a:t>
                      </a:r>
                    </a:p>
                  </a:txBody>
                  <a:tcPr marL="68580" marR="68580" marT="0" marB="0"/>
                </a:tc>
                <a:extLst>
                  <a:ext uri="{0D108BD9-81ED-4DB2-BD59-A6C34878D82A}">
                    <a16:rowId xmlns:a16="http://schemas.microsoft.com/office/drawing/2014/main" val="3327972571"/>
                  </a:ext>
                </a:extLst>
              </a:tr>
              <a:tr h="211478">
                <a:tc>
                  <a:txBody>
                    <a:bodyPr/>
                    <a:lstStyle/>
                    <a:p>
                      <a:pPr>
                        <a:lnSpc>
                          <a:spcPct val="107000"/>
                        </a:lnSpc>
                        <a:spcAft>
                          <a:spcPts val="0"/>
                        </a:spcAft>
                      </a:pPr>
                      <a:r>
                        <a:rPr lang="es-CO" sz="1100" b="0">
                          <a:effectLst/>
                        </a:rPr>
                        <a:t>Requerimiento no funcional</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 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8406158"/>
                  </a:ext>
                </a:extLst>
              </a:tr>
              <a:tr h="211478">
                <a:tc>
                  <a:txBody>
                    <a:bodyPr/>
                    <a:lstStyle/>
                    <a:p>
                      <a:pPr>
                        <a:lnSpc>
                          <a:spcPct val="107000"/>
                        </a:lnSpc>
                        <a:spcAft>
                          <a:spcPts val="0"/>
                        </a:spcAft>
                      </a:pPr>
                      <a:r>
                        <a:rPr lang="es-CO" sz="1100" b="0" dirty="0">
                          <a:effectLst/>
                        </a:rPr>
                        <a:t>Prioridad del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mj-lt"/>
                          <a:ea typeface="Calibri" panose="020F0502020204030204" pitchFamily="34" charset="0"/>
                          <a:cs typeface="Times New Roman" panose="02020603050405020304" pitchFamily="18" charset="0"/>
                        </a:rPr>
                        <a:t>Alto</a:t>
                      </a:r>
                      <a:r>
                        <a:rPr lang="es-CO" sz="1100" b="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512217075"/>
                  </a:ext>
                </a:extLst>
              </a:tr>
            </a:tbl>
          </a:graphicData>
        </a:graphic>
      </p:graphicFrame>
      <p:sp>
        <p:nvSpPr>
          <p:cNvPr id="12" name="Rectangle 1">
            <a:extLst>
              <a:ext uri="{FF2B5EF4-FFF2-40B4-BE49-F238E27FC236}">
                <a16:creationId xmlns:a16="http://schemas.microsoft.com/office/drawing/2014/main" id="{E655E16D-CAC9-473D-A2F1-A0D6544D2E08}"/>
              </a:ext>
            </a:extLst>
          </p:cNvPr>
          <p:cNvSpPr>
            <a:spLocks noChangeArrowheads="1"/>
          </p:cNvSpPr>
          <p:nvPr/>
        </p:nvSpPr>
        <p:spPr bwMode="auto">
          <a:xfrm>
            <a:off x="2605088" y="314007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0" name="Título 1">
            <a:extLst>
              <a:ext uri="{FF2B5EF4-FFF2-40B4-BE49-F238E27FC236}">
                <a16:creationId xmlns:a16="http://schemas.microsoft.com/office/drawing/2014/main" id="{7DD24141-CCB7-448D-B3C2-BC7B5BFE2666}"/>
              </a:ext>
            </a:extLst>
          </p:cNvPr>
          <p:cNvSpPr txBox="1">
            <a:spLocks/>
          </p:cNvSpPr>
          <p:nvPr/>
        </p:nvSpPr>
        <p:spPr>
          <a:xfrm>
            <a:off x="1077710" y="400952"/>
            <a:ext cx="9133654" cy="951384"/>
          </a:xfrm>
          <a:prstGeom prst="rect">
            <a:avLst/>
          </a:prstGeom>
        </p:spPr>
        <p:txBody>
          <a:bodyPr rtlCol="0">
            <a:no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ES" dirty="0">
                <a:solidFill>
                  <a:srgbClr val="376092"/>
                </a:solidFill>
                <a:latin typeface="Arial Black" panose="020B0A04020102020204" pitchFamily="34" charset="0"/>
              </a:rPr>
              <a:t>Requerimientos Funcionales</a:t>
            </a:r>
          </a:p>
        </p:txBody>
      </p:sp>
      <p:graphicFrame>
        <p:nvGraphicFramePr>
          <p:cNvPr id="2" name="Tabla 2">
            <a:extLst>
              <a:ext uri="{FF2B5EF4-FFF2-40B4-BE49-F238E27FC236}">
                <a16:creationId xmlns:a16="http://schemas.microsoft.com/office/drawing/2014/main" id="{4E1AAE31-98A0-44EA-B347-C5F8F6973F04}"/>
              </a:ext>
            </a:extLst>
          </p:cNvPr>
          <p:cNvGraphicFramePr>
            <a:graphicFrameLocks noGrp="1"/>
          </p:cNvGraphicFramePr>
          <p:nvPr/>
        </p:nvGraphicFramePr>
        <p:xfrm>
          <a:off x="310377" y="4627564"/>
          <a:ext cx="5605780" cy="1971298"/>
        </p:xfrm>
        <a:graphic>
          <a:graphicData uri="http://schemas.openxmlformats.org/drawingml/2006/table">
            <a:tbl>
              <a:tblPr firstRow="1" bandRow="1">
                <a:tableStyleId>{5C22544A-7EE6-4342-B048-85BDC9FD1C3A}</a:tableStyleId>
              </a:tblPr>
              <a:tblGrid>
                <a:gridCol w="1803415">
                  <a:extLst>
                    <a:ext uri="{9D8B030D-6E8A-4147-A177-3AD203B41FA5}">
                      <a16:colId xmlns:a16="http://schemas.microsoft.com/office/drawing/2014/main" val="291646516"/>
                    </a:ext>
                  </a:extLst>
                </a:gridCol>
                <a:gridCol w="3802365">
                  <a:extLst>
                    <a:ext uri="{9D8B030D-6E8A-4147-A177-3AD203B41FA5}">
                      <a16:colId xmlns:a16="http://schemas.microsoft.com/office/drawing/2014/main" val="2131284232"/>
                    </a:ext>
                  </a:extLst>
                </a:gridCol>
              </a:tblGrid>
              <a:tr h="252386">
                <a:tc>
                  <a:txBody>
                    <a:bodyPr/>
                    <a:lstStyle/>
                    <a:p>
                      <a:pPr>
                        <a:lnSpc>
                          <a:spcPct val="107000"/>
                        </a:lnSpc>
                        <a:spcAft>
                          <a:spcPts val="0"/>
                        </a:spcAft>
                      </a:pPr>
                      <a:r>
                        <a:rPr lang="es-CO" sz="1100" b="0" dirty="0">
                          <a:effectLst/>
                        </a:rPr>
                        <a:t>ID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RF03</a:t>
                      </a:r>
                    </a:p>
                  </a:txBody>
                  <a:tcPr marL="68580" marR="68580" marT="0" marB="0"/>
                </a:tc>
                <a:extLst>
                  <a:ext uri="{0D108BD9-81ED-4DB2-BD59-A6C34878D82A}">
                    <a16:rowId xmlns:a16="http://schemas.microsoft.com/office/drawing/2014/main" val="3217109192"/>
                  </a:ext>
                </a:extLst>
              </a:tr>
              <a:tr h="252386">
                <a:tc>
                  <a:txBody>
                    <a:bodyPr/>
                    <a:lstStyle/>
                    <a:p>
                      <a:pPr>
                        <a:lnSpc>
                          <a:spcPct val="107000"/>
                        </a:lnSpc>
                        <a:spcAft>
                          <a:spcPts val="0"/>
                        </a:spcAft>
                      </a:pPr>
                      <a:r>
                        <a:rPr lang="es-CO" sz="1100" b="0" dirty="0">
                          <a:effectLst/>
                        </a:rPr>
                        <a:t>Nombre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Registro de forma de pago</a:t>
                      </a:r>
                    </a:p>
                  </a:txBody>
                  <a:tcPr marL="68580" marR="68580" marT="0" marB="0"/>
                </a:tc>
                <a:extLst>
                  <a:ext uri="{0D108BD9-81ED-4DB2-BD59-A6C34878D82A}">
                    <a16:rowId xmlns:a16="http://schemas.microsoft.com/office/drawing/2014/main" val="1632887382"/>
                  </a:ext>
                </a:extLst>
              </a:tr>
              <a:tr h="383169">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debe permitir al usuario identificarse con su información personal requerida.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129852"/>
                  </a:ext>
                </a:extLst>
              </a:tr>
              <a:tr h="578585">
                <a:tc>
                  <a:txBody>
                    <a:bodyPr/>
                    <a:lstStyle/>
                    <a:p>
                      <a:pPr>
                        <a:lnSpc>
                          <a:spcPct val="107000"/>
                        </a:lnSpc>
                        <a:spcAft>
                          <a:spcPts val="0"/>
                        </a:spcAft>
                      </a:pPr>
                      <a:r>
                        <a:rPr lang="es-CO" sz="1100" b="0" dirty="0">
                          <a:effectLst/>
                        </a:rPr>
                        <a:t>Descripción</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sistema solicita que agreguen un medio de pago el cual puede realizarse con tarjeta crédito, tarjeta debito , bonos, cheques o efectivo.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9352942"/>
                  </a:ext>
                </a:extLst>
              </a:tr>
              <a:tr h="252386">
                <a:tc>
                  <a:txBody>
                    <a:bodyPr/>
                    <a:lstStyle/>
                    <a:p>
                      <a:pPr>
                        <a:lnSpc>
                          <a:spcPct val="107000"/>
                        </a:lnSpc>
                        <a:spcAft>
                          <a:spcPts val="0"/>
                        </a:spcAft>
                      </a:pPr>
                      <a:r>
                        <a:rPr lang="es-CO" sz="1100" b="0" dirty="0">
                          <a:effectLst/>
                        </a:rPr>
                        <a:t>Requerimiento no funcional</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CO" sz="1100" b="0" dirty="0">
                          <a:effectLst/>
                        </a:rPr>
                        <a:t> 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067277"/>
                  </a:ext>
                </a:extLst>
              </a:tr>
              <a:tr h="252386">
                <a:tc>
                  <a:txBody>
                    <a:bodyPr/>
                    <a:lstStyle/>
                    <a:p>
                      <a:pPr>
                        <a:lnSpc>
                          <a:spcPct val="107000"/>
                        </a:lnSpc>
                        <a:spcAft>
                          <a:spcPts val="0"/>
                        </a:spcAft>
                      </a:pPr>
                      <a:r>
                        <a:rPr lang="es-CO" sz="1100" b="0" dirty="0">
                          <a:effectLst/>
                        </a:rPr>
                        <a:t>Prioridad del requerimiento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795918"/>
                  </a:ext>
                </a:extLst>
              </a:tr>
            </a:tbl>
          </a:graphicData>
        </a:graphic>
      </p:graphicFrame>
    </p:spTree>
    <p:extLst>
      <p:ext uri="{BB962C8B-B14F-4D97-AF65-F5344CB8AC3E}">
        <p14:creationId xmlns:p14="http://schemas.microsoft.com/office/powerpoint/2010/main" val="168677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246D185-A3D1-4664-8DC4-C8258AEBD3BD}"/>
              </a:ext>
            </a:extLst>
          </p:cNvPr>
          <p:cNvSpPr/>
          <p:nvPr/>
        </p:nvSpPr>
        <p:spPr>
          <a:xfrm>
            <a:off x="0" y="0"/>
            <a:ext cx="12188825" cy="1216530"/>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sp>
        <p:nvSpPr>
          <p:cNvPr id="12" name="Rectangle 1">
            <a:extLst>
              <a:ext uri="{FF2B5EF4-FFF2-40B4-BE49-F238E27FC236}">
                <a16:creationId xmlns:a16="http://schemas.microsoft.com/office/drawing/2014/main" id="{E655E16D-CAC9-473D-A2F1-A0D6544D2E08}"/>
              </a:ext>
            </a:extLst>
          </p:cNvPr>
          <p:cNvSpPr>
            <a:spLocks noChangeArrowheads="1"/>
          </p:cNvSpPr>
          <p:nvPr/>
        </p:nvSpPr>
        <p:spPr bwMode="auto">
          <a:xfrm>
            <a:off x="2605088" y="314007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0" name="Título 1">
            <a:extLst>
              <a:ext uri="{FF2B5EF4-FFF2-40B4-BE49-F238E27FC236}">
                <a16:creationId xmlns:a16="http://schemas.microsoft.com/office/drawing/2014/main" id="{7DD24141-CCB7-448D-B3C2-BC7B5BFE2666}"/>
              </a:ext>
            </a:extLst>
          </p:cNvPr>
          <p:cNvSpPr txBox="1">
            <a:spLocks/>
          </p:cNvSpPr>
          <p:nvPr/>
        </p:nvSpPr>
        <p:spPr>
          <a:xfrm>
            <a:off x="1053852" y="371410"/>
            <a:ext cx="9133654" cy="951384"/>
          </a:xfrm>
          <a:prstGeom prst="rect">
            <a:avLst/>
          </a:prstGeom>
        </p:spPr>
        <p:txBody>
          <a:bodyPr rtlCol="0">
            <a:no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ES" dirty="0">
                <a:latin typeface="Arial Black" panose="020B0A04020102020204" pitchFamily="34" charset="0"/>
              </a:rPr>
              <a:t>Requerimientos No Funcionales</a:t>
            </a:r>
          </a:p>
        </p:txBody>
      </p:sp>
      <p:graphicFrame>
        <p:nvGraphicFramePr>
          <p:cNvPr id="2" name="Tabla 1">
            <a:extLst>
              <a:ext uri="{FF2B5EF4-FFF2-40B4-BE49-F238E27FC236}">
                <a16:creationId xmlns:a16="http://schemas.microsoft.com/office/drawing/2014/main" id="{B6E34015-9599-4FF7-9C74-761D170D1173}"/>
              </a:ext>
            </a:extLst>
          </p:cNvPr>
          <p:cNvGraphicFramePr>
            <a:graphicFrameLocks noGrp="1"/>
          </p:cNvGraphicFramePr>
          <p:nvPr/>
        </p:nvGraphicFramePr>
        <p:xfrm>
          <a:off x="276012" y="1519186"/>
          <a:ext cx="5651168" cy="1576996"/>
        </p:xfrm>
        <a:graphic>
          <a:graphicData uri="http://schemas.openxmlformats.org/drawingml/2006/table">
            <a:tbl>
              <a:tblPr firstRow="1" firstCol="1" bandRow="1">
                <a:tableStyleId>{5C22544A-7EE6-4342-B048-85BDC9FD1C3A}</a:tableStyleId>
              </a:tblPr>
              <a:tblGrid>
                <a:gridCol w="1906778">
                  <a:extLst>
                    <a:ext uri="{9D8B030D-6E8A-4147-A177-3AD203B41FA5}">
                      <a16:colId xmlns:a16="http://schemas.microsoft.com/office/drawing/2014/main" val="945971909"/>
                    </a:ext>
                  </a:extLst>
                </a:gridCol>
                <a:gridCol w="3744390">
                  <a:extLst>
                    <a:ext uri="{9D8B030D-6E8A-4147-A177-3AD203B41FA5}">
                      <a16:colId xmlns:a16="http://schemas.microsoft.com/office/drawing/2014/main" val="3707965988"/>
                    </a:ext>
                  </a:extLst>
                </a:gridCol>
              </a:tblGrid>
              <a:tr h="533716">
                <a:tc>
                  <a:txBody>
                    <a:bodyPr/>
                    <a:lstStyle/>
                    <a:p>
                      <a:pPr algn="l">
                        <a:lnSpc>
                          <a:spcPct val="107000"/>
                        </a:lnSpc>
                        <a:spcAft>
                          <a:spcPts val="0"/>
                        </a:spcAft>
                      </a:pPr>
                      <a:r>
                        <a:rPr lang="es-CO" sz="1100" b="0">
                          <a:effectLst/>
                        </a:rPr>
                        <a:t>Identificación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rPr>
                        <a:t>RNF01</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1896819"/>
                  </a:ext>
                </a:extLst>
              </a:tr>
              <a:tr h="260820">
                <a:tc>
                  <a:txBody>
                    <a:bodyPr/>
                    <a:lstStyle/>
                    <a:p>
                      <a:pPr algn="l">
                        <a:lnSpc>
                          <a:spcPct val="107000"/>
                        </a:lnSpc>
                        <a:spcAft>
                          <a:spcPts val="0"/>
                        </a:spcAft>
                      </a:pPr>
                      <a:r>
                        <a:rPr lang="es-CO" sz="1100" b="0">
                          <a:effectLst/>
                        </a:rPr>
                        <a:t>Nombre del requisito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rPr>
                        <a:t> Errores </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475654"/>
                  </a:ext>
                </a:extLst>
              </a:tr>
              <a:tr h="260820">
                <a:tc>
                  <a:txBody>
                    <a:bodyPr/>
                    <a:lstStyle/>
                    <a:p>
                      <a:pPr algn="l">
                        <a:lnSpc>
                          <a:spcPct val="107000"/>
                        </a:lnSpc>
                        <a:spcAft>
                          <a:spcPts val="0"/>
                        </a:spcAft>
                      </a:pPr>
                      <a:r>
                        <a:rPr lang="es-CO" sz="1100" b="0">
                          <a:effectLst/>
                        </a:rPr>
                        <a:t>características</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Notificación de errores</a:t>
                      </a:r>
                    </a:p>
                  </a:txBody>
                  <a:tcPr marL="68580" marR="68580" marT="0" marB="0"/>
                </a:tc>
                <a:extLst>
                  <a:ext uri="{0D108BD9-81ED-4DB2-BD59-A6C34878D82A}">
                    <a16:rowId xmlns:a16="http://schemas.microsoft.com/office/drawing/2014/main" val="3501045364"/>
                  </a:ext>
                </a:extLst>
              </a:tr>
              <a:tr h="260820">
                <a:tc>
                  <a:txBody>
                    <a:bodyPr/>
                    <a:lstStyle/>
                    <a:p>
                      <a:pPr algn="l">
                        <a:lnSpc>
                          <a:spcPct val="107000"/>
                        </a:lnSpc>
                        <a:spcAft>
                          <a:spcPts val="0"/>
                        </a:spcAft>
                      </a:pPr>
                      <a:r>
                        <a:rPr lang="es-CO" sz="1100" b="0">
                          <a:effectLst/>
                        </a:rPr>
                        <a:t>Descripción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El sistema notificará los errores presentados en la plataforma   </a:t>
                      </a:r>
                    </a:p>
                  </a:txBody>
                  <a:tcPr marL="68580" marR="68580" marT="0" marB="0"/>
                </a:tc>
                <a:extLst>
                  <a:ext uri="{0D108BD9-81ED-4DB2-BD59-A6C34878D82A}">
                    <a16:rowId xmlns:a16="http://schemas.microsoft.com/office/drawing/2014/main" val="1397693137"/>
                  </a:ext>
                </a:extLst>
              </a:tr>
              <a:tr h="260820">
                <a:tc>
                  <a:txBody>
                    <a:bodyPr/>
                    <a:lstStyle/>
                    <a:p>
                      <a:pPr algn="l">
                        <a:lnSpc>
                          <a:spcPct val="107000"/>
                        </a:lnSpc>
                        <a:spcAft>
                          <a:spcPts val="0"/>
                        </a:spcAft>
                      </a:pPr>
                      <a:r>
                        <a:rPr lang="es-CO" sz="1100" b="0" dirty="0">
                          <a:effectLst/>
                        </a:rPr>
                        <a:t>Prioridad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430249"/>
                  </a:ext>
                </a:extLst>
              </a:tr>
            </a:tbl>
          </a:graphicData>
        </a:graphic>
      </p:graphicFrame>
      <p:graphicFrame>
        <p:nvGraphicFramePr>
          <p:cNvPr id="3" name="Tabla 2">
            <a:extLst>
              <a:ext uri="{FF2B5EF4-FFF2-40B4-BE49-F238E27FC236}">
                <a16:creationId xmlns:a16="http://schemas.microsoft.com/office/drawing/2014/main" id="{5FB71DEE-2ECA-4E0E-982C-F5E3D58A63E4}"/>
              </a:ext>
            </a:extLst>
          </p:cNvPr>
          <p:cNvGraphicFramePr>
            <a:graphicFrameLocks noGrp="1"/>
          </p:cNvGraphicFramePr>
          <p:nvPr/>
        </p:nvGraphicFramePr>
        <p:xfrm>
          <a:off x="276012" y="3429000"/>
          <a:ext cx="5651168" cy="1609471"/>
        </p:xfrm>
        <a:graphic>
          <a:graphicData uri="http://schemas.openxmlformats.org/drawingml/2006/table">
            <a:tbl>
              <a:tblPr firstRow="1" firstCol="1" bandRow="1">
                <a:tableStyleId>{5C22544A-7EE6-4342-B048-85BDC9FD1C3A}</a:tableStyleId>
              </a:tblPr>
              <a:tblGrid>
                <a:gridCol w="1903086">
                  <a:extLst>
                    <a:ext uri="{9D8B030D-6E8A-4147-A177-3AD203B41FA5}">
                      <a16:colId xmlns:a16="http://schemas.microsoft.com/office/drawing/2014/main" val="3914263263"/>
                    </a:ext>
                  </a:extLst>
                </a:gridCol>
                <a:gridCol w="3748082">
                  <a:extLst>
                    <a:ext uri="{9D8B030D-6E8A-4147-A177-3AD203B41FA5}">
                      <a16:colId xmlns:a16="http://schemas.microsoft.com/office/drawing/2014/main" val="3219833157"/>
                    </a:ext>
                  </a:extLst>
                </a:gridCol>
              </a:tblGrid>
              <a:tr h="398105">
                <a:tc>
                  <a:txBody>
                    <a:bodyPr/>
                    <a:lstStyle/>
                    <a:p>
                      <a:pPr algn="l">
                        <a:lnSpc>
                          <a:spcPct val="107000"/>
                        </a:lnSpc>
                        <a:spcAft>
                          <a:spcPts val="0"/>
                        </a:spcAft>
                      </a:pPr>
                      <a:r>
                        <a:rPr lang="es-CO" sz="1100" b="0" dirty="0">
                          <a:effectLst/>
                        </a:rPr>
                        <a:t>Identificación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rPr>
                        <a:t>RNF02</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8364914"/>
                  </a:ext>
                </a:extLst>
              </a:tr>
              <a:tr h="193957">
                <a:tc>
                  <a:txBody>
                    <a:bodyPr/>
                    <a:lstStyle/>
                    <a:p>
                      <a:pPr algn="l">
                        <a:lnSpc>
                          <a:spcPct val="107000"/>
                        </a:lnSpc>
                        <a:spcAft>
                          <a:spcPts val="0"/>
                        </a:spcAft>
                      </a:pPr>
                      <a:r>
                        <a:rPr lang="es-CO" sz="1100" b="0">
                          <a:effectLst/>
                        </a:rPr>
                        <a:t>Nombre del requisito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Manejo</a:t>
                      </a:r>
                    </a:p>
                  </a:txBody>
                  <a:tcPr marL="68580" marR="68580" marT="0" marB="0"/>
                </a:tc>
                <a:extLst>
                  <a:ext uri="{0D108BD9-81ED-4DB2-BD59-A6C34878D82A}">
                    <a16:rowId xmlns:a16="http://schemas.microsoft.com/office/drawing/2014/main" val="1835941385"/>
                  </a:ext>
                </a:extLst>
              </a:tr>
              <a:tr h="193957">
                <a:tc>
                  <a:txBody>
                    <a:bodyPr/>
                    <a:lstStyle/>
                    <a:p>
                      <a:pPr algn="l">
                        <a:lnSpc>
                          <a:spcPct val="107000"/>
                        </a:lnSpc>
                        <a:spcAft>
                          <a:spcPts val="0"/>
                        </a:spcAft>
                        <a:tabLst>
                          <a:tab pos="2379980" algn="r"/>
                        </a:tabLst>
                      </a:pPr>
                      <a:r>
                        <a:rPr lang="es-CO" sz="1100" b="0">
                          <a:effectLst/>
                        </a:rPr>
                        <a:t>características	</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Facilidad de uso</a:t>
                      </a:r>
                    </a:p>
                  </a:txBody>
                  <a:tcPr marL="68580" marR="68580" marT="0" marB="0"/>
                </a:tc>
                <a:extLst>
                  <a:ext uri="{0D108BD9-81ED-4DB2-BD59-A6C34878D82A}">
                    <a16:rowId xmlns:a16="http://schemas.microsoft.com/office/drawing/2014/main" val="3821721497"/>
                  </a:ext>
                </a:extLst>
              </a:tr>
              <a:tr h="629495">
                <a:tc>
                  <a:txBody>
                    <a:bodyPr/>
                    <a:lstStyle/>
                    <a:p>
                      <a:pPr algn="l">
                        <a:lnSpc>
                          <a:spcPct val="107000"/>
                        </a:lnSpc>
                        <a:spcAft>
                          <a:spcPts val="0"/>
                        </a:spcAft>
                      </a:pPr>
                      <a:r>
                        <a:rPr lang="es-CO" sz="1100" b="0" dirty="0">
                          <a:effectLst/>
                        </a:rPr>
                        <a:t>Descripción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50" b="0" dirty="0">
                          <a:effectLst/>
                          <a:latin typeface="Calibri" panose="020F0502020204030204" pitchFamily="34" charset="0"/>
                          <a:ea typeface="Calibri" panose="020F0502020204030204" pitchFamily="34" charset="0"/>
                          <a:cs typeface="Times New Roman" panose="02020603050405020304" pitchFamily="18" charset="0"/>
                        </a:rPr>
                        <a:t>Por manejo se hace referencia a la forma de que el usuario debería interactuar con el sistema web</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4706"/>
                  </a:ext>
                </a:extLst>
              </a:tr>
              <a:tr h="193957">
                <a:tc>
                  <a:txBody>
                    <a:bodyPr/>
                    <a:lstStyle/>
                    <a:p>
                      <a:pPr algn="l">
                        <a:lnSpc>
                          <a:spcPct val="107000"/>
                        </a:lnSpc>
                        <a:spcAft>
                          <a:spcPts val="0"/>
                        </a:spcAft>
                        <a:tabLst>
                          <a:tab pos="2379980" algn="r"/>
                        </a:tabLst>
                      </a:pPr>
                      <a:r>
                        <a:rPr lang="es-CO" sz="1100" b="0">
                          <a:effectLst/>
                        </a:rPr>
                        <a:t>Prioridad del requerimiento	</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2172209"/>
                  </a:ext>
                </a:extLst>
              </a:tr>
            </a:tbl>
          </a:graphicData>
        </a:graphic>
      </p:graphicFrame>
      <p:sp>
        <p:nvSpPr>
          <p:cNvPr id="4" name="Rectangle 1">
            <a:extLst>
              <a:ext uri="{FF2B5EF4-FFF2-40B4-BE49-F238E27FC236}">
                <a16:creationId xmlns:a16="http://schemas.microsoft.com/office/drawing/2014/main" id="{D4E2AC98-7E6C-4374-BD99-51FF116CE776}"/>
              </a:ext>
            </a:extLst>
          </p:cNvPr>
          <p:cNvSpPr>
            <a:spLocks noChangeArrowheads="1"/>
          </p:cNvSpPr>
          <p:nvPr/>
        </p:nvSpPr>
        <p:spPr bwMode="auto">
          <a:xfrm>
            <a:off x="1671638" y="339883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5" name="Tabla 4">
            <a:extLst>
              <a:ext uri="{FF2B5EF4-FFF2-40B4-BE49-F238E27FC236}">
                <a16:creationId xmlns:a16="http://schemas.microsoft.com/office/drawing/2014/main" id="{6BDDB5C2-5028-4EA2-8DDD-8741DA01845F}"/>
              </a:ext>
            </a:extLst>
          </p:cNvPr>
          <p:cNvGraphicFramePr>
            <a:graphicFrameLocks noGrp="1"/>
          </p:cNvGraphicFramePr>
          <p:nvPr>
            <p:extLst>
              <p:ext uri="{D42A27DB-BD31-4B8C-83A1-F6EECF244321}">
                <p14:modId xmlns:p14="http://schemas.microsoft.com/office/powerpoint/2010/main" val="1062656976"/>
              </p:ext>
            </p:extLst>
          </p:nvPr>
        </p:nvGraphicFramePr>
        <p:xfrm>
          <a:off x="6343052" y="1519187"/>
          <a:ext cx="5595620" cy="1774273"/>
        </p:xfrm>
        <a:graphic>
          <a:graphicData uri="http://schemas.openxmlformats.org/drawingml/2006/table">
            <a:tbl>
              <a:tblPr firstRow="1" firstCol="1" bandRow="1">
                <a:tableStyleId>{5C22544A-7EE6-4342-B048-85BDC9FD1C3A}</a:tableStyleId>
              </a:tblPr>
              <a:tblGrid>
                <a:gridCol w="2797810">
                  <a:extLst>
                    <a:ext uri="{9D8B030D-6E8A-4147-A177-3AD203B41FA5}">
                      <a16:colId xmlns:a16="http://schemas.microsoft.com/office/drawing/2014/main" val="1353799228"/>
                    </a:ext>
                  </a:extLst>
                </a:gridCol>
                <a:gridCol w="2797810">
                  <a:extLst>
                    <a:ext uri="{9D8B030D-6E8A-4147-A177-3AD203B41FA5}">
                      <a16:colId xmlns:a16="http://schemas.microsoft.com/office/drawing/2014/main" val="1111355201"/>
                    </a:ext>
                  </a:extLst>
                </a:gridCol>
              </a:tblGrid>
              <a:tr h="325637">
                <a:tc>
                  <a:txBody>
                    <a:bodyPr/>
                    <a:lstStyle/>
                    <a:p>
                      <a:pPr>
                        <a:lnSpc>
                          <a:spcPct val="107000"/>
                        </a:lnSpc>
                        <a:spcAft>
                          <a:spcPts val="0"/>
                        </a:spcAft>
                      </a:pPr>
                      <a:r>
                        <a:rPr lang="es-CO" sz="1100" b="0">
                          <a:effectLst/>
                        </a:rPr>
                        <a:t>Identificación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RNF3</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755958"/>
                  </a:ext>
                </a:extLst>
              </a:tr>
              <a:tr h="174750">
                <a:tc>
                  <a:txBody>
                    <a:bodyPr/>
                    <a:lstStyle/>
                    <a:p>
                      <a:pPr>
                        <a:lnSpc>
                          <a:spcPct val="107000"/>
                        </a:lnSpc>
                        <a:spcAft>
                          <a:spcPts val="0"/>
                        </a:spcAft>
                      </a:pPr>
                      <a:r>
                        <a:rPr lang="es-CO" sz="1100" b="0">
                          <a:effectLst/>
                        </a:rPr>
                        <a:t>Nombre del requisito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Servidor </a:t>
                      </a:r>
                    </a:p>
                  </a:txBody>
                  <a:tcPr marL="68580" marR="68580" marT="0" marB="0"/>
                </a:tc>
                <a:extLst>
                  <a:ext uri="{0D108BD9-81ED-4DB2-BD59-A6C34878D82A}">
                    <a16:rowId xmlns:a16="http://schemas.microsoft.com/office/drawing/2014/main" val="502996755"/>
                  </a:ext>
                </a:extLst>
              </a:tr>
              <a:tr h="174750">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Corregir errores</a:t>
                      </a:r>
                    </a:p>
                  </a:txBody>
                  <a:tcPr marL="68580" marR="68580" marT="0" marB="0"/>
                </a:tc>
                <a:extLst>
                  <a:ext uri="{0D108BD9-81ED-4DB2-BD59-A6C34878D82A}">
                    <a16:rowId xmlns:a16="http://schemas.microsoft.com/office/drawing/2014/main" val="2510263828"/>
                  </a:ext>
                </a:extLst>
              </a:tr>
              <a:tr h="910472">
                <a:tc>
                  <a:txBody>
                    <a:bodyPr/>
                    <a:lstStyle/>
                    <a:p>
                      <a:pPr>
                        <a:lnSpc>
                          <a:spcPct val="107000"/>
                        </a:lnSpc>
                        <a:spcAft>
                          <a:spcPts val="0"/>
                        </a:spcAft>
                      </a:pPr>
                      <a:r>
                        <a:rPr lang="es-CO" sz="1100" b="0" dirty="0">
                          <a:effectLst/>
                        </a:rPr>
                        <a:t>Descripción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Se hace referencia a la facilidad con la que el nuevo sistema puede ser modificado para corregir fallos, mejorar su funcionamiento u otros </a:t>
                      </a:r>
                      <a:r>
                        <a:rPr lang="es-CO" sz="1100" b="0" dirty="0" smtClean="0">
                          <a:effectLst/>
                        </a:rPr>
                        <a:t>atributos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3436218"/>
                  </a:ext>
                </a:extLst>
              </a:tr>
              <a:tr h="174750">
                <a:tc>
                  <a:txBody>
                    <a:bodyPr/>
                    <a:lstStyle/>
                    <a:p>
                      <a:pPr>
                        <a:lnSpc>
                          <a:spcPct val="107000"/>
                        </a:lnSpc>
                        <a:spcAft>
                          <a:spcPts val="0"/>
                        </a:spcAft>
                      </a:pPr>
                      <a:r>
                        <a:rPr lang="es-CO" sz="1100" b="0">
                          <a:effectLst/>
                        </a:rPr>
                        <a:t>Prioridad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163441"/>
                  </a:ext>
                </a:extLst>
              </a:tr>
            </a:tbl>
          </a:graphicData>
        </a:graphic>
      </p:graphicFrame>
      <p:graphicFrame>
        <p:nvGraphicFramePr>
          <p:cNvPr id="6" name="Tabla 5">
            <a:extLst>
              <a:ext uri="{FF2B5EF4-FFF2-40B4-BE49-F238E27FC236}">
                <a16:creationId xmlns:a16="http://schemas.microsoft.com/office/drawing/2014/main" id="{19A636BC-E3F1-4F14-B2AA-6FBB2CDAA28E}"/>
              </a:ext>
            </a:extLst>
          </p:cNvPr>
          <p:cNvGraphicFramePr>
            <a:graphicFrameLocks noGrp="1"/>
          </p:cNvGraphicFramePr>
          <p:nvPr/>
        </p:nvGraphicFramePr>
        <p:xfrm>
          <a:off x="6241528" y="3429000"/>
          <a:ext cx="5595620" cy="1773534"/>
        </p:xfrm>
        <a:graphic>
          <a:graphicData uri="http://schemas.openxmlformats.org/drawingml/2006/table">
            <a:tbl>
              <a:tblPr firstRow="1" firstCol="1" bandRow="1">
                <a:tableStyleId>{5C22544A-7EE6-4342-B048-85BDC9FD1C3A}</a:tableStyleId>
              </a:tblPr>
              <a:tblGrid>
                <a:gridCol w="2797810">
                  <a:extLst>
                    <a:ext uri="{9D8B030D-6E8A-4147-A177-3AD203B41FA5}">
                      <a16:colId xmlns:a16="http://schemas.microsoft.com/office/drawing/2014/main" val="3676953492"/>
                    </a:ext>
                  </a:extLst>
                </a:gridCol>
                <a:gridCol w="2797810">
                  <a:extLst>
                    <a:ext uri="{9D8B030D-6E8A-4147-A177-3AD203B41FA5}">
                      <a16:colId xmlns:a16="http://schemas.microsoft.com/office/drawing/2014/main" val="617551245"/>
                    </a:ext>
                  </a:extLst>
                </a:gridCol>
              </a:tblGrid>
              <a:tr h="392115">
                <a:tc>
                  <a:txBody>
                    <a:bodyPr/>
                    <a:lstStyle/>
                    <a:p>
                      <a:pPr>
                        <a:lnSpc>
                          <a:spcPct val="107000"/>
                        </a:lnSpc>
                        <a:spcAft>
                          <a:spcPts val="0"/>
                        </a:spcAft>
                      </a:pPr>
                      <a:r>
                        <a:rPr lang="es-CO" sz="1100" b="0" dirty="0">
                          <a:effectLst/>
                        </a:rPr>
                        <a:t>Identificación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RNF4</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6626798"/>
                  </a:ext>
                </a:extLst>
              </a:tr>
              <a:tr h="226274">
                <a:tc>
                  <a:txBody>
                    <a:bodyPr/>
                    <a:lstStyle/>
                    <a:p>
                      <a:pPr>
                        <a:lnSpc>
                          <a:spcPct val="107000"/>
                        </a:lnSpc>
                        <a:spcAft>
                          <a:spcPts val="0"/>
                        </a:spcAft>
                      </a:pPr>
                      <a:r>
                        <a:rPr lang="es-CO" sz="1100" b="0" dirty="0">
                          <a:effectLst/>
                        </a:rPr>
                        <a:t>Nombre del requisito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Accesibilidad</a:t>
                      </a:r>
                    </a:p>
                  </a:txBody>
                  <a:tcPr marL="68580" marR="68580" marT="0" marB="0"/>
                </a:tc>
                <a:extLst>
                  <a:ext uri="{0D108BD9-81ED-4DB2-BD59-A6C34878D82A}">
                    <a16:rowId xmlns:a16="http://schemas.microsoft.com/office/drawing/2014/main" val="3838000929"/>
                  </a:ext>
                </a:extLst>
              </a:tr>
              <a:tr h="226274">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latin typeface="Calibri" panose="020F0502020204030204" pitchFamily="34" charset="0"/>
                          <a:ea typeface="Calibri" panose="020F0502020204030204" pitchFamily="34" charset="0"/>
                          <a:cs typeface="Times New Roman" panose="02020603050405020304" pitchFamily="18" charset="0"/>
                        </a:rPr>
                        <a:t>Ingreso</a:t>
                      </a:r>
                    </a:p>
                  </a:txBody>
                  <a:tcPr marL="68580" marR="68580" marT="0" marB="0"/>
                </a:tc>
                <a:extLst>
                  <a:ext uri="{0D108BD9-81ED-4DB2-BD59-A6C34878D82A}">
                    <a16:rowId xmlns:a16="http://schemas.microsoft.com/office/drawing/2014/main" val="1493772180"/>
                  </a:ext>
                </a:extLst>
              </a:tr>
              <a:tr h="702597">
                <a:tc>
                  <a:txBody>
                    <a:bodyPr/>
                    <a:lstStyle/>
                    <a:p>
                      <a:pPr>
                        <a:lnSpc>
                          <a:spcPct val="107000"/>
                        </a:lnSpc>
                        <a:spcAft>
                          <a:spcPts val="0"/>
                        </a:spcAft>
                      </a:pPr>
                      <a:r>
                        <a:rPr lang="es-CO" sz="1100" b="0" dirty="0">
                          <a:effectLst/>
                        </a:rPr>
                        <a:t>Descripción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El usuario tendrá una forma fácil de ingresar a la plataforma web.</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0314928"/>
                  </a:ext>
                </a:extLst>
              </a:tr>
              <a:tr h="226274">
                <a:tc>
                  <a:txBody>
                    <a:bodyPr/>
                    <a:lstStyle/>
                    <a:p>
                      <a:pPr>
                        <a:lnSpc>
                          <a:spcPct val="107000"/>
                        </a:lnSpc>
                        <a:spcAft>
                          <a:spcPts val="0"/>
                        </a:spcAft>
                      </a:pPr>
                      <a:r>
                        <a:rPr lang="es-CO" sz="1100" b="0">
                          <a:effectLst/>
                        </a:rPr>
                        <a:t>Prioridad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Alta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690043"/>
                  </a:ext>
                </a:extLst>
              </a:tr>
            </a:tbl>
          </a:graphicData>
        </a:graphic>
      </p:graphicFrame>
      <p:graphicFrame>
        <p:nvGraphicFramePr>
          <p:cNvPr id="7" name="Tabla 6">
            <a:extLst>
              <a:ext uri="{FF2B5EF4-FFF2-40B4-BE49-F238E27FC236}">
                <a16:creationId xmlns:a16="http://schemas.microsoft.com/office/drawing/2014/main" id="{C944F059-8746-4087-BC32-4A2A17849842}"/>
              </a:ext>
            </a:extLst>
          </p:cNvPr>
          <p:cNvGraphicFramePr>
            <a:graphicFrameLocks noGrp="1"/>
          </p:cNvGraphicFramePr>
          <p:nvPr/>
        </p:nvGraphicFramePr>
        <p:xfrm>
          <a:off x="3545242" y="5341127"/>
          <a:ext cx="5595620" cy="1361076"/>
        </p:xfrm>
        <a:graphic>
          <a:graphicData uri="http://schemas.openxmlformats.org/drawingml/2006/table">
            <a:tbl>
              <a:tblPr firstRow="1" firstCol="1" bandRow="1">
                <a:tableStyleId>{5C22544A-7EE6-4342-B048-85BDC9FD1C3A}</a:tableStyleId>
              </a:tblPr>
              <a:tblGrid>
                <a:gridCol w="2797810">
                  <a:extLst>
                    <a:ext uri="{9D8B030D-6E8A-4147-A177-3AD203B41FA5}">
                      <a16:colId xmlns:a16="http://schemas.microsoft.com/office/drawing/2014/main" val="3030567948"/>
                    </a:ext>
                  </a:extLst>
                </a:gridCol>
                <a:gridCol w="2797810">
                  <a:extLst>
                    <a:ext uri="{9D8B030D-6E8A-4147-A177-3AD203B41FA5}">
                      <a16:colId xmlns:a16="http://schemas.microsoft.com/office/drawing/2014/main" val="2862376587"/>
                    </a:ext>
                  </a:extLst>
                </a:gridCol>
              </a:tblGrid>
              <a:tr h="464137">
                <a:tc>
                  <a:txBody>
                    <a:bodyPr/>
                    <a:lstStyle/>
                    <a:p>
                      <a:pPr>
                        <a:lnSpc>
                          <a:spcPct val="107000"/>
                        </a:lnSpc>
                        <a:spcAft>
                          <a:spcPts val="0"/>
                        </a:spcAft>
                      </a:pPr>
                      <a:r>
                        <a:rPr lang="es-CO" sz="1100" b="0">
                          <a:effectLst/>
                        </a:rPr>
                        <a:t>Identificación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a:effectLst/>
                        </a:rPr>
                        <a:t>RNF5</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186316"/>
                  </a:ext>
                </a:extLst>
              </a:tr>
              <a:tr h="156210">
                <a:tc>
                  <a:txBody>
                    <a:bodyPr/>
                    <a:lstStyle/>
                    <a:p>
                      <a:pPr>
                        <a:lnSpc>
                          <a:spcPct val="107000"/>
                        </a:lnSpc>
                        <a:spcAft>
                          <a:spcPts val="0"/>
                        </a:spcAft>
                      </a:pPr>
                      <a:r>
                        <a:rPr lang="es-CO" sz="1100" b="0">
                          <a:effectLst/>
                        </a:rPr>
                        <a:t>Nombre del requisito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a:effectLst/>
                        </a:rPr>
                        <a:t>Cable de internet</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667555"/>
                  </a:ext>
                </a:extLst>
              </a:tr>
              <a:tr h="165735">
                <a:tc>
                  <a:txBody>
                    <a:bodyPr/>
                    <a:lstStyle/>
                    <a:p>
                      <a:pPr>
                        <a:lnSpc>
                          <a:spcPct val="107000"/>
                        </a:lnSpc>
                        <a:spcAft>
                          <a:spcPts val="0"/>
                        </a:spcAft>
                      </a:pPr>
                      <a:r>
                        <a:rPr lang="es-CO" sz="1100" b="0" dirty="0">
                          <a:effectLst/>
                        </a:rPr>
                        <a:t>Características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a:effectLst/>
                        </a:rPr>
                        <a:t>Acceder, usar</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2374649"/>
                  </a:ext>
                </a:extLst>
              </a:tr>
              <a:tr h="156210">
                <a:tc>
                  <a:txBody>
                    <a:bodyPr/>
                    <a:lstStyle/>
                    <a:p>
                      <a:pPr>
                        <a:lnSpc>
                          <a:spcPct val="107000"/>
                        </a:lnSpc>
                        <a:spcAft>
                          <a:spcPts val="0"/>
                        </a:spcAft>
                      </a:pPr>
                      <a:r>
                        <a:rPr lang="es-CO" sz="1100" b="0" dirty="0">
                          <a:effectLst/>
                        </a:rPr>
                        <a:t>Descripción del requerimiento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a:effectLst/>
                        </a:rPr>
                        <a:t>hace referencia a la forma como el usuario puede acceder a la página web </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4047522"/>
                  </a:ext>
                </a:extLst>
              </a:tr>
              <a:tr h="165735">
                <a:tc>
                  <a:txBody>
                    <a:bodyPr/>
                    <a:lstStyle/>
                    <a:p>
                      <a:pPr>
                        <a:lnSpc>
                          <a:spcPct val="107000"/>
                        </a:lnSpc>
                        <a:spcAft>
                          <a:spcPts val="0"/>
                        </a:spcAft>
                      </a:pPr>
                      <a:r>
                        <a:rPr lang="es-CO" sz="1100" b="0">
                          <a:effectLst/>
                        </a:rPr>
                        <a:t>Prioridad del requerimiento</a:t>
                      </a:r>
                      <a:endParaRPr lang="es-CO"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b="0" dirty="0">
                          <a:effectLst/>
                        </a:rPr>
                        <a:t>Media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6543928"/>
                  </a:ext>
                </a:extLst>
              </a:tr>
            </a:tbl>
          </a:graphicData>
        </a:graphic>
      </p:graphicFrame>
      <p:sp>
        <p:nvSpPr>
          <p:cNvPr id="8" name="Rectangle 1">
            <a:extLst>
              <a:ext uri="{FF2B5EF4-FFF2-40B4-BE49-F238E27FC236}">
                <a16:creationId xmlns:a16="http://schemas.microsoft.com/office/drawing/2014/main" id="{9C181F60-1BB4-434B-870A-E440F8D81DBB}"/>
              </a:ext>
            </a:extLst>
          </p:cNvPr>
          <p:cNvSpPr>
            <a:spLocks noChangeArrowheads="1"/>
          </p:cNvSpPr>
          <p:nvPr/>
        </p:nvSpPr>
        <p:spPr bwMode="auto">
          <a:xfrm>
            <a:off x="2611438" y="34051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7720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BC63611-359F-4E47-857E-10B8E8DBBC48}"/>
              </a:ext>
            </a:extLst>
          </p:cNvPr>
          <p:cNvSpPr/>
          <p:nvPr/>
        </p:nvSpPr>
        <p:spPr>
          <a:xfrm>
            <a:off x="0" y="0"/>
            <a:ext cx="12188825" cy="1484784"/>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sp>
        <p:nvSpPr>
          <p:cNvPr id="2" name="Título 1">
            <a:extLst>
              <a:ext uri="{FF2B5EF4-FFF2-40B4-BE49-F238E27FC236}">
                <a16:creationId xmlns:a16="http://schemas.microsoft.com/office/drawing/2014/main" id="{F7C24BF7-DC12-43F5-AA89-469646485924}"/>
              </a:ext>
            </a:extLst>
          </p:cNvPr>
          <p:cNvSpPr>
            <a:spLocks noGrp="1"/>
          </p:cNvSpPr>
          <p:nvPr>
            <p:ph type="title"/>
          </p:nvPr>
        </p:nvSpPr>
        <p:spPr>
          <a:xfrm>
            <a:off x="4618248" y="0"/>
            <a:ext cx="2952328" cy="548680"/>
          </a:xfrm>
        </p:spPr>
        <p:txBody>
          <a:bodyPr/>
          <a:lstStyle/>
          <a:p>
            <a:r>
              <a:rPr lang="es-CO" dirty="0">
                <a:solidFill>
                  <a:srgbClr val="376092"/>
                </a:solidFill>
                <a:latin typeface="Arial Black" panose="020B0A04020102020204" pitchFamily="34" charset="0"/>
                <a:cs typeface="Arial" panose="020B0604020202020204" pitchFamily="34" charset="0"/>
              </a:rPr>
              <a:t>Titulo Git </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93" y="1700808"/>
            <a:ext cx="6487638" cy="5013175"/>
          </a:xfrm>
          <a:prstGeom prst="rect">
            <a:avLst/>
          </a:prstGeom>
        </p:spPr>
      </p:pic>
    </p:spTree>
    <p:extLst>
      <p:ext uri="{BB962C8B-B14F-4D97-AF65-F5344CB8AC3E}">
        <p14:creationId xmlns:p14="http://schemas.microsoft.com/office/powerpoint/2010/main" val="336464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3A44B36-F2D8-47AE-847A-38A52964F058}"/>
              </a:ext>
            </a:extLst>
          </p:cNvPr>
          <p:cNvSpPr/>
          <p:nvPr/>
        </p:nvSpPr>
        <p:spPr>
          <a:xfrm>
            <a:off x="2998068" y="332656"/>
            <a:ext cx="5224507" cy="923330"/>
          </a:xfrm>
          <a:prstGeom prst="rect">
            <a:avLst/>
          </a:prstGeom>
        </p:spPr>
        <p:txBody>
          <a:bodyPr wrap="none">
            <a:spAutoFit/>
          </a:bodyPr>
          <a:lstStyle/>
          <a:p>
            <a:r>
              <a:rPr lang="es-ES" sz="5400" dirty="0">
                <a:solidFill>
                  <a:srgbClr val="376092"/>
                </a:solidFill>
                <a:latin typeface="Arial Black" panose="020B0A04020102020204" pitchFamily="34" charset="0"/>
                <a:cs typeface="Arial" panose="020B0604020202020204" pitchFamily="34" charset="0"/>
              </a:rPr>
              <a:t>Casos de uso</a:t>
            </a:r>
            <a:endParaRPr lang="es-CO" sz="5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72" y="1269433"/>
            <a:ext cx="7258205" cy="5487411"/>
          </a:xfrm>
          <a:prstGeom prst="rect">
            <a:avLst/>
          </a:prstGeom>
        </p:spPr>
      </p:pic>
    </p:spTree>
    <p:extLst>
      <p:ext uri="{BB962C8B-B14F-4D97-AF65-F5344CB8AC3E}">
        <p14:creationId xmlns:p14="http://schemas.microsoft.com/office/powerpoint/2010/main" val="107437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2061964" y="548680"/>
            <a:ext cx="7540654" cy="769441"/>
          </a:xfrm>
          <a:prstGeom prst="rect">
            <a:avLst/>
          </a:prstGeom>
        </p:spPr>
        <p:txBody>
          <a:bodyPr wrap="none">
            <a:spAutoFit/>
          </a:bodyPr>
          <a:lstStyle/>
          <a:p>
            <a:r>
              <a:rPr lang="es-ES" sz="4400" dirty="0">
                <a:solidFill>
                  <a:srgbClr val="376092"/>
                </a:solidFill>
                <a:latin typeface="Arial Black" panose="020B0A04020102020204" pitchFamily="34" charset="0"/>
                <a:cs typeface="Arial" panose="020B0604020202020204" pitchFamily="34" charset="0"/>
              </a:rPr>
              <a:t>Casos de uso extendido</a:t>
            </a:r>
            <a:endParaRPr lang="es-CO" sz="4400" dirty="0"/>
          </a:p>
        </p:txBody>
      </p:sp>
      <p:pic>
        <p:nvPicPr>
          <p:cNvPr id="3" name="Imagen 2">
            <a:extLst>
              <a:ext uri="{FF2B5EF4-FFF2-40B4-BE49-F238E27FC236}">
                <a16:creationId xmlns:a16="http://schemas.microsoft.com/office/drawing/2014/main" id="{DB8277B8-ECA7-4622-B90C-F30D69182956}"/>
              </a:ext>
            </a:extLst>
          </p:cNvPr>
          <p:cNvPicPr>
            <a:picLocks noChangeAspect="1"/>
          </p:cNvPicPr>
          <p:nvPr/>
        </p:nvPicPr>
        <p:blipFill>
          <a:blip r:embed="rId2"/>
          <a:stretch>
            <a:fillRect/>
          </a:stretch>
        </p:blipFill>
        <p:spPr>
          <a:xfrm>
            <a:off x="1880495" y="1556792"/>
            <a:ext cx="7903592" cy="5013176"/>
          </a:xfrm>
          <a:prstGeom prst="rect">
            <a:avLst/>
          </a:prstGeom>
        </p:spPr>
      </p:pic>
    </p:spTree>
    <p:extLst>
      <p:ext uri="{BB962C8B-B14F-4D97-AF65-F5344CB8AC3E}">
        <p14:creationId xmlns:p14="http://schemas.microsoft.com/office/powerpoint/2010/main" val="285341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2954060" y="764704"/>
            <a:ext cx="6282361" cy="769441"/>
          </a:xfrm>
          <a:prstGeom prst="rect">
            <a:avLst/>
          </a:prstGeom>
        </p:spPr>
        <p:txBody>
          <a:bodyPr wrap="none">
            <a:spAutoFit/>
          </a:bodyPr>
          <a:lstStyle/>
          <a:p>
            <a:r>
              <a:rPr lang="es-ES" sz="4400" dirty="0" smtClean="0">
                <a:solidFill>
                  <a:srgbClr val="376092"/>
                </a:solidFill>
                <a:latin typeface="Arial Black" panose="020B0A04020102020204" pitchFamily="34" charset="0"/>
                <a:cs typeface="Arial" panose="020B0604020202020204" pitchFamily="34" charset="0"/>
              </a:rPr>
              <a:t>Diagrama de clases</a:t>
            </a:r>
            <a:endParaRPr lang="es-CO" sz="4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060" y="1916832"/>
            <a:ext cx="5626027" cy="4770746"/>
          </a:xfrm>
          <a:prstGeom prst="rect">
            <a:avLst/>
          </a:prstGeom>
        </p:spPr>
      </p:pic>
    </p:spTree>
    <p:extLst>
      <p:ext uri="{BB962C8B-B14F-4D97-AF65-F5344CB8AC3E}">
        <p14:creationId xmlns:p14="http://schemas.microsoft.com/office/powerpoint/2010/main" val="335775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4559873" y="692696"/>
            <a:ext cx="1563248" cy="769441"/>
          </a:xfrm>
          <a:prstGeom prst="rect">
            <a:avLst/>
          </a:prstGeom>
        </p:spPr>
        <p:txBody>
          <a:bodyPr wrap="none">
            <a:spAutoFit/>
          </a:bodyPr>
          <a:lstStyle/>
          <a:p>
            <a:r>
              <a:rPr lang="es-ES" sz="4400" dirty="0" smtClean="0">
                <a:solidFill>
                  <a:srgbClr val="376092"/>
                </a:solidFill>
                <a:latin typeface="Arial Black" panose="020B0A04020102020204" pitchFamily="34" charset="0"/>
                <a:cs typeface="Arial" panose="020B0604020202020204" pitchFamily="34" charset="0"/>
              </a:rPr>
              <a:t>MER</a:t>
            </a:r>
            <a:endParaRPr lang="es-CO" sz="4400" dirty="0"/>
          </a:p>
        </p:txBody>
      </p:sp>
      <p:pic>
        <p:nvPicPr>
          <p:cNvPr id="3" name="Imagen 2"/>
          <p:cNvPicPr>
            <a:picLocks noChangeAspect="1"/>
          </p:cNvPicPr>
          <p:nvPr/>
        </p:nvPicPr>
        <p:blipFill>
          <a:blip r:embed="rId2"/>
          <a:stretch>
            <a:fillRect/>
          </a:stretch>
        </p:blipFill>
        <p:spPr>
          <a:xfrm>
            <a:off x="693812" y="2060848"/>
            <a:ext cx="10802858" cy="4525006"/>
          </a:xfrm>
          <a:prstGeom prst="rect">
            <a:avLst/>
          </a:prstGeom>
        </p:spPr>
      </p:pic>
    </p:spTree>
    <p:extLst>
      <p:ext uri="{BB962C8B-B14F-4D97-AF65-F5344CB8AC3E}">
        <p14:creationId xmlns:p14="http://schemas.microsoft.com/office/powerpoint/2010/main" val="43265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73F607E-DAC6-4B30-94B8-2A85BE74DF9C}"/>
              </a:ext>
            </a:extLst>
          </p:cNvPr>
          <p:cNvSpPr/>
          <p:nvPr/>
        </p:nvSpPr>
        <p:spPr>
          <a:xfrm>
            <a:off x="2854052" y="476672"/>
            <a:ext cx="6006773" cy="769441"/>
          </a:xfrm>
          <a:prstGeom prst="rect">
            <a:avLst/>
          </a:prstGeom>
        </p:spPr>
        <p:txBody>
          <a:bodyPr wrap="none">
            <a:spAutoFit/>
          </a:bodyPr>
          <a:lstStyle/>
          <a:p>
            <a:r>
              <a:rPr lang="es-ES" sz="4400" dirty="0" smtClean="0">
                <a:solidFill>
                  <a:srgbClr val="376092"/>
                </a:solidFill>
                <a:latin typeface="Arial Black" panose="020B0A04020102020204" pitchFamily="34" charset="0"/>
                <a:cs typeface="Arial" panose="020B0604020202020204" pitchFamily="34" charset="0"/>
              </a:rPr>
              <a:t>Base de datos SQL</a:t>
            </a:r>
            <a:endParaRPr lang="es-CO" sz="4400" dirty="0"/>
          </a:p>
        </p:txBody>
      </p:sp>
      <p:pic>
        <p:nvPicPr>
          <p:cNvPr id="5" name="Imagen 4"/>
          <p:cNvPicPr>
            <a:picLocks noChangeAspect="1"/>
          </p:cNvPicPr>
          <p:nvPr/>
        </p:nvPicPr>
        <p:blipFill>
          <a:blip r:embed="rId2"/>
          <a:stretch>
            <a:fillRect/>
          </a:stretch>
        </p:blipFill>
        <p:spPr>
          <a:xfrm>
            <a:off x="2133972" y="1412776"/>
            <a:ext cx="7802064" cy="5258534"/>
          </a:xfrm>
          <a:prstGeom prst="rect">
            <a:avLst/>
          </a:prstGeom>
        </p:spPr>
      </p:pic>
    </p:spTree>
    <p:extLst>
      <p:ext uri="{BB962C8B-B14F-4D97-AF65-F5344CB8AC3E}">
        <p14:creationId xmlns:p14="http://schemas.microsoft.com/office/powerpoint/2010/main" val="3394922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DA63BCF-A0DD-44EF-B963-30CC714B5ED6}"/>
              </a:ext>
            </a:extLst>
          </p:cNvPr>
          <p:cNvSpPr/>
          <p:nvPr/>
        </p:nvSpPr>
        <p:spPr>
          <a:xfrm>
            <a:off x="1670925" y="404664"/>
            <a:ext cx="8846974" cy="1015663"/>
          </a:xfrm>
          <a:prstGeom prst="rect">
            <a:avLst/>
          </a:prstGeom>
        </p:spPr>
        <p:txBody>
          <a:bodyPr wrap="none">
            <a:spAutoFit/>
          </a:bodyPr>
          <a:lstStyle/>
          <a:p>
            <a:r>
              <a:rPr lang="es-ES" sz="6000" dirty="0">
                <a:solidFill>
                  <a:srgbClr val="376092"/>
                </a:solidFill>
                <a:latin typeface="Arial Black" panose="020B0A04020102020204" pitchFamily="34" charset="0"/>
                <a:cs typeface="Arial" panose="020B0604020202020204" pitchFamily="34" charset="0"/>
              </a:rPr>
              <a:t>Diccionario de datos</a:t>
            </a:r>
            <a:endParaRPr lang="es-CO" sz="6000" dirty="0"/>
          </a:p>
        </p:txBody>
      </p:sp>
      <p:pic>
        <p:nvPicPr>
          <p:cNvPr id="6" name="Imagen 5"/>
          <p:cNvPicPr>
            <a:picLocks noChangeAspect="1"/>
          </p:cNvPicPr>
          <p:nvPr/>
        </p:nvPicPr>
        <p:blipFill>
          <a:blip r:embed="rId3"/>
          <a:stretch>
            <a:fillRect/>
          </a:stretch>
        </p:blipFill>
        <p:spPr>
          <a:xfrm>
            <a:off x="261764" y="2193646"/>
            <a:ext cx="5624726" cy="3971658"/>
          </a:xfrm>
          <a:prstGeom prst="rect">
            <a:avLst/>
          </a:prstGeom>
        </p:spPr>
      </p:pic>
      <p:pic>
        <p:nvPicPr>
          <p:cNvPr id="7" name="Imagen 6"/>
          <p:cNvPicPr>
            <a:picLocks noChangeAspect="1"/>
          </p:cNvPicPr>
          <p:nvPr/>
        </p:nvPicPr>
        <p:blipFill>
          <a:blip r:embed="rId4"/>
          <a:stretch>
            <a:fillRect/>
          </a:stretch>
        </p:blipFill>
        <p:spPr>
          <a:xfrm>
            <a:off x="5999236" y="2193646"/>
            <a:ext cx="6099099" cy="3971658"/>
          </a:xfrm>
          <a:prstGeom prst="rect">
            <a:avLst/>
          </a:prstGeom>
        </p:spPr>
      </p:pic>
    </p:spTree>
    <p:extLst>
      <p:ext uri="{BB962C8B-B14F-4D97-AF65-F5344CB8AC3E}">
        <p14:creationId xmlns:p14="http://schemas.microsoft.com/office/powerpoint/2010/main" val="226660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921295" y="260648"/>
            <a:ext cx="9527977"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ES" sz="4800" dirty="0">
                <a:latin typeface="Arial Black" panose="020B0A04020102020204" pitchFamily="34" charset="0"/>
              </a:rPr>
              <a:t>MISION</a:t>
            </a:r>
          </a:p>
        </p:txBody>
      </p:sp>
      <p:sp>
        <p:nvSpPr>
          <p:cNvPr id="7" name="Marcador de contenido 13"/>
          <p:cNvSpPr txBox="1">
            <a:spLocks/>
          </p:cNvSpPr>
          <p:nvPr/>
        </p:nvSpPr>
        <p:spPr>
          <a:xfrm>
            <a:off x="1341884" y="2492896"/>
            <a:ext cx="8686801" cy="249615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CO" sz="3200" dirty="0">
                <a:solidFill>
                  <a:schemeClr val="tx1">
                    <a:lumMod val="75000"/>
                    <a:lumOff val="25000"/>
                  </a:schemeClr>
                </a:solidFill>
              </a:rPr>
              <a:t>Convertimos en realidad, dar moda a todas las edades y tamaños, el sueño de las personas de entregar prendas cómodas y con estilo a través de diseños únicos.</a:t>
            </a:r>
          </a:p>
        </p:txBody>
      </p:sp>
    </p:spTree>
    <p:extLst>
      <p:ext uri="{BB962C8B-B14F-4D97-AF65-F5344CB8AC3E}">
        <p14:creationId xmlns:p14="http://schemas.microsoft.com/office/powerpoint/2010/main" val="119267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DA63BCF-A0DD-44EF-B963-30CC714B5ED6}"/>
              </a:ext>
            </a:extLst>
          </p:cNvPr>
          <p:cNvSpPr/>
          <p:nvPr/>
        </p:nvSpPr>
        <p:spPr>
          <a:xfrm>
            <a:off x="1670925" y="404664"/>
            <a:ext cx="8846974" cy="1015663"/>
          </a:xfrm>
          <a:prstGeom prst="rect">
            <a:avLst/>
          </a:prstGeom>
        </p:spPr>
        <p:txBody>
          <a:bodyPr wrap="none">
            <a:spAutoFit/>
          </a:bodyPr>
          <a:lstStyle/>
          <a:p>
            <a:r>
              <a:rPr lang="es-ES" sz="6000" dirty="0">
                <a:solidFill>
                  <a:srgbClr val="376092"/>
                </a:solidFill>
                <a:latin typeface="Arial Black" panose="020B0A04020102020204" pitchFamily="34" charset="0"/>
                <a:cs typeface="Arial" panose="020B0604020202020204" pitchFamily="34" charset="0"/>
              </a:rPr>
              <a:t>Diccionario de datos</a:t>
            </a:r>
            <a:endParaRPr lang="es-CO" sz="6000" dirty="0"/>
          </a:p>
        </p:txBody>
      </p:sp>
      <p:pic>
        <p:nvPicPr>
          <p:cNvPr id="2" name="Imagen 1"/>
          <p:cNvPicPr>
            <a:picLocks noChangeAspect="1"/>
          </p:cNvPicPr>
          <p:nvPr/>
        </p:nvPicPr>
        <p:blipFill>
          <a:blip r:embed="rId3"/>
          <a:stretch>
            <a:fillRect/>
          </a:stretch>
        </p:blipFill>
        <p:spPr>
          <a:xfrm>
            <a:off x="1413892" y="2276872"/>
            <a:ext cx="8449737" cy="2880320"/>
          </a:xfrm>
          <a:prstGeom prst="rect">
            <a:avLst/>
          </a:prstGeom>
        </p:spPr>
      </p:pic>
    </p:spTree>
    <p:extLst>
      <p:ext uri="{BB962C8B-B14F-4D97-AF65-F5344CB8AC3E}">
        <p14:creationId xmlns:p14="http://schemas.microsoft.com/office/powerpoint/2010/main" val="694154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57B184F-681F-4DA7-86EF-C1D96633C78D}"/>
              </a:ext>
            </a:extLst>
          </p:cNvPr>
          <p:cNvSpPr/>
          <p:nvPr/>
        </p:nvSpPr>
        <p:spPr>
          <a:xfrm>
            <a:off x="4078188" y="476672"/>
            <a:ext cx="3500702" cy="646331"/>
          </a:xfrm>
          <a:prstGeom prst="rect">
            <a:avLst/>
          </a:prstGeom>
        </p:spPr>
        <p:txBody>
          <a:bodyPr wrap="none">
            <a:spAutoFit/>
          </a:bodyPr>
          <a:lstStyle/>
          <a:p>
            <a:r>
              <a:rPr lang="es-ES" sz="3600" dirty="0">
                <a:solidFill>
                  <a:srgbClr val="376092"/>
                </a:solidFill>
                <a:latin typeface="Arial Black" panose="020B0A04020102020204" pitchFamily="34" charset="0"/>
                <a:cs typeface="Arial" panose="020B0604020202020204" pitchFamily="34" charset="0"/>
              </a:rPr>
              <a:t>Presupuesto </a:t>
            </a:r>
            <a:endParaRPr lang="es-CO" sz="3600" dirty="0"/>
          </a:p>
        </p:txBody>
      </p:sp>
      <p:graphicFrame>
        <p:nvGraphicFramePr>
          <p:cNvPr id="5" name="Objeto 4"/>
          <p:cNvGraphicFramePr>
            <a:graphicFrameLocks noChangeAspect="1"/>
          </p:cNvGraphicFramePr>
          <p:nvPr>
            <p:extLst>
              <p:ext uri="{D42A27DB-BD31-4B8C-83A1-F6EECF244321}">
                <p14:modId xmlns:p14="http://schemas.microsoft.com/office/powerpoint/2010/main" val="1448141927"/>
              </p:ext>
            </p:extLst>
          </p:nvPr>
        </p:nvGraphicFramePr>
        <p:xfrm>
          <a:off x="1629916" y="1700808"/>
          <a:ext cx="8896350" cy="4943475"/>
        </p:xfrm>
        <a:graphic>
          <a:graphicData uri="http://schemas.openxmlformats.org/presentationml/2006/ole">
            <mc:AlternateContent xmlns:mc="http://schemas.openxmlformats.org/markup-compatibility/2006">
              <mc:Choice xmlns:v="urn:schemas-microsoft-com:vml" Requires="v">
                <p:oleObj spid="_x0000_s1033" name="Hoja de cálculo" r:id="rId3" imgW="8896374" imgH="4943635" progId="Excel.Sheet.8">
                  <p:link updateAutomatic="1"/>
                </p:oleObj>
              </mc:Choice>
              <mc:Fallback>
                <p:oleObj name="Hoja de cálculo" r:id="rId3" imgW="8896374" imgH="4943635" progId="Excel.Sheet.8">
                  <p:link updateAutomatic="1"/>
                  <p:pic>
                    <p:nvPicPr>
                      <p:cNvPr id="0" name=""/>
                      <p:cNvPicPr/>
                      <p:nvPr/>
                    </p:nvPicPr>
                    <p:blipFill>
                      <a:blip r:embed="rId4"/>
                      <a:stretch>
                        <a:fillRect/>
                      </a:stretch>
                    </p:blipFill>
                    <p:spPr>
                      <a:xfrm>
                        <a:off x="1629916" y="1700808"/>
                        <a:ext cx="8896350" cy="4943475"/>
                      </a:xfrm>
                      <a:prstGeom prst="rect">
                        <a:avLst/>
                      </a:prstGeom>
                    </p:spPr>
                  </p:pic>
                </p:oleObj>
              </mc:Fallback>
            </mc:AlternateContent>
          </a:graphicData>
        </a:graphic>
      </p:graphicFrame>
    </p:spTree>
    <p:extLst>
      <p:ext uri="{BB962C8B-B14F-4D97-AF65-F5344CB8AC3E}">
        <p14:creationId xmlns:p14="http://schemas.microsoft.com/office/powerpoint/2010/main" val="161913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sp>
        <p:nvSpPr>
          <p:cNvPr id="5" name="Marcador de contenido 13"/>
          <p:cNvSpPr txBox="1">
            <a:spLocks/>
          </p:cNvSpPr>
          <p:nvPr/>
        </p:nvSpPr>
        <p:spPr>
          <a:xfrm>
            <a:off x="693812" y="2492896"/>
            <a:ext cx="10801200" cy="316835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2400" dirty="0" smtClean="0"/>
              <a:t>Factibilidad Técnica:</a:t>
            </a:r>
          </a:p>
          <a:p>
            <a:pPr algn="just">
              <a:buFontTx/>
              <a:buChar char="-"/>
            </a:pPr>
            <a:r>
              <a:rPr lang="es-ES" sz="2400" dirty="0" smtClean="0"/>
              <a:t>Se cuentan con los conocimientos técnicos para actualizar y mantener el sitio web en plena forma</a:t>
            </a:r>
            <a:r>
              <a:rPr lang="es-ES" sz="2200" dirty="0" smtClean="0"/>
              <a:t>.</a:t>
            </a:r>
          </a:p>
          <a:p>
            <a:pPr algn="just">
              <a:buFontTx/>
              <a:buChar char="-"/>
            </a:pPr>
            <a:r>
              <a:rPr lang="es-ES" sz="2200" dirty="0" smtClean="0"/>
              <a:t>Los empleados están capacitados en servicio al cliente</a:t>
            </a:r>
          </a:p>
          <a:p>
            <a:pPr algn="just">
              <a:buFontTx/>
              <a:buChar char="-"/>
            </a:pPr>
            <a:r>
              <a:rPr lang="es-ES" sz="2200" dirty="0" smtClean="0"/>
              <a:t>Disponibilidad del lugar y la maquinaria para administrar las bodegas.</a:t>
            </a:r>
          </a:p>
          <a:p>
            <a:pPr algn="just">
              <a:buFontTx/>
              <a:buChar char="-"/>
            </a:pPr>
            <a:endParaRPr lang="es-ES" sz="2400" dirty="0" smtClean="0"/>
          </a:p>
        </p:txBody>
      </p:sp>
    </p:spTree>
    <p:extLst>
      <p:ext uri="{BB962C8B-B14F-4D97-AF65-F5344CB8AC3E}">
        <p14:creationId xmlns:p14="http://schemas.microsoft.com/office/powerpoint/2010/main" val="366406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graphicFrame>
        <p:nvGraphicFramePr>
          <p:cNvPr id="4" name="Gráfico 3"/>
          <p:cNvGraphicFramePr>
            <a:graphicFrameLocks/>
          </p:cNvGraphicFramePr>
          <p:nvPr>
            <p:extLst>
              <p:ext uri="{D42A27DB-BD31-4B8C-83A1-F6EECF244321}">
                <p14:modId xmlns:p14="http://schemas.microsoft.com/office/powerpoint/2010/main" val="853020741"/>
              </p:ext>
            </p:extLst>
          </p:nvPr>
        </p:nvGraphicFramePr>
        <p:xfrm>
          <a:off x="765820" y="1484784"/>
          <a:ext cx="9721080" cy="53732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241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sp>
        <p:nvSpPr>
          <p:cNvPr id="5" name="Marcador de contenido 13"/>
          <p:cNvSpPr txBox="1">
            <a:spLocks/>
          </p:cNvSpPr>
          <p:nvPr/>
        </p:nvSpPr>
        <p:spPr>
          <a:xfrm>
            <a:off x="500658" y="2420888"/>
            <a:ext cx="10729192" cy="410445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2400" dirty="0" smtClean="0"/>
              <a:t>Factibilidad Ética y Legal:</a:t>
            </a:r>
          </a:p>
          <a:p>
            <a:pPr algn="just">
              <a:buFontTx/>
              <a:buChar char="-"/>
            </a:pPr>
            <a:r>
              <a:rPr lang="es-ES" sz="2400" dirty="0" smtClean="0"/>
              <a:t>Los usuarios que usen nuestro servicio web estarán sujetos a aceptar los términos y condiciones donde se contempla que la información personal de los usuarios estará protegida bajo la clausula “política y seguridad” para no tener problemas legales ante la superintendencia de industria y comercio.</a:t>
            </a:r>
          </a:p>
          <a:p>
            <a:pPr algn="just">
              <a:buFontTx/>
              <a:buChar char="-"/>
            </a:pPr>
            <a:r>
              <a:rPr lang="es-ES" sz="2400" dirty="0" smtClean="0"/>
              <a:t>Manejaremos los contratos:</a:t>
            </a:r>
          </a:p>
          <a:p>
            <a:pPr lvl="1" algn="just">
              <a:buFontTx/>
              <a:buChar char="-"/>
            </a:pPr>
            <a:r>
              <a:rPr lang="es-ES" sz="2200" dirty="0" smtClean="0"/>
              <a:t>Contrato prestación de servicios</a:t>
            </a:r>
          </a:p>
          <a:p>
            <a:pPr lvl="1" algn="just">
              <a:buFontTx/>
              <a:buChar char="-"/>
            </a:pPr>
            <a:r>
              <a:rPr lang="es-ES" sz="2200" dirty="0" smtClean="0"/>
              <a:t>Contrato de termino indefinido</a:t>
            </a:r>
          </a:p>
          <a:p>
            <a:pPr marL="365760" lvl="1" indent="0" algn="just">
              <a:buNone/>
            </a:pPr>
            <a:r>
              <a:rPr lang="es-ES" sz="2200" dirty="0" smtClean="0"/>
              <a:t>Se respetaran las prestaciones normales de ley.</a:t>
            </a:r>
          </a:p>
          <a:p>
            <a:pPr lvl="1" algn="just">
              <a:buFontTx/>
              <a:buChar char="-"/>
            </a:pPr>
            <a:endParaRPr lang="es-ES" sz="2200" dirty="0" smtClean="0"/>
          </a:p>
        </p:txBody>
      </p:sp>
    </p:spTree>
    <p:extLst>
      <p:ext uri="{BB962C8B-B14F-4D97-AF65-F5344CB8AC3E}">
        <p14:creationId xmlns:p14="http://schemas.microsoft.com/office/powerpoint/2010/main" val="390387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6A8035D-BB62-45F0-9430-E8353F9AEDEC}"/>
              </a:ext>
            </a:extLst>
          </p:cNvPr>
          <p:cNvSpPr/>
          <p:nvPr/>
        </p:nvSpPr>
        <p:spPr>
          <a:xfrm>
            <a:off x="3286100" y="378480"/>
            <a:ext cx="4836837" cy="923330"/>
          </a:xfrm>
          <a:prstGeom prst="rect">
            <a:avLst/>
          </a:prstGeom>
        </p:spPr>
        <p:txBody>
          <a:bodyPr wrap="none">
            <a:spAutoFit/>
          </a:bodyPr>
          <a:lstStyle/>
          <a:p>
            <a:r>
              <a:rPr lang="es-ES" sz="5400" dirty="0">
                <a:solidFill>
                  <a:srgbClr val="376092"/>
                </a:solidFill>
                <a:latin typeface="Arial Black" panose="020B0A04020102020204" pitchFamily="34" charset="0"/>
                <a:cs typeface="Arial" panose="020B0604020202020204" pitchFamily="34" charset="0"/>
              </a:rPr>
              <a:t>Cronograma</a:t>
            </a:r>
            <a:endParaRPr lang="es-CO" sz="2800" dirty="0"/>
          </a:p>
        </p:txBody>
      </p:sp>
      <p:graphicFrame>
        <p:nvGraphicFramePr>
          <p:cNvPr id="2" name="Objeto 1"/>
          <p:cNvGraphicFramePr>
            <a:graphicFrameLocks noChangeAspect="1"/>
          </p:cNvGraphicFramePr>
          <p:nvPr>
            <p:extLst>
              <p:ext uri="{D42A27DB-BD31-4B8C-83A1-F6EECF244321}">
                <p14:modId xmlns:p14="http://schemas.microsoft.com/office/powerpoint/2010/main" val="999969552"/>
              </p:ext>
            </p:extLst>
          </p:nvPr>
        </p:nvGraphicFramePr>
        <p:xfrm>
          <a:off x="333772" y="2708920"/>
          <a:ext cx="11525250" cy="3248025"/>
        </p:xfrm>
        <a:graphic>
          <a:graphicData uri="http://schemas.openxmlformats.org/presentationml/2006/ole">
            <mc:AlternateContent xmlns:mc="http://schemas.openxmlformats.org/markup-compatibility/2006">
              <mc:Choice xmlns:v="urn:schemas-microsoft-com:vml" Requires="v">
                <p:oleObj spid="_x0000_s2057" name="Hoja de cálculo" r:id="rId3" imgW="11525080" imgH="3247873" progId="Excel.Sheet.8">
                  <p:link updateAutomatic="1"/>
                </p:oleObj>
              </mc:Choice>
              <mc:Fallback>
                <p:oleObj name="Hoja de cálculo" r:id="rId3" imgW="11525080" imgH="3247873" progId="Excel.Sheet.8">
                  <p:link updateAutomatic="1"/>
                  <p:pic>
                    <p:nvPicPr>
                      <p:cNvPr id="0" name=""/>
                      <p:cNvPicPr/>
                      <p:nvPr/>
                    </p:nvPicPr>
                    <p:blipFill>
                      <a:blip r:embed="rId4"/>
                      <a:stretch>
                        <a:fillRect/>
                      </a:stretch>
                    </p:blipFill>
                    <p:spPr>
                      <a:xfrm>
                        <a:off x="333772" y="2708920"/>
                        <a:ext cx="11525250" cy="3248025"/>
                      </a:xfrm>
                      <a:prstGeom prst="rect">
                        <a:avLst/>
                      </a:prstGeom>
                    </p:spPr>
                  </p:pic>
                </p:oleObj>
              </mc:Fallback>
            </mc:AlternateContent>
          </a:graphicData>
        </a:graphic>
      </p:graphicFrame>
    </p:spTree>
    <p:extLst>
      <p:ext uri="{BB962C8B-B14F-4D97-AF65-F5344CB8AC3E}">
        <p14:creationId xmlns:p14="http://schemas.microsoft.com/office/powerpoint/2010/main" val="249415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909836" y="260648"/>
            <a:ext cx="9527977"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ES" sz="4800" dirty="0">
                <a:latin typeface="Arial Black" panose="020B0A04020102020204" pitchFamily="34" charset="0"/>
              </a:rPr>
              <a:t>VISION</a:t>
            </a:r>
          </a:p>
        </p:txBody>
      </p:sp>
      <p:sp>
        <p:nvSpPr>
          <p:cNvPr id="7" name="Marcador de contenido 13"/>
          <p:cNvSpPr txBox="1">
            <a:spLocks/>
          </p:cNvSpPr>
          <p:nvPr/>
        </p:nvSpPr>
        <p:spPr>
          <a:xfrm>
            <a:off x="1485900" y="2204864"/>
            <a:ext cx="8686801" cy="264017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CO" sz="3200" dirty="0">
                <a:solidFill>
                  <a:schemeClr val="tx1">
                    <a:lumMod val="75000"/>
                    <a:lumOff val="25000"/>
                  </a:schemeClr>
                </a:solidFill>
              </a:rPr>
              <a:t>Ser reconocidos como la mejor pagina web </a:t>
            </a:r>
            <a:r>
              <a:rPr lang="es-CO" sz="3200" dirty="0" smtClean="0">
                <a:solidFill>
                  <a:schemeClr val="tx1">
                    <a:lumMod val="75000"/>
                    <a:lumOff val="25000"/>
                  </a:schemeClr>
                </a:solidFill>
              </a:rPr>
              <a:t>nacional </a:t>
            </a:r>
            <a:r>
              <a:rPr lang="es-CO" sz="3200" dirty="0">
                <a:solidFill>
                  <a:schemeClr val="tx1">
                    <a:lumMod val="75000"/>
                    <a:lumOff val="25000"/>
                  </a:schemeClr>
                </a:solidFill>
              </a:rPr>
              <a:t>en entregar productos de calidad y ayudando </a:t>
            </a:r>
            <a:r>
              <a:rPr lang="es-CO" sz="3200" dirty="0" smtClean="0">
                <a:solidFill>
                  <a:schemeClr val="tx1">
                    <a:lumMod val="75000"/>
                    <a:lumOff val="25000"/>
                  </a:schemeClr>
                </a:solidFill>
              </a:rPr>
              <a:t>a satisfacer las necesidades </a:t>
            </a:r>
            <a:r>
              <a:rPr lang="es-CO" sz="3200" dirty="0">
                <a:solidFill>
                  <a:schemeClr val="tx1">
                    <a:lumMod val="75000"/>
                    <a:lumOff val="25000"/>
                  </a:schemeClr>
                </a:solidFill>
              </a:rPr>
              <a:t>de nuestros clientes.</a:t>
            </a:r>
          </a:p>
        </p:txBody>
      </p:sp>
    </p:spTree>
    <p:extLst>
      <p:ext uri="{BB962C8B-B14F-4D97-AF65-F5344CB8AC3E}">
        <p14:creationId xmlns:p14="http://schemas.microsoft.com/office/powerpoint/2010/main" val="50702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91637" y="332656"/>
            <a:ext cx="9527977" cy="1066800"/>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4800" dirty="0">
                <a:latin typeface="Arial Black" panose="020B0A04020102020204" pitchFamily="34" charset="0"/>
              </a:rPr>
              <a:t>Planteamiento Del Problema</a:t>
            </a:r>
          </a:p>
        </p:txBody>
      </p:sp>
      <p:sp>
        <p:nvSpPr>
          <p:cNvPr id="7" name="Marcador de contenido 13"/>
          <p:cNvSpPr txBox="1">
            <a:spLocks/>
          </p:cNvSpPr>
          <p:nvPr/>
        </p:nvSpPr>
        <p:spPr>
          <a:xfrm>
            <a:off x="1485900" y="2204864"/>
            <a:ext cx="8686801" cy="264017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r>
              <a:rPr lang="es-CO" sz="2400" dirty="0"/>
              <a:t>De acuerdo a las encuestas el problema mas presentado cuando se compra ropa, es la falta de diversidad de productos como lo es la ropa clásica, deportiva, de cuero, excéntrica, etc. También las limitadas formas de pago que tienen disponible las personas cuando compran por internet.</a:t>
            </a:r>
          </a:p>
          <a:p>
            <a:pPr marL="45720" indent="0">
              <a:buNone/>
            </a:pPr>
            <a:r>
              <a:rPr lang="es-CO" sz="2400" dirty="0"/>
              <a:t>    La pregunta problema planteada para esta problemática es: </a:t>
            </a:r>
          </a:p>
          <a:p>
            <a:r>
              <a:rPr lang="es-CO" sz="3200" dirty="0">
                <a:solidFill>
                  <a:schemeClr val="tx1">
                    <a:lumMod val="75000"/>
                    <a:lumOff val="25000"/>
                  </a:schemeClr>
                </a:solidFill>
              </a:rPr>
              <a:t>¿cómo desarrollar un software que permita visualizar el catalogo completo y brinde amplia variedad de formas de pago?</a:t>
            </a:r>
            <a:endParaRPr lang="es-CO" sz="2400" dirty="0">
              <a:solidFill>
                <a:schemeClr val="tx1">
                  <a:lumMod val="75000"/>
                  <a:lumOff val="25000"/>
                </a:schemeClr>
              </a:solidFill>
            </a:endParaRPr>
          </a:p>
        </p:txBody>
      </p:sp>
    </p:spTree>
    <p:extLst>
      <p:ext uri="{BB962C8B-B14F-4D97-AF65-F5344CB8AC3E}">
        <p14:creationId xmlns:p14="http://schemas.microsoft.com/office/powerpoint/2010/main" val="238110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13892" y="18864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a:t>Alcance</a:t>
            </a:r>
            <a:endParaRPr lang="es-ES" dirty="0"/>
          </a:p>
        </p:txBody>
      </p:sp>
      <p:sp>
        <p:nvSpPr>
          <p:cNvPr id="7" name="Marcador de contenido 13"/>
          <p:cNvSpPr txBox="1">
            <a:spLocks/>
          </p:cNvSpPr>
          <p:nvPr/>
        </p:nvSpPr>
        <p:spPr>
          <a:xfrm>
            <a:off x="333772" y="2732862"/>
            <a:ext cx="5760672" cy="30243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CO" sz="3200" dirty="0"/>
              <a:t>Al realizar este proyecto pretendemos expandirnos nacionalmente en las áreas de Bogotá, Medellín, Cartagena, Barranquilla y Cali. Además, cabe la posibilidad, de expandirnos internacionalmente si tiene mucho éxito el proyecto</a:t>
            </a:r>
          </a:p>
        </p:txBody>
      </p:sp>
      <p:pic>
        <p:nvPicPr>
          <p:cNvPr id="1026" name="Picture 2" descr="Resultado de imagen para imagenes funcione para todo el mun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2924944"/>
            <a:ext cx="4608544" cy="264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7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13892" y="188640"/>
            <a:ext cx="8686801" cy="106680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smtClean="0"/>
              <a:t>Impacto esperado del proyecto</a:t>
            </a:r>
            <a:endParaRPr lang="es-ES" dirty="0"/>
          </a:p>
        </p:txBody>
      </p:sp>
      <p:sp>
        <p:nvSpPr>
          <p:cNvPr id="7" name="Marcador de contenido 13"/>
          <p:cNvSpPr txBox="1">
            <a:spLocks/>
          </p:cNvSpPr>
          <p:nvPr/>
        </p:nvSpPr>
        <p:spPr>
          <a:xfrm>
            <a:off x="1734681" y="2492896"/>
            <a:ext cx="8366012" cy="30243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3200" dirty="0" smtClean="0"/>
              <a:t>El presente proyecto intenta, por una parte</a:t>
            </a:r>
            <a:r>
              <a:rPr lang="es-ES" sz="3200" dirty="0"/>
              <a:t>, </a:t>
            </a:r>
            <a:r>
              <a:rPr lang="es-ES" sz="3200" dirty="0" smtClean="0"/>
              <a:t>Colaborar e intercooperar con otras personas, proyectos y empresas, También se abrirán tiendas en Bogotá, Cali, Barranquilla, Cartagena y Medellín</a:t>
            </a:r>
            <a:r>
              <a:rPr lang="es-CO" sz="3200" dirty="0" smtClean="0"/>
              <a:t> con sus respectivas bodegas lo que generara distintos puestos de trabajo.</a:t>
            </a:r>
            <a:endParaRPr lang="es-ES" sz="3200" dirty="0" smtClean="0"/>
          </a:p>
        </p:txBody>
      </p:sp>
    </p:spTree>
    <p:extLst>
      <p:ext uri="{BB962C8B-B14F-4D97-AF65-F5344CB8AC3E}">
        <p14:creationId xmlns:p14="http://schemas.microsoft.com/office/powerpoint/2010/main" val="36792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341884" y="332656"/>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smtClean="0"/>
              <a:t>Resultados</a:t>
            </a:r>
            <a:endParaRPr lang="es-ES" dirty="0"/>
          </a:p>
        </p:txBody>
      </p:sp>
      <p:sp>
        <p:nvSpPr>
          <p:cNvPr id="7" name="Marcador de contenido 13"/>
          <p:cNvSpPr txBox="1">
            <a:spLocks/>
          </p:cNvSpPr>
          <p:nvPr/>
        </p:nvSpPr>
        <p:spPr>
          <a:xfrm>
            <a:off x="1485900" y="2420888"/>
            <a:ext cx="8784976" cy="201622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3200" dirty="0" smtClean="0"/>
              <a:t>Poder ofrecerle un producto de calidad al cliente sin que los métodos de pago o el método de envió sea algún inconveniente.</a:t>
            </a:r>
            <a:endParaRPr lang="es-CO" sz="3200" dirty="0"/>
          </a:p>
        </p:txBody>
      </p:sp>
    </p:spTree>
    <p:extLst>
      <p:ext uri="{BB962C8B-B14F-4D97-AF65-F5344CB8AC3E}">
        <p14:creationId xmlns:p14="http://schemas.microsoft.com/office/powerpoint/2010/main" val="162963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46348" y="476672"/>
            <a:ext cx="8686800" cy="1066800"/>
          </a:xfrm>
        </p:spPr>
        <p:txBody>
          <a:bodyPr rtlCol="0"/>
          <a:lstStyle/>
          <a:p>
            <a:pPr rtl="0"/>
            <a:r>
              <a:rPr lang="es-ES" dirty="0">
                <a:solidFill>
                  <a:srgbClr val="376092"/>
                </a:solidFill>
                <a:latin typeface="Arial Black" panose="020B0A04020102020204" pitchFamily="34" charset="0"/>
              </a:rPr>
              <a:t>Justificación</a:t>
            </a:r>
          </a:p>
        </p:txBody>
      </p:sp>
      <p:sp>
        <p:nvSpPr>
          <p:cNvPr id="3" name="Marcador de contenido 2"/>
          <p:cNvSpPr>
            <a:spLocks noGrp="1"/>
          </p:cNvSpPr>
          <p:nvPr>
            <p:ph sz="half" idx="4294967295"/>
          </p:nvPr>
        </p:nvSpPr>
        <p:spPr>
          <a:xfrm>
            <a:off x="1269876" y="2492896"/>
            <a:ext cx="10296525" cy="4149725"/>
          </a:xfrm>
        </p:spPr>
        <p:txBody>
          <a:bodyPr rtlCol="0">
            <a:noAutofit/>
          </a:bodyPr>
          <a:lstStyle/>
          <a:p>
            <a:pPr marL="45720" indent="0">
              <a:buNone/>
            </a:pPr>
            <a:r>
              <a:rPr lang="es-ES" dirty="0">
                <a:solidFill>
                  <a:schemeClr val="tx1">
                    <a:lumMod val="65000"/>
                    <a:lumOff val="35000"/>
                  </a:schemeClr>
                </a:solidFill>
              </a:rPr>
              <a:t>Este proyecto está hecho con el fin de facilitar la compra de un amplio repertorio de ropa tipo deportiva, casual, clásica, etc. La idea principal es hacer que el usuario no presente inconvenientes en su compra.</a:t>
            </a:r>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a-Presentacion-SENA-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220E13-D325-4A9E-AA7A-0D1409275EB9}">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a4f35948-e619-41b3-aa29-22878b09cfd2"/>
    <ds:schemaRef ds:uri="http://schemas.openxmlformats.org/package/2006/metadata/core-properties"/>
    <ds:schemaRef ds:uri="http://www.w3.org/XML/1998/namespace"/>
    <ds:schemaRef ds:uri="40262f94-9f35-4ac3-9a90-690165a166b7"/>
    <ds:schemaRef ds:uri="http://purl.org/dc/dcmitype/"/>
    <ds:schemaRef ds:uri="http://purl.org/dc/terms/"/>
  </ds:schemaRefs>
</ds:datastoreItem>
</file>

<file path=customXml/itemProps2.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Plantila-Presentacion-SENA- (1)</Template>
  <TotalTime>1368</TotalTime>
  <Words>1415</Words>
  <Application>Microsoft Office PowerPoint</Application>
  <PresentationFormat>Personalizado</PresentationFormat>
  <Paragraphs>260</Paragraphs>
  <Slides>35</Slides>
  <Notes>25</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Vínculos</vt:lpstr>
      </vt:variant>
      <vt:variant>
        <vt:i4>2</vt:i4>
      </vt:variant>
      <vt:variant>
        <vt:lpstr>Títulos de diapositiva</vt:lpstr>
      </vt:variant>
      <vt:variant>
        <vt:i4>35</vt:i4>
      </vt:variant>
    </vt:vector>
  </HeadingPairs>
  <TitlesOfParts>
    <vt:vector size="43" baseType="lpstr">
      <vt:lpstr>Arial</vt:lpstr>
      <vt:lpstr>Arial Black</vt:lpstr>
      <vt:lpstr>Calibri</vt:lpstr>
      <vt:lpstr>Franklin Gothic Medium</vt:lpstr>
      <vt:lpstr>Times New Roman</vt:lpstr>
      <vt:lpstr>Plantila-Presentacion-SENA- (1)</vt:lpstr>
      <vt:lpstr>file:///C:\Users\Carlos%20Andres\Desktop\PRESUPUESTO%20DE%20ARRANQUE.xls!PRESUPUESTO!F1C1:F27C16</vt:lpstr>
      <vt:lpstr>file:///C:\Users\Carlos%20Andres\Desktop\PRESUPUESTO%20DE%20ARRANQUE.xls!CRONOGRAMA!F3C1:F19C12</vt:lpstr>
      <vt:lpstr>Proyecto de Certificación Laboral</vt:lpstr>
      <vt:lpstr>Objetivo General</vt:lpstr>
      <vt:lpstr>Presentación de PowerPoint</vt:lpstr>
      <vt:lpstr>Presentación de PowerPoint</vt:lpstr>
      <vt:lpstr>Presentación de PowerPoint</vt:lpstr>
      <vt:lpstr>Presentación de PowerPoint</vt:lpstr>
      <vt:lpstr>Presentación de PowerPoint</vt:lpstr>
      <vt:lpstr>Presentación de PowerPoint</vt:lpstr>
      <vt:lpstr>Justificación</vt:lpstr>
      <vt:lpstr>Levantamiento de Información</vt:lpstr>
      <vt:lpstr>Resultados de las encuestas</vt:lpstr>
      <vt:lpstr>Resultados de las encuestas</vt:lpstr>
      <vt:lpstr>Especificaciones de Hardware y Software  Pagina (VB y C# Tecnologías .NET)</vt:lpstr>
      <vt:lpstr>Especificaciones de Hardware y Software  Móvil (Ionic) </vt:lpstr>
      <vt:lpstr>Especificaciones de Hardware y Software Pagina  </vt:lpstr>
      <vt:lpstr>Especificaciones de Hardware y Software  Móvil (Ionic)</vt:lpstr>
      <vt:lpstr>Que Necesita El Usuario Para Poder Acceder  A Nuestro Sitio Web</vt:lpstr>
      <vt:lpstr>Que Necesita El Usuario Para Poder Acceder  A Nuestro Sitio Web</vt:lpstr>
      <vt:lpstr>BPMN</vt:lpstr>
      <vt:lpstr>Mockups</vt:lpstr>
      <vt:lpstr>Presentación de PowerPoint</vt:lpstr>
      <vt:lpstr>Presentación de PowerPoint</vt:lpstr>
      <vt:lpstr>Titulo Git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Estudio de factibilidad</vt:lpstr>
      <vt:lpstr>Estudio de factibilidad</vt:lpstr>
      <vt:lpstr>Estudio de factibilidad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Certificación Laboral</dc:title>
  <dc:creator>HipHop</dc:creator>
  <cp:lastModifiedBy>Carlos Andres</cp:lastModifiedBy>
  <cp:revision>87</cp:revision>
  <dcterms:created xsi:type="dcterms:W3CDTF">2019-03-31T02:05:20Z</dcterms:created>
  <dcterms:modified xsi:type="dcterms:W3CDTF">2020-08-01T18:57:07Z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