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Bold Italics" charset="1" panose="00000800000000000000"/>
      <p:regular r:id="rId20"/>
    </p:embeddedFont>
    <p:embeddedFont>
      <p:font typeface="Open Sans Bold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0563" y="3464242"/>
            <a:ext cx="13066873" cy="485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00"/>
              </a:lnSpc>
            </a:pPr>
          </a:p>
          <a:p>
            <a:pPr algn="ctr">
              <a:lnSpc>
                <a:spcPts val="9859"/>
              </a:lnSpc>
            </a:pPr>
            <a:r>
              <a:rPr lang="en-US" sz="8499" spc="-45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CV’S</a:t>
            </a:r>
          </a:p>
          <a:p>
            <a:pPr algn="ctr">
              <a:lnSpc>
                <a:spcPts val="9859"/>
              </a:lnSpc>
            </a:pPr>
            <a:r>
              <a:rPr lang="en-US" sz="8499" spc="-45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QUALIFICATION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92033" y="1156496"/>
            <a:ext cx="5281961" cy="4253542"/>
          </a:xfrm>
          <a:custGeom>
            <a:avLst/>
            <a:gdLst/>
            <a:ahLst/>
            <a:cxnLst/>
            <a:rect r="r" b="b" t="t" l="l"/>
            <a:pathLst>
              <a:path h="4253542" w="5281961">
                <a:moveTo>
                  <a:pt x="0" y="0"/>
                </a:moveTo>
                <a:lnTo>
                  <a:pt x="5281961" y="0"/>
                </a:lnTo>
                <a:lnTo>
                  <a:pt x="5281961" y="4253542"/>
                </a:lnTo>
                <a:lnTo>
                  <a:pt x="0" y="4253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630" y="0"/>
            <a:ext cx="19183217" cy="10287000"/>
          </a:xfrm>
          <a:custGeom>
            <a:avLst/>
            <a:gdLst/>
            <a:ahLst/>
            <a:cxnLst/>
            <a:rect r="r" b="b" t="t" l="l"/>
            <a:pathLst>
              <a:path h="10287000" w="19183217">
                <a:moveTo>
                  <a:pt x="0" y="0"/>
                </a:moveTo>
                <a:lnTo>
                  <a:pt x="19183217" y="0"/>
                </a:lnTo>
                <a:lnTo>
                  <a:pt x="191832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46241" cy="10287000"/>
          </a:xfrm>
          <a:custGeom>
            <a:avLst/>
            <a:gdLst/>
            <a:ahLst/>
            <a:cxnLst/>
            <a:rect r="r" b="b" t="t" l="l"/>
            <a:pathLst>
              <a:path h="10287000" w="18746241">
                <a:moveTo>
                  <a:pt x="0" y="0"/>
                </a:moveTo>
                <a:lnTo>
                  <a:pt x="18746241" y="0"/>
                </a:lnTo>
                <a:lnTo>
                  <a:pt x="1874624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0D5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6628" y="3917648"/>
            <a:ext cx="11923966" cy="288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77020" y="7170572"/>
            <a:ext cx="7032402" cy="1620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2"/>
              </a:lnSpc>
            </a:pPr>
            <a:r>
              <a:rPr lang="en-US" sz="3445" spc="-68">
                <a:solidFill>
                  <a:srgbClr val="E7E7E7"/>
                </a:solidFill>
                <a:latin typeface="Poppins"/>
                <a:ea typeface="Poppins"/>
                <a:cs typeface="Poppins"/>
                <a:sym typeface="Poppins"/>
              </a:rPr>
              <a:t>ANDRÉS MARTÍNEZ CABRERA</a:t>
            </a:r>
          </a:p>
          <a:p>
            <a:pPr algn="ctr">
              <a:lnSpc>
                <a:spcPts val="4272"/>
              </a:lnSpc>
            </a:pPr>
            <a:r>
              <a:rPr lang="en-US" sz="3445" spc="-68">
                <a:solidFill>
                  <a:srgbClr val="E7E7E7"/>
                </a:solidFill>
                <a:latin typeface="Poppins"/>
                <a:ea typeface="Poppins"/>
                <a:cs typeface="Poppins"/>
                <a:sym typeface="Poppins"/>
              </a:rPr>
              <a:t>CARLOS MAUEL VÉLEZ</a:t>
            </a:r>
          </a:p>
          <a:p>
            <a:pPr algn="ctr">
              <a:lnSpc>
                <a:spcPts val="4272"/>
              </a:lnSpc>
            </a:pPr>
            <a:r>
              <a:rPr lang="en-US" sz="3445" spc="-68">
                <a:solidFill>
                  <a:srgbClr val="E7E7E7"/>
                </a:solidFill>
                <a:latin typeface="Poppins"/>
                <a:ea typeface="Poppins"/>
                <a:cs typeface="Poppins"/>
                <a:sym typeface="Poppins"/>
              </a:rPr>
              <a:t>MIGUEL ANGEL TOVAR RODRÍGUEZ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276930" y="316877"/>
            <a:ext cx="3783361" cy="3046725"/>
          </a:xfrm>
          <a:custGeom>
            <a:avLst/>
            <a:gdLst/>
            <a:ahLst/>
            <a:cxnLst/>
            <a:rect r="r" b="b" t="t" l="l"/>
            <a:pathLst>
              <a:path h="3046725" w="3783361">
                <a:moveTo>
                  <a:pt x="0" y="0"/>
                </a:moveTo>
                <a:lnTo>
                  <a:pt x="3783361" y="0"/>
                </a:lnTo>
                <a:lnTo>
                  <a:pt x="3783361" y="3046725"/>
                </a:lnTo>
                <a:lnTo>
                  <a:pt x="0" y="3046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6207" y="1875829"/>
            <a:ext cx="14034003" cy="536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1"/>
              </a:lnSpc>
            </a:pPr>
            <a:r>
              <a:rPr lang="en-US" sz="680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According to </a:t>
            </a:r>
            <a:r>
              <a:rPr lang="en-US" sz="6802" i="true" b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LinkedIn</a:t>
            </a:r>
            <a:r>
              <a:rPr lang="en-US" sz="680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,          </a:t>
            </a:r>
          </a:p>
          <a:p>
            <a:pPr algn="l">
              <a:lnSpc>
                <a:spcPts val="10611"/>
              </a:lnSpc>
            </a:pPr>
            <a:r>
              <a:rPr lang="en-US" sz="680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of HR managers say that automation has reduced hiring time by                     on average.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4172" y="1495670"/>
            <a:ext cx="2976444" cy="196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64"/>
              </a:lnSpc>
            </a:pPr>
            <a:r>
              <a:rPr lang="en-US" sz="11474" b="true">
                <a:solidFill>
                  <a:srgbClr val="35C9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67%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58031" y="5644320"/>
            <a:ext cx="2976444" cy="196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64"/>
              </a:lnSpc>
            </a:pPr>
            <a:r>
              <a:rPr lang="en-US" sz="11474" b="true">
                <a:solidFill>
                  <a:srgbClr val="35C9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30%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0996" y="1154195"/>
            <a:ext cx="13466009" cy="7978610"/>
          </a:xfrm>
          <a:custGeom>
            <a:avLst/>
            <a:gdLst/>
            <a:ahLst/>
            <a:cxnLst/>
            <a:rect r="r" b="b" t="t" l="l"/>
            <a:pathLst>
              <a:path h="7978610" w="13466009">
                <a:moveTo>
                  <a:pt x="0" y="0"/>
                </a:moveTo>
                <a:lnTo>
                  <a:pt x="13466008" y="0"/>
                </a:lnTo>
                <a:lnTo>
                  <a:pt x="13466008" y="7978610"/>
                </a:lnTo>
                <a:lnTo>
                  <a:pt x="0" y="797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312338" y="9201150"/>
            <a:ext cx="12564667" cy="40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8"/>
              </a:lnSpc>
              <a:spcBef>
                <a:spcPct val="0"/>
              </a:spcBef>
            </a:pPr>
            <a:r>
              <a:rPr lang="en-US" sz="2306">
                <a:solidFill>
                  <a:srgbClr val="555555"/>
                </a:solidFill>
                <a:latin typeface="Poppins"/>
                <a:ea typeface="Poppins"/>
                <a:cs typeface="Poppins"/>
                <a:sym typeface="Poppins"/>
              </a:rPr>
              <a:t>According</a:t>
            </a:r>
            <a:r>
              <a:rPr lang="en-US" sz="2306">
                <a:solidFill>
                  <a:srgbClr val="555555"/>
                </a:solidFill>
                <a:latin typeface="Poppins"/>
                <a:ea typeface="Poppins"/>
                <a:cs typeface="Poppins"/>
                <a:sym typeface="Poppins"/>
              </a:rPr>
              <a:t> to a survey conducted by Express Employment Professionals and Harris Poll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6207" y="1724143"/>
            <a:ext cx="14355989" cy="5897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5999" i="true" b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Harvard Business</a:t>
            </a:r>
            <a:r>
              <a:rPr lang="en-US" sz="59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5999" i="true" b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Review </a:t>
            </a:r>
            <a:r>
              <a:rPr lang="en-US" sz="59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studies indicate that data-driven software can identify up to                         more </a:t>
            </a:r>
            <a:r>
              <a:rPr lang="en-US" sz="5999" i="true" b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POTENCIAL TALENT</a:t>
            </a:r>
            <a:r>
              <a:rPr lang="en-US" sz="599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compared to traditional methods.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71492" y="3675808"/>
            <a:ext cx="2976444" cy="196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64"/>
              </a:lnSpc>
            </a:pPr>
            <a:r>
              <a:rPr lang="en-US" sz="11474" b="true">
                <a:solidFill>
                  <a:srgbClr val="35C9B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40%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136905" cy="10287000"/>
            <a:chOff x="0" y="0"/>
            <a:chExt cx="161630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63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16304">
                  <a:moveTo>
                    <a:pt x="0" y="0"/>
                  </a:moveTo>
                  <a:lnTo>
                    <a:pt x="1616304" y="0"/>
                  </a:lnTo>
                  <a:lnTo>
                    <a:pt x="1616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D5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163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6772" y="3407942"/>
            <a:ext cx="3783361" cy="3046725"/>
          </a:xfrm>
          <a:custGeom>
            <a:avLst/>
            <a:gdLst/>
            <a:ahLst/>
            <a:cxnLst/>
            <a:rect r="r" b="b" t="t" l="l"/>
            <a:pathLst>
              <a:path h="3046725" w="3783361">
                <a:moveTo>
                  <a:pt x="0" y="0"/>
                </a:moveTo>
                <a:lnTo>
                  <a:pt x="3783361" y="0"/>
                </a:lnTo>
                <a:lnTo>
                  <a:pt x="3783361" y="3046725"/>
                </a:lnTo>
                <a:lnTo>
                  <a:pt x="0" y="3046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14120" y="2346649"/>
            <a:ext cx="9464004" cy="437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53"/>
              </a:lnSpc>
            </a:pPr>
            <a:r>
              <a:rPr lang="en-US" sz="81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Less time,</a:t>
            </a:r>
          </a:p>
          <a:p>
            <a:pPr algn="l">
              <a:lnSpc>
                <a:spcPts val="11453"/>
              </a:lnSpc>
            </a:pPr>
            <a:r>
              <a:rPr lang="en-US" sz="818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More candidates,</a:t>
            </a:r>
          </a:p>
          <a:p>
            <a:pPr algn="l">
              <a:lnSpc>
                <a:spcPts val="11453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Better Quality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564" y="800100"/>
            <a:ext cx="5522774" cy="143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40"/>
              </a:lnSpc>
            </a:pPr>
            <a:r>
              <a:rPr lang="en-US" b="true" sz="7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Only a tool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7032" y="2648270"/>
            <a:ext cx="8641320" cy="661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Our software won’t replace HR.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Empower 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company.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Exclude 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garbage applications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Reduce 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time in the workflow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Increase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quality of applicants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Exclude 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sensitive data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151095" y="0"/>
            <a:ext cx="6136905" cy="10287000"/>
            <a:chOff x="0" y="0"/>
            <a:chExt cx="1616304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63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16304">
                  <a:moveTo>
                    <a:pt x="0" y="0"/>
                  </a:moveTo>
                  <a:lnTo>
                    <a:pt x="1616304" y="0"/>
                  </a:lnTo>
                  <a:lnTo>
                    <a:pt x="1616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D5C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163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27867" y="3620137"/>
            <a:ext cx="3783361" cy="3046725"/>
          </a:xfrm>
          <a:custGeom>
            <a:avLst/>
            <a:gdLst/>
            <a:ahLst/>
            <a:cxnLst/>
            <a:rect r="r" b="b" t="t" l="l"/>
            <a:pathLst>
              <a:path h="3046725" w="3783361">
                <a:moveTo>
                  <a:pt x="0" y="0"/>
                </a:moveTo>
                <a:lnTo>
                  <a:pt x="3783361" y="0"/>
                </a:lnTo>
                <a:lnTo>
                  <a:pt x="3783361" y="3046726"/>
                </a:lnTo>
                <a:lnTo>
                  <a:pt x="0" y="3046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67319" y="800100"/>
            <a:ext cx="8720681" cy="143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40"/>
              </a:lnSpc>
            </a:pPr>
            <a:r>
              <a:rPr lang="en-US" b="true" sz="7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Our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17980" y="3081346"/>
            <a:ext cx="8641320" cy="461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73"/>
              </a:lnSpc>
            </a:pPr>
            <a:r>
              <a:rPr lang="en-US" sz="42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Flexible </a:t>
            </a: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CV analyzing</a:t>
            </a:r>
          </a:p>
          <a:p>
            <a:pPr algn="r">
              <a:lnSpc>
                <a:spcPts val="9373"/>
              </a:lnSpc>
            </a:pP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Upload jobs at </a:t>
            </a:r>
            <a:r>
              <a:rPr lang="en-US" b="true" sz="4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ANY TIME</a:t>
            </a:r>
          </a:p>
          <a:p>
            <a:pPr algn="r">
              <a:lnSpc>
                <a:spcPts val="9373"/>
              </a:lnSpc>
            </a:pPr>
            <a:r>
              <a:rPr lang="en-US" b="true" sz="4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 </a:t>
            </a: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analysis</a:t>
            </a:r>
          </a:p>
          <a:p>
            <a:pPr algn="r">
              <a:lnSpc>
                <a:spcPts val="9373"/>
              </a:lnSpc>
            </a:pPr>
            <a:r>
              <a:rPr lang="en-US" b="true" sz="4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Unbiased </a:t>
            </a: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classification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6136905" cy="10287000"/>
            <a:chOff x="0" y="0"/>
            <a:chExt cx="1616304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63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16304">
                  <a:moveTo>
                    <a:pt x="0" y="0"/>
                  </a:moveTo>
                  <a:lnTo>
                    <a:pt x="1616304" y="0"/>
                  </a:lnTo>
                  <a:lnTo>
                    <a:pt x="1616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D5C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6163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76772" y="3407942"/>
            <a:ext cx="3783361" cy="3046725"/>
          </a:xfrm>
          <a:custGeom>
            <a:avLst/>
            <a:gdLst/>
            <a:ahLst/>
            <a:cxnLst/>
            <a:rect r="r" b="b" t="t" l="l"/>
            <a:pathLst>
              <a:path h="3046725" w="3783361">
                <a:moveTo>
                  <a:pt x="0" y="0"/>
                </a:moveTo>
                <a:lnTo>
                  <a:pt x="3783361" y="0"/>
                </a:lnTo>
                <a:lnTo>
                  <a:pt x="3783361" y="3046725"/>
                </a:lnTo>
                <a:lnTo>
                  <a:pt x="0" y="3046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26820" y="0"/>
            <a:ext cx="20023358" cy="10287000"/>
          </a:xfrm>
          <a:custGeom>
            <a:avLst/>
            <a:gdLst/>
            <a:ahLst/>
            <a:cxnLst/>
            <a:rect r="r" b="b" t="t" l="l"/>
            <a:pathLst>
              <a:path h="10287000" w="20023358">
                <a:moveTo>
                  <a:pt x="0" y="0"/>
                </a:moveTo>
                <a:lnTo>
                  <a:pt x="20023357" y="0"/>
                </a:lnTo>
                <a:lnTo>
                  <a:pt x="200233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818" y="0"/>
            <a:ext cx="18703636" cy="10287000"/>
          </a:xfrm>
          <a:custGeom>
            <a:avLst/>
            <a:gdLst/>
            <a:ahLst/>
            <a:cxnLst/>
            <a:rect r="r" b="b" t="t" l="l"/>
            <a:pathLst>
              <a:path h="10287000" w="18703636">
                <a:moveTo>
                  <a:pt x="0" y="0"/>
                </a:moveTo>
                <a:lnTo>
                  <a:pt x="18703636" y="0"/>
                </a:lnTo>
                <a:lnTo>
                  <a:pt x="187036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DAGoY0tyGVw</dc:identifier>
  <dcterms:modified xsi:type="dcterms:W3CDTF">2011-08-01T06:04:30Z</dcterms:modified>
  <cp:revision>1</cp:revision>
  <dc:title>CVQ</dc:title>
</cp:coreProperties>
</file>