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1" r:id="rId7"/>
    <p:sldId id="264" r:id="rId8"/>
    <p:sldId id="265" r:id="rId9"/>
    <p:sldId id="266"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2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6E0E8E6-B6EB-498A-BC29-48D81AAAA5B6}" type="datetimeFigureOut">
              <a:rPr lang="en-US" dirty="0"/>
              <a:t>1/10/2024</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F4A8B59-FD8C-464E-A2E0-D2DB42977C43}"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12D0685-9E9F-46AF-8733-3458A4A5B67E}"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9578A0-4252-4A4F-8A4C-4F80F1AD91FF}"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DCDF071-3364-4AF2-8784-696D9E530376}"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12E0C83B-2A0D-4895-8D19-F0DA28872F64}"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5E32ACF0-C7E7-4CC8-840E-A2809FB4BDF6}"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B1B64FF-53E9-4519-AFEB-B5EAE0A6C098}"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3D0605F-0999-49B8-97E8-A9F5FE66FD89}"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D041493-8214-4CD3-9E66-4A7CE0239274}"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D45397E-FD2D-4D0A-B33C-2E5AEFAED143}"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E15092E-80DC-4992-A0D4-E74F7FC3042B}"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569A4C6-EA06-4AF0-A839-1839C57399A0}" type="datetimeFigureOut">
              <a:rPr lang="en-US" dirty="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BF0C016-2580-485A-AC4B-4452BC379743}"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0C8E6-7044-439E-9AE7-82A0C81AB0F0}" type="datetimeFigureOut">
              <a:rPr lang="en-US" dirty="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E95F70E-5DFF-42EC-93B3-07D70D7ED1BD}"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64520B5-A0C9-4D15-A71B-70A075D52D64}"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61EAF71F-1A43-41B7-B605-0710A83174B7}" type="datetimeFigureOut">
              <a:rPr lang="en-US" dirty="0"/>
              <a:t>1/10/2024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1420000">
            <a:off x="882292" y="322451"/>
            <a:ext cx="9755187" cy="3106966"/>
          </a:xfrm>
        </p:spPr>
        <p:txBody>
          <a:bodyPr>
            <a:normAutofit fontScale="90000"/>
          </a:bodyPr>
          <a:lstStyle/>
          <a:p>
            <a:pPr algn="ctr"/>
            <a:r>
              <a:rPr lang="es-MX" sz="5400" dirty="0">
                <a:solidFill>
                  <a:srgbClr val="C00000"/>
                </a:solidFill>
              </a:rPr>
              <a:t>UNIVERSIDAD AUTONOMA DE SINALOA</a:t>
            </a:r>
            <a:br>
              <a:rPr lang="es-MX" sz="5400" dirty="0"/>
            </a:br>
            <a:r>
              <a:rPr lang="es-MX" sz="4000" dirty="0">
                <a:solidFill>
                  <a:srgbClr val="0070C0"/>
                </a:solidFill>
              </a:rPr>
              <a:t>Facultad de informática de Culiacán</a:t>
            </a:r>
            <a:br>
              <a:rPr lang="es-MX" sz="4000" dirty="0">
                <a:solidFill>
                  <a:srgbClr val="0070C0"/>
                </a:solidFill>
              </a:rPr>
            </a:br>
            <a:br>
              <a:rPr lang="es-MX" sz="4000" dirty="0"/>
            </a:br>
            <a:r>
              <a:rPr lang="es-MX" sz="4000" dirty="0"/>
              <a:t> </a:t>
            </a:r>
            <a:r>
              <a:rPr lang="es-MX" sz="4000" dirty="0">
                <a:solidFill>
                  <a:schemeClr val="tx1"/>
                </a:solidFill>
              </a:rPr>
              <a:t>Proyecto innovador:</a:t>
            </a:r>
            <a:br>
              <a:rPr lang="es-MX" sz="4000" dirty="0">
                <a:solidFill>
                  <a:schemeClr val="tx1"/>
                </a:solidFill>
              </a:rPr>
            </a:br>
            <a:r>
              <a:rPr lang="es-MX" sz="4000" dirty="0"/>
              <a:t> (</a:t>
            </a:r>
            <a:r>
              <a:rPr lang="es-MX" sz="4000" dirty="0" err="1"/>
              <a:t>Go</a:t>
            </a:r>
            <a:r>
              <a:rPr lang="es-MX" sz="4000" dirty="0"/>
              <a:t> </a:t>
            </a:r>
            <a:r>
              <a:rPr lang="es-MX" sz="4000" dirty="0" err="1"/>
              <a:t>PillBox</a:t>
            </a:r>
            <a:r>
              <a:rPr lang="es-MX" sz="4000" dirty="0"/>
              <a:t>)</a:t>
            </a:r>
            <a:endParaRPr lang="es-MX" sz="4800" dirty="0"/>
          </a:p>
        </p:txBody>
      </p:sp>
      <p:sp>
        <p:nvSpPr>
          <p:cNvPr id="3" name="Subtítulo 2"/>
          <p:cNvSpPr>
            <a:spLocks noGrp="1"/>
          </p:cNvSpPr>
          <p:nvPr>
            <p:ph type="subTitle" idx="1"/>
          </p:nvPr>
        </p:nvSpPr>
        <p:spPr>
          <a:xfrm rot="21420000">
            <a:off x="4795907" y="2942535"/>
            <a:ext cx="6285850" cy="2940850"/>
          </a:xfrm>
        </p:spPr>
        <p:txBody>
          <a:bodyPr/>
          <a:lstStyle/>
          <a:p>
            <a:r>
              <a:rPr lang="es-MX" sz="2000" dirty="0">
                <a:solidFill>
                  <a:schemeClr val="tx1"/>
                </a:solidFill>
              </a:rPr>
              <a:t>Integrantes:    4-4</a:t>
            </a:r>
          </a:p>
          <a:p>
            <a:r>
              <a:rPr lang="es-MX" sz="2000" dirty="0">
                <a:solidFill>
                  <a:schemeClr val="tx1"/>
                </a:solidFill>
              </a:rPr>
              <a:t>Abel Ibarra Angulo</a:t>
            </a:r>
          </a:p>
          <a:p>
            <a:r>
              <a:rPr lang="es-MX" sz="2000" dirty="0">
                <a:solidFill>
                  <a:schemeClr val="tx1"/>
                </a:solidFill>
              </a:rPr>
              <a:t>Andrés Antonio Castro Beltrán</a:t>
            </a:r>
          </a:p>
          <a:p>
            <a:r>
              <a:rPr lang="es-MX" sz="2000" dirty="0">
                <a:solidFill>
                  <a:schemeClr val="bg1">
                    <a:lumMod val="95000"/>
                  </a:schemeClr>
                </a:solidFill>
              </a:rPr>
              <a:t>Michael Iván  Mendoza  Crespo </a:t>
            </a:r>
          </a:p>
          <a:p>
            <a:r>
              <a:rPr lang="es-MX" sz="2000" dirty="0">
                <a:solidFill>
                  <a:schemeClr val="bg1">
                    <a:lumMod val="95000"/>
                  </a:schemeClr>
                </a:solidFill>
              </a:rPr>
              <a:t> Jesús Alberto Jiménez Guzmán  </a:t>
            </a:r>
          </a:p>
          <a:p>
            <a:r>
              <a:rPr lang="es-MX" sz="2000" dirty="0">
                <a:solidFill>
                  <a:schemeClr val="bg1">
                    <a:lumMod val="95000"/>
                  </a:schemeClr>
                </a:solidFill>
              </a:rPr>
              <a:t>Oscar Humberto Hernández Corvera</a:t>
            </a:r>
          </a:p>
          <a:p>
            <a:endParaRPr lang="es-MX" sz="2000" dirty="0"/>
          </a:p>
          <a:p>
            <a:endParaRPr lang="es-MX" sz="2000" dirty="0"/>
          </a:p>
        </p:txBody>
      </p:sp>
      <p:sp>
        <p:nvSpPr>
          <p:cNvPr id="4" name="Subtítulo 2"/>
          <p:cNvSpPr txBox="1">
            <a:spLocks/>
          </p:cNvSpPr>
          <p:nvPr/>
        </p:nvSpPr>
        <p:spPr>
          <a:xfrm rot="21420000">
            <a:off x="207331" y="3774371"/>
            <a:ext cx="3789498" cy="1126608"/>
          </a:xfrm>
          <a:prstGeom prst="rect">
            <a:avLst/>
          </a:prstGeom>
        </p:spPr>
        <p:txBody>
          <a:bodyPr vert="horz" lIns="91440" tIns="45720" rIns="91440" bIns="45720" rtlCol="0" anchor="t">
            <a:noAutofit/>
          </a:bodyPr>
          <a:lstStyle>
            <a:lvl1pPr marL="0" indent="0" algn="r" defTabSz="914400" rtl="0" eaLnBrk="1" latinLnBrk="0" hangingPunct="1">
              <a:lnSpc>
                <a:spcPct val="120000"/>
              </a:lnSpc>
              <a:spcBef>
                <a:spcPts val="1000"/>
              </a:spcBef>
              <a:buClr>
                <a:schemeClr val="accent1"/>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pPr algn="l"/>
            <a:r>
              <a:rPr lang="es-MX" sz="2000" dirty="0">
                <a:solidFill>
                  <a:schemeClr val="tx1"/>
                </a:solidFill>
              </a:rPr>
              <a:t>Computo móvil</a:t>
            </a:r>
          </a:p>
          <a:p>
            <a:pPr algn="l"/>
            <a:r>
              <a:rPr lang="es-MX" sz="2000" dirty="0">
                <a:solidFill>
                  <a:schemeClr val="tx1"/>
                </a:solidFill>
              </a:rPr>
              <a:t>  Alexis Moisés Montaño Araujo</a:t>
            </a:r>
          </a:p>
          <a:p>
            <a:pPr algn="l"/>
            <a:endParaRPr lang="es-MX" sz="2000" dirty="0"/>
          </a:p>
        </p:txBody>
      </p:sp>
      <p:pic>
        <p:nvPicPr>
          <p:cNvPr id="5" name="Imagen 4" descr="cropped-IconoFIC"/>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409340">
            <a:off x="36822" y="1567840"/>
            <a:ext cx="1454023" cy="1368870"/>
          </a:xfrm>
          <a:prstGeom prst="rect">
            <a:avLst/>
          </a:prstGeom>
          <a:noFill/>
        </p:spPr>
      </p:pic>
      <p:pic>
        <p:nvPicPr>
          <p:cNvPr id="6" name="Imagen 5" descr="UAS_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213723">
            <a:off x="9608892" y="1318721"/>
            <a:ext cx="1265873" cy="1114425"/>
          </a:xfrm>
          <a:prstGeom prst="rect">
            <a:avLst/>
          </a:prstGeom>
          <a:ln>
            <a:noFill/>
          </a:ln>
          <a:effectLst>
            <a:softEdge rad="112500"/>
          </a:effectLst>
        </p:spPr>
      </p:pic>
    </p:spTree>
    <p:extLst>
      <p:ext uri="{BB962C8B-B14F-4D97-AF65-F5344CB8AC3E}">
        <p14:creationId xmlns:p14="http://schemas.microsoft.com/office/powerpoint/2010/main" val="340850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128848"/>
            <a:ext cx="10396882" cy="635924"/>
          </a:xfrm>
        </p:spPr>
        <p:txBody>
          <a:bodyPr>
            <a:normAutofit fontScale="90000"/>
          </a:bodyPr>
          <a:lstStyle/>
          <a:p>
            <a:pPr algn="ctr"/>
            <a:r>
              <a:rPr lang="es-MX" dirty="0"/>
              <a:t>Conclusión</a:t>
            </a:r>
          </a:p>
        </p:txBody>
      </p:sp>
      <p:sp>
        <p:nvSpPr>
          <p:cNvPr id="3" name="Marcador de contenido 2"/>
          <p:cNvSpPr>
            <a:spLocks noGrp="1"/>
          </p:cNvSpPr>
          <p:nvPr>
            <p:ph sz="quarter" idx="13"/>
          </p:nvPr>
        </p:nvSpPr>
        <p:spPr>
          <a:xfrm>
            <a:off x="685800" y="980902"/>
            <a:ext cx="10394707" cy="4393683"/>
          </a:xfrm>
        </p:spPr>
        <p:txBody>
          <a:bodyPr/>
          <a:lstStyle/>
          <a:p>
            <a:r>
              <a:rPr lang="es-MX" dirty="0"/>
              <a:t>PARA CONCLUIR, el proyecto “GOPILLBOX" no solo resuelve problemas prácticos y técnicos, sino que también tiene un impacto significativo en la vida diaria de las personas, mejorando su salud, bienestar y calidad de vida a través de una gestión eficiente y personalizada de la medicación. </a:t>
            </a:r>
          </a:p>
          <a:p>
            <a:endParaRPr lang="es-MX" dirty="0"/>
          </a:p>
          <a:p>
            <a:endParaRPr lang="es-MX" dirty="0"/>
          </a:p>
          <a:p>
            <a:endParaRPr lang="es-MX" dirty="0"/>
          </a:p>
          <a:p>
            <a:endParaRPr lang="es-MX" dirty="0"/>
          </a:p>
          <a:p>
            <a:endParaRPr lang="es-MX" dirty="0"/>
          </a:p>
        </p:txBody>
      </p:sp>
      <p:pic>
        <p:nvPicPr>
          <p:cNvPr id="4" name="Imagen 3"/>
          <p:cNvPicPr>
            <a:picLocks noChangeAspect="1"/>
          </p:cNvPicPr>
          <p:nvPr/>
        </p:nvPicPr>
        <p:blipFill>
          <a:blip r:embed="rId2"/>
          <a:stretch>
            <a:fillRect/>
          </a:stretch>
        </p:blipFill>
        <p:spPr>
          <a:xfrm>
            <a:off x="5707811" y="2944198"/>
            <a:ext cx="5798389" cy="2646517"/>
          </a:xfrm>
          <a:prstGeom prst="rect">
            <a:avLst/>
          </a:prstGeom>
        </p:spPr>
      </p:pic>
      <p:sp>
        <p:nvSpPr>
          <p:cNvPr id="6" name="CuadroTexto 5">
            <a:extLst>
              <a:ext uri="{FF2B5EF4-FFF2-40B4-BE49-F238E27FC236}">
                <a16:creationId xmlns:a16="http://schemas.microsoft.com/office/drawing/2014/main" id="{EA2E47E3-12E1-9F89-B3F4-9FF117CCA105}"/>
              </a:ext>
            </a:extLst>
          </p:cNvPr>
          <p:cNvSpPr txBox="1"/>
          <p:nvPr/>
        </p:nvSpPr>
        <p:spPr>
          <a:xfrm>
            <a:off x="8484079" y="5953028"/>
            <a:ext cx="3106947" cy="369332"/>
          </a:xfrm>
          <a:prstGeom prst="rect">
            <a:avLst/>
          </a:prstGeom>
          <a:noFill/>
        </p:spPr>
        <p:txBody>
          <a:bodyPr wrap="square">
            <a:spAutoFit/>
          </a:bodyPr>
          <a:lstStyle/>
          <a:p>
            <a:r>
              <a:rPr lang="es-MX" sz="1800" dirty="0">
                <a:solidFill>
                  <a:schemeClr val="tx1"/>
                </a:solidFill>
              </a:rPr>
              <a:t>Andrés Antonio Castro Beltrán</a:t>
            </a:r>
          </a:p>
        </p:txBody>
      </p:sp>
    </p:spTree>
    <p:extLst>
      <p:ext uri="{BB962C8B-B14F-4D97-AF65-F5344CB8AC3E}">
        <p14:creationId xmlns:p14="http://schemas.microsoft.com/office/powerpoint/2010/main" val="197965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4ED97C70-FD3B-4E86-B097-9CE15521EC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8" name="Freeform 11">
            <a:extLst>
              <a:ext uri="{FF2B5EF4-FFF2-40B4-BE49-F238E27FC236}">
                <a16:creationId xmlns:a16="http://schemas.microsoft.com/office/drawing/2014/main" id="{01C1ABBF-1FEC-4A49-A551-F27CD44B5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50" name="Freeform 13">
            <a:extLst>
              <a:ext uri="{FF2B5EF4-FFF2-40B4-BE49-F238E27FC236}">
                <a16:creationId xmlns:a16="http://schemas.microsoft.com/office/drawing/2014/main" id="{1CA91522-208A-4484-BA4E-719881FA2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52" name="Freeform 25">
            <a:extLst>
              <a:ext uri="{FF2B5EF4-FFF2-40B4-BE49-F238E27FC236}">
                <a16:creationId xmlns:a16="http://schemas.microsoft.com/office/drawing/2014/main" id="{2E6EF473-1243-402E-9B74-D2E9354B2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54" name="Freeform 14">
            <a:extLst>
              <a:ext uri="{FF2B5EF4-FFF2-40B4-BE49-F238E27FC236}">
                <a16:creationId xmlns:a16="http://schemas.microsoft.com/office/drawing/2014/main" id="{D9A018C6-6DFA-4D3D-9FE6-3FA39DED7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s-MX"/>
          </a:p>
        </p:txBody>
      </p:sp>
      <p:sp>
        <p:nvSpPr>
          <p:cNvPr id="44" name="5-Point Star 24">
            <a:extLst>
              <a:ext uri="{FF2B5EF4-FFF2-40B4-BE49-F238E27FC236}">
                <a16:creationId xmlns:a16="http://schemas.microsoft.com/office/drawing/2014/main" id="{BF298784-0DFC-4546-A452-BC3FC830D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5" name="Imagen 4" descr="Una persona con una computadora&#10;&#10;Descripción generada automáticamente con confianza media">
            <a:extLst>
              <a:ext uri="{FF2B5EF4-FFF2-40B4-BE49-F238E27FC236}">
                <a16:creationId xmlns:a16="http://schemas.microsoft.com/office/drawing/2014/main" id="{27F94755-BD17-5A3B-A0C5-9737A0329724}"/>
              </a:ext>
            </a:extLst>
          </p:cNvPr>
          <p:cNvPicPr>
            <a:picLocks noChangeAspect="1"/>
          </p:cNvPicPr>
          <p:nvPr/>
        </p:nvPicPr>
        <p:blipFill rotWithShape="1">
          <a:blip r:embed="rId3"/>
          <a:srcRect/>
          <a:stretch/>
        </p:blipFill>
        <p:spPr>
          <a:xfrm>
            <a:off x="-43165" y="10"/>
            <a:ext cx="12191980" cy="6857990"/>
          </a:xfrm>
          <a:prstGeom prst="rect">
            <a:avLst/>
          </a:prstGeom>
        </p:spPr>
      </p:pic>
      <p:sp>
        <p:nvSpPr>
          <p:cNvPr id="58" name="Rectangle 57">
            <a:extLst>
              <a:ext uri="{FF2B5EF4-FFF2-40B4-BE49-F238E27FC236}">
                <a16:creationId xmlns:a16="http://schemas.microsoft.com/office/drawing/2014/main" id="{CBF37E64-678E-4AAC-82EB-281D0E37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0505"/>
            <a:ext cx="9232232" cy="241668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5D1200D-A2B6-0526-B06F-948B6747645D}"/>
              </a:ext>
            </a:extLst>
          </p:cNvPr>
          <p:cNvSpPr>
            <a:spLocks noGrp="1"/>
          </p:cNvSpPr>
          <p:nvPr>
            <p:ph type="title"/>
          </p:nvPr>
        </p:nvSpPr>
        <p:spPr>
          <a:xfrm>
            <a:off x="1303737" y="3593432"/>
            <a:ext cx="7768073" cy="1195136"/>
          </a:xfrm>
        </p:spPr>
        <p:txBody>
          <a:bodyPr vert="horz" lIns="91440" tIns="45720" rIns="91440" bIns="45720" rtlCol="0" anchor="b">
            <a:normAutofit/>
          </a:bodyPr>
          <a:lstStyle/>
          <a:p>
            <a:pPr algn="r"/>
            <a:r>
              <a:rPr lang="en-US" sz="6000">
                <a:solidFill>
                  <a:schemeClr val="tx1"/>
                </a:solidFill>
              </a:rPr>
              <a:t>	</a:t>
            </a:r>
          </a:p>
        </p:txBody>
      </p:sp>
      <p:sp>
        <p:nvSpPr>
          <p:cNvPr id="3" name="Marcador de contenido 2">
            <a:extLst>
              <a:ext uri="{FF2B5EF4-FFF2-40B4-BE49-F238E27FC236}">
                <a16:creationId xmlns:a16="http://schemas.microsoft.com/office/drawing/2014/main" id="{EF9A11F7-2514-F610-D00F-A0ACDE536095}"/>
              </a:ext>
            </a:extLst>
          </p:cNvPr>
          <p:cNvSpPr>
            <a:spLocks noGrp="1"/>
          </p:cNvSpPr>
          <p:nvPr>
            <p:ph sz="quarter" idx="13"/>
          </p:nvPr>
        </p:nvSpPr>
        <p:spPr>
          <a:xfrm>
            <a:off x="1315453" y="4788568"/>
            <a:ext cx="7756356" cy="400939"/>
          </a:xfrm>
        </p:spPr>
        <p:txBody>
          <a:bodyPr vert="horz" lIns="91440" tIns="45720" rIns="91440" bIns="45720" rtlCol="0" anchor="t">
            <a:normAutofit/>
          </a:bodyPr>
          <a:lstStyle/>
          <a:p>
            <a:pPr marL="0" indent="0" algn="r">
              <a:lnSpc>
                <a:spcPct val="110000"/>
              </a:lnSpc>
              <a:buNone/>
            </a:pPr>
            <a:r>
              <a:rPr lang="en-US" dirty="0"/>
              <a:t>Prueba de la aplicación</a:t>
            </a:r>
          </a:p>
        </p:txBody>
      </p:sp>
      <p:sp>
        <p:nvSpPr>
          <p:cNvPr id="60" name="5-Point Star 12">
            <a:extLst>
              <a:ext uri="{FF2B5EF4-FFF2-40B4-BE49-F238E27FC236}">
                <a16:creationId xmlns:a16="http://schemas.microsoft.com/office/drawing/2014/main" id="{3F315017-1C57-42D9-9FFB-A9CFD97F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590" y="3874678"/>
            <a:ext cx="788274" cy="730476"/>
          </a:xfrm>
          <a:prstGeom prst="star5">
            <a:avLst>
              <a:gd name="adj" fmla="val 25889"/>
              <a:gd name="hf" fmla="val 105146"/>
              <a:gd name="vf" fmla="val 110557"/>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CuadroTexto 5">
            <a:extLst>
              <a:ext uri="{FF2B5EF4-FFF2-40B4-BE49-F238E27FC236}">
                <a16:creationId xmlns:a16="http://schemas.microsoft.com/office/drawing/2014/main" id="{F51D5F6C-31D2-D358-11AD-EF5B83552ABE}"/>
              </a:ext>
            </a:extLst>
          </p:cNvPr>
          <p:cNvSpPr txBox="1"/>
          <p:nvPr/>
        </p:nvSpPr>
        <p:spPr>
          <a:xfrm>
            <a:off x="8967158" y="6475614"/>
            <a:ext cx="4257509" cy="369332"/>
          </a:xfrm>
          <a:prstGeom prst="rect">
            <a:avLst/>
          </a:prstGeom>
          <a:noFill/>
        </p:spPr>
        <p:txBody>
          <a:bodyPr wrap="square">
            <a:spAutoFit/>
          </a:bodyPr>
          <a:lstStyle/>
          <a:p>
            <a:r>
              <a:rPr lang="es-MX" sz="1800" dirty="0">
                <a:solidFill>
                  <a:schemeClr val="tx1"/>
                </a:solidFill>
              </a:rPr>
              <a:t>Andrés Antonio Castro Beltrán</a:t>
            </a:r>
          </a:p>
        </p:txBody>
      </p:sp>
    </p:spTree>
    <p:extLst>
      <p:ext uri="{BB962C8B-B14F-4D97-AF65-F5344CB8AC3E}">
        <p14:creationId xmlns:p14="http://schemas.microsoft.com/office/powerpoint/2010/main" val="10729260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6E8C37A-EC31-48CC-B272-F594E4B69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033" name="Freeform 25">
            <a:extLst>
              <a:ext uri="{FF2B5EF4-FFF2-40B4-BE49-F238E27FC236}">
                <a16:creationId xmlns:a16="http://schemas.microsoft.com/office/drawing/2014/main" id="{3C634583-4040-4442-AFC1-3AA3C7295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s-MX"/>
          </a:p>
        </p:txBody>
      </p:sp>
      <p:sp>
        <p:nvSpPr>
          <p:cNvPr id="1035" name="Rectangle 1034">
            <a:extLst>
              <a:ext uri="{FF2B5EF4-FFF2-40B4-BE49-F238E27FC236}">
                <a16:creationId xmlns:a16="http://schemas.microsoft.com/office/drawing/2014/main" id="{A59E57A2-CD83-43C1-9C2B-595470FB5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2"/>
              </a:gs>
              <a:gs pos="100000">
                <a:schemeClr val="accent2">
                  <a:lumMod val="75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p:cNvSpPr>
            <a:spLocks noGrp="1"/>
          </p:cNvSpPr>
          <p:nvPr>
            <p:ph type="title"/>
          </p:nvPr>
        </p:nvSpPr>
        <p:spPr>
          <a:xfrm>
            <a:off x="685802" y="685800"/>
            <a:ext cx="4949172" cy="1151965"/>
          </a:xfrm>
        </p:spPr>
        <p:txBody>
          <a:bodyPr>
            <a:normAutofit/>
          </a:bodyPr>
          <a:lstStyle/>
          <a:p>
            <a:r>
              <a:rPr lang="es-MX">
                <a:solidFill>
                  <a:schemeClr val="bg1"/>
                </a:solidFill>
              </a:rPr>
              <a:t>RESUMEN</a:t>
            </a:r>
          </a:p>
        </p:txBody>
      </p:sp>
      <p:sp>
        <p:nvSpPr>
          <p:cNvPr id="3" name="Marcador de contenido 2"/>
          <p:cNvSpPr>
            <a:spLocks noGrp="1"/>
          </p:cNvSpPr>
          <p:nvPr>
            <p:ph sz="quarter" idx="13"/>
          </p:nvPr>
        </p:nvSpPr>
        <p:spPr>
          <a:xfrm>
            <a:off x="444106" y="2456853"/>
            <a:ext cx="4949172" cy="3680910"/>
          </a:xfrm>
        </p:spPr>
        <p:txBody>
          <a:bodyPr>
            <a:normAutofit/>
          </a:bodyPr>
          <a:lstStyle/>
          <a:p>
            <a:pPr>
              <a:lnSpc>
                <a:spcPct val="110000"/>
              </a:lnSpc>
            </a:pPr>
            <a:r>
              <a:rPr lang="es-MX" sz="1700" dirty="0">
                <a:solidFill>
                  <a:schemeClr val="bg1"/>
                </a:solidFill>
              </a:rPr>
              <a:t>El proyecto Gopillbox surge como una respuesta estratégica y necesaria para abordar los desafíos significativos que enfrentan las personas en la gestión de sus tratamientos médicos. El desarrollo integral del proyecto se fundamenta en diversos aspectos críticos que abarcan desde la complejidad de los regímenes medicinales hasta la necesidad de herramientas tecnológicas innovadoras. La vida moderna impone ritmos acelerados y múltiples responsabilidades, lo que hace que la gestión de la medicación sea más compleja.</a:t>
            </a:r>
          </a:p>
          <a:p>
            <a:pPr>
              <a:lnSpc>
                <a:spcPct val="110000"/>
              </a:lnSpc>
            </a:pPr>
            <a:endParaRPr lang="es-MX" sz="1700" dirty="0">
              <a:solidFill>
                <a:schemeClr val="bg1"/>
              </a:solidFill>
            </a:endParaRPr>
          </a:p>
          <a:p>
            <a:pPr>
              <a:lnSpc>
                <a:spcPct val="110000"/>
              </a:lnSpc>
            </a:pPr>
            <a:endParaRPr lang="es-MX" sz="1700" dirty="0">
              <a:solidFill>
                <a:schemeClr val="bg1"/>
              </a:solidFill>
            </a:endParaRPr>
          </a:p>
          <a:p>
            <a:pPr>
              <a:lnSpc>
                <a:spcPct val="110000"/>
              </a:lnSpc>
            </a:pPr>
            <a:endParaRPr lang="es-MX" sz="1700" dirty="0">
              <a:solidFill>
                <a:schemeClr val="bg1"/>
              </a:solidFill>
            </a:endParaRPr>
          </a:p>
          <a:p>
            <a:pPr>
              <a:lnSpc>
                <a:spcPct val="110000"/>
              </a:lnSpc>
            </a:pPr>
            <a:endParaRPr lang="es-MX" sz="1700" dirty="0">
              <a:solidFill>
                <a:schemeClr val="bg1"/>
              </a:solidFill>
            </a:endParaRPr>
          </a:p>
        </p:txBody>
      </p:sp>
      <p:pic>
        <p:nvPicPr>
          <p:cNvPr id="4" name="Imagen 3"/>
          <p:cNvPicPr>
            <a:picLocks noChangeAspect="1"/>
          </p:cNvPicPr>
          <p:nvPr/>
        </p:nvPicPr>
        <p:blipFill rotWithShape="1">
          <a:blip r:embed="rId3"/>
          <a:srcRect l="1428" r="-2" b="-2"/>
          <a:stretch/>
        </p:blipFill>
        <p:spPr>
          <a:xfrm>
            <a:off x="6320775" y="231418"/>
            <a:ext cx="5142813" cy="2895599"/>
          </a:xfrm>
          <a:prstGeom prst="rect">
            <a:avLst/>
          </a:prstGeom>
          <a:ln>
            <a:noFill/>
          </a:ln>
        </p:spPr>
      </p:pic>
      <p:pic>
        <p:nvPicPr>
          <p:cNvPr id="1026" name="Picture 2">
            <a:extLst>
              <a:ext uri="{FF2B5EF4-FFF2-40B4-BE49-F238E27FC236}">
                <a16:creationId xmlns:a16="http://schemas.microsoft.com/office/drawing/2014/main" id="{DE49EF12-679A-859D-50BE-8EF8FA9482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498"/>
          <a:stretch/>
        </p:blipFill>
        <p:spPr bwMode="auto">
          <a:xfrm>
            <a:off x="6320775" y="3250087"/>
            <a:ext cx="5142813" cy="288767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D69838C9-4D3F-0889-660A-CB7F9FEED067}"/>
              </a:ext>
            </a:extLst>
          </p:cNvPr>
          <p:cNvSpPr txBox="1"/>
          <p:nvPr/>
        </p:nvSpPr>
        <p:spPr>
          <a:xfrm>
            <a:off x="8215106" y="6093973"/>
            <a:ext cx="3137257" cy="369332"/>
          </a:xfrm>
          <a:prstGeom prst="rect">
            <a:avLst/>
          </a:prstGeom>
          <a:noFill/>
        </p:spPr>
        <p:txBody>
          <a:bodyPr wrap="square" rtlCol="0">
            <a:spAutoFit/>
          </a:bodyPr>
          <a:lstStyle/>
          <a:p>
            <a:r>
              <a:rPr lang="es-MX" sz="1800" dirty="0"/>
              <a:t>Michael Iván  Mendoza  Crespo </a:t>
            </a:r>
          </a:p>
        </p:txBody>
      </p:sp>
    </p:spTree>
    <p:extLst>
      <p:ext uri="{BB962C8B-B14F-4D97-AF65-F5344CB8AC3E}">
        <p14:creationId xmlns:p14="http://schemas.microsoft.com/office/powerpoint/2010/main" val="62362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EB42CA21-E82E-4C7B-B04B-A77057A572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33" name="Rectangle 1032">
            <a:extLst>
              <a:ext uri="{FF2B5EF4-FFF2-40B4-BE49-F238E27FC236}">
                <a16:creationId xmlns:a16="http://schemas.microsoft.com/office/drawing/2014/main" id="{8CF7F37C-5120-471F-8EA6-A05B2541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026" name="Picture 2" descr="Gestión del Alcance del Proyecto - Dharma Consulting">
            <a:extLst>
              <a:ext uri="{FF2B5EF4-FFF2-40B4-BE49-F238E27FC236}">
                <a16:creationId xmlns:a16="http://schemas.microsoft.com/office/drawing/2014/main" id="{1E17808B-C356-73B1-CCBE-602A1069027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rot="21050534">
            <a:off x="5965295" y="2113480"/>
            <a:ext cx="4677405" cy="263103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35" name="Freeform 9">
            <a:extLst>
              <a:ext uri="{FF2B5EF4-FFF2-40B4-BE49-F238E27FC236}">
                <a16:creationId xmlns:a16="http://schemas.microsoft.com/office/drawing/2014/main" id="{23E2B659-2BE7-4785-801E-4B5A9DA14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s-MX"/>
          </a:p>
        </p:txBody>
      </p:sp>
      <p:sp>
        <p:nvSpPr>
          <p:cNvPr id="1037" name="Rectangle 1036">
            <a:extLst>
              <a:ext uri="{FF2B5EF4-FFF2-40B4-BE49-F238E27FC236}">
                <a16:creationId xmlns:a16="http://schemas.microsoft.com/office/drawing/2014/main" id="{DE5099EE-C321-497D-B97E-06225FBDD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2"/>
              </a:gs>
              <a:gs pos="100000">
                <a:schemeClr val="accent2">
                  <a:lumMod val="75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DF8A10ED-F1CA-6FAD-9493-A24CEB5DB2A0}"/>
              </a:ext>
            </a:extLst>
          </p:cNvPr>
          <p:cNvSpPr>
            <a:spLocks noGrp="1"/>
          </p:cNvSpPr>
          <p:nvPr>
            <p:ph type="title"/>
          </p:nvPr>
        </p:nvSpPr>
        <p:spPr>
          <a:xfrm>
            <a:off x="685799" y="690479"/>
            <a:ext cx="4957275" cy="1146825"/>
          </a:xfrm>
        </p:spPr>
        <p:txBody>
          <a:bodyPr>
            <a:normAutofit/>
          </a:bodyPr>
          <a:lstStyle/>
          <a:p>
            <a:r>
              <a:rPr lang="es-MX" sz="3800">
                <a:solidFill>
                  <a:schemeClr val="bg1"/>
                </a:solidFill>
              </a:rPr>
              <a:t>ALCANCE DEL PROYECTO</a:t>
            </a:r>
          </a:p>
        </p:txBody>
      </p:sp>
      <p:sp>
        <p:nvSpPr>
          <p:cNvPr id="3" name="Marcador de contenido 2">
            <a:extLst>
              <a:ext uri="{FF2B5EF4-FFF2-40B4-BE49-F238E27FC236}">
                <a16:creationId xmlns:a16="http://schemas.microsoft.com/office/drawing/2014/main" id="{A0733DB6-4C00-B398-7696-4CBB023395E7}"/>
              </a:ext>
            </a:extLst>
          </p:cNvPr>
          <p:cNvSpPr>
            <a:spLocks noGrp="1"/>
          </p:cNvSpPr>
          <p:nvPr>
            <p:ph sz="quarter" idx="13"/>
          </p:nvPr>
        </p:nvSpPr>
        <p:spPr>
          <a:xfrm>
            <a:off x="685800" y="2063395"/>
            <a:ext cx="4957273" cy="3446103"/>
          </a:xfrm>
        </p:spPr>
        <p:txBody>
          <a:bodyPr>
            <a:normAutofit/>
          </a:bodyPr>
          <a:lstStyle/>
          <a:p>
            <a:pPr>
              <a:lnSpc>
                <a:spcPct val="110000"/>
              </a:lnSpc>
            </a:pPr>
            <a:r>
              <a:rPr lang="es-MX" sz="1500">
                <a:solidFill>
                  <a:schemeClr val="bg1"/>
                </a:solidFill>
              </a:rPr>
              <a:t>El alcance de nuestro programa “GOPILLBOX” podría incluir varias características. En primer lugar, la aplicación podría permitir a los usuarios ingresar información sobre sus medicamentos, como nombre, dosis y horarios de toma. Además, podría incluir un sistema de notificaciones para recordar a los usuarios cuándo es el momento de tomar sus medicamentos, TAMBIEN DENTRO DE LA APLICACIÓN PUEDES IDENTIFICARTE ATRAVES DE UN LOGIN, MOSTRANDO LOS MEDICAMENTOS DE CADA USUARIO AL IDENTIFICARSE.</a:t>
            </a:r>
          </a:p>
        </p:txBody>
      </p:sp>
      <p:sp>
        <p:nvSpPr>
          <p:cNvPr id="4" name="CuadroTexto 3">
            <a:extLst>
              <a:ext uri="{FF2B5EF4-FFF2-40B4-BE49-F238E27FC236}">
                <a16:creationId xmlns:a16="http://schemas.microsoft.com/office/drawing/2014/main" id="{A46AD402-23CB-0340-1A65-48DFDAAEA1EB}"/>
              </a:ext>
            </a:extLst>
          </p:cNvPr>
          <p:cNvSpPr txBox="1"/>
          <p:nvPr/>
        </p:nvSpPr>
        <p:spPr>
          <a:xfrm>
            <a:off x="8586042" y="5987534"/>
            <a:ext cx="3137257" cy="369332"/>
          </a:xfrm>
          <a:prstGeom prst="rect">
            <a:avLst/>
          </a:prstGeom>
          <a:noFill/>
        </p:spPr>
        <p:txBody>
          <a:bodyPr wrap="square" rtlCol="0">
            <a:spAutoFit/>
          </a:bodyPr>
          <a:lstStyle/>
          <a:p>
            <a:pPr>
              <a:spcAft>
                <a:spcPts val="600"/>
              </a:spcAft>
            </a:pPr>
            <a:r>
              <a:rPr lang="es-MX"/>
              <a:t>Michael Iván  Mendoza  Crespo </a:t>
            </a:r>
          </a:p>
        </p:txBody>
      </p:sp>
    </p:spTree>
    <p:extLst>
      <p:ext uri="{BB962C8B-B14F-4D97-AF65-F5344CB8AC3E}">
        <p14:creationId xmlns:p14="http://schemas.microsoft.com/office/powerpoint/2010/main" val="31051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85801" y="685800"/>
            <a:ext cx="6397155" cy="1151965"/>
          </a:xfrm>
        </p:spPr>
        <p:txBody>
          <a:bodyPr>
            <a:normAutofit/>
          </a:bodyPr>
          <a:lstStyle/>
          <a:p>
            <a:r>
              <a:rPr lang="es-MX"/>
              <a:t>PROBLEMATICA</a:t>
            </a:r>
          </a:p>
        </p:txBody>
      </p:sp>
      <p:sp>
        <p:nvSpPr>
          <p:cNvPr id="3" name="Marcador de contenido 2"/>
          <p:cNvSpPr>
            <a:spLocks noGrp="1"/>
          </p:cNvSpPr>
          <p:nvPr>
            <p:ph sz="quarter" idx="13"/>
          </p:nvPr>
        </p:nvSpPr>
        <p:spPr>
          <a:xfrm>
            <a:off x="452535" y="2496301"/>
            <a:ext cx="6397157" cy="3288739"/>
          </a:xfrm>
        </p:spPr>
        <p:txBody>
          <a:bodyPr>
            <a:normAutofit/>
          </a:bodyPr>
          <a:lstStyle/>
          <a:p>
            <a:r>
              <a:rPr lang="es-MX" dirty="0"/>
              <a:t>En la actualidad, nos encontramos en un escenario donde la gestión de medicamentos se ha vuelto cada vez más compleja para muchas personas. La falta de un sistema eficiente y personalizado para recordar la toma de medicamentos ha llevado a situaciones de olvido, inconsistencias en la administración y, en última instancia, a una disminución en la efectividad del tratamiento médico.</a:t>
            </a:r>
          </a:p>
          <a:p>
            <a:pPr marL="0" indent="0">
              <a:buNone/>
            </a:pPr>
            <a:endParaRPr lang="es-MX" dirty="0"/>
          </a:p>
          <a:p>
            <a:endParaRPr lang="es-MX" dirty="0"/>
          </a:p>
          <a:p>
            <a:endParaRPr lang="es-MX" dirty="0"/>
          </a:p>
          <a:p>
            <a:endParaRPr lang="es-MX" dirty="0"/>
          </a:p>
        </p:txBody>
      </p:sp>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29081" r="28586" b="-2"/>
          <a:stretch/>
        </p:blipFill>
        <p:spPr>
          <a:xfrm>
            <a:off x="7568124" y="10"/>
            <a:ext cx="3836475" cy="5301586"/>
          </a:xfrm>
          <a:prstGeom prst="rect">
            <a:avLst/>
          </a:prstGeom>
          <a:ln w="57150" cmpd="thinThick">
            <a:solidFill>
              <a:schemeClr val="bg1">
                <a:lumMod val="50000"/>
              </a:schemeClr>
            </a:solidFill>
            <a:miter lim="800000"/>
          </a:ln>
        </p:spPr>
      </p:pic>
      <p:sp>
        <p:nvSpPr>
          <p:cNvPr id="4" name="CuadroTexto 3">
            <a:extLst>
              <a:ext uri="{FF2B5EF4-FFF2-40B4-BE49-F238E27FC236}">
                <a16:creationId xmlns:a16="http://schemas.microsoft.com/office/drawing/2014/main" id="{C1303ECC-5412-1B16-5143-0A092C69AD78}"/>
              </a:ext>
            </a:extLst>
          </p:cNvPr>
          <p:cNvSpPr txBox="1"/>
          <p:nvPr/>
        </p:nvSpPr>
        <p:spPr>
          <a:xfrm>
            <a:off x="8189226" y="6003984"/>
            <a:ext cx="3137257" cy="369332"/>
          </a:xfrm>
          <a:prstGeom prst="rect">
            <a:avLst/>
          </a:prstGeom>
          <a:noFill/>
        </p:spPr>
        <p:txBody>
          <a:bodyPr wrap="square" rtlCol="0">
            <a:spAutoFit/>
          </a:bodyPr>
          <a:lstStyle/>
          <a:p>
            <a:r>
              <a:rPr lang="es-MX" dirty="0"/>
              <a:t>JESUS ALBERTO JIMENEZ GUZMAN</a:t>
            </a:r>
          </a:p>
        </p:txBody>
      </p:sp>
    </p:spTree>
    <p:extLst>
      <p:ext uri="{BB962C8B-B14F-4D97-AF65-F5344CB8AC3E}">
        <p14:creationId xmlns:p14="http://schemas.microsoft.com/office/powerpoint/2010/main" val="209285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B42CA21-E82E-4C7B-B04B-A77057A572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8CF7F37C-5120-471F-8EA6-A05B2541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4" name="Imagen 3"/>
          <p:cNvPicPr>
            <a:picLocks noChangeAspect="1"/>
          </p:cNvPicPr>
          <p:nvPr/>
        </p:nvPicPr>
        <p:blipFill rotWithShape="1">
          <a:blip r:embed="rId4">
            <a:extLst>
              <a:ext uri="{28A0092B-C50C-407E-A947-70E740481C1C}">
                <a14:useLocalDpi xmlns:a14="http://schemas.microsoft.com/office/drawing/2010/main" val="0"/>
              </a:ext>
            </a:extLst>
          </a:blip>
          <a:srcRect l="9091" b="10679"/>
          <a:stretch/>
        </p:blipFill>
        <p:spPr>
          <a:xfrm>
            <a:off x="6562455" y="1882389"/>
            <a:ext cx="4677405" cy="2631036"/>
          </a:xfrm>
          <a:prstGeom prst="rect">
            <a:avLst/>
          </a:prstGeom>
          <a:ln>
            <a:noFill/>
          </a:ln>
        </p:spPr>
      </p:pic>
      <p:sp>
        <p:nvSpPr>
          <p:cNvPr id="18" name="Freeform 9">
            <a:extLst>
              <a:ext uri="{FF2B5EF4-FFF2-40B4-BE49-F238E27FC236}">
                <a16:creationId xmlns:a16="http://schemas.microsoft.com/office/drawing/2014/main" id="{23E2B659-2BE7-4785-801E-4B5A9DA14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s-MX"/>
          </a:p>
        </p:txBody>
      </p:sp>
      <p:sp>
        <p:nvSpPr>
          <p:cNvPr id="20" name="Rectangle 19">
            <a:extLst>
              <a:ext uri="{FF2B5EF4-FFF2-40B4-BE49-F238E27FC236}">
                <a16:creationId xmlns:a16="http://schemas.microsoft.com/office/drawing/2014/main" id="{DE5099EE-C321-497D-B97E-06225FBDD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2"/>
              </a:gs>
              <a:gs pos="100000">
                <a:schemeClr val="accent2">
                  <a:lumMod val="75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p:cNvSpPr>
            <a:spLocks noGrp="1"/>
          </p:cNvSpPr>
          <p:nvPr>
            <p:ph type="title"/>
          </p:nvPr>
        </p:nvSpPr>
        <p:spPr>
          <a:xfrm>
            <a:off x="685800" y="279932"/>
            <a:ext cx="4957275" cy="1146825"/>
          </a:xfrm>
        </p:spPr>
        <p:txBody>
          <a:bodyPr>
            <a:normAutofit/>
          </a:bodyPr>
          <a:lstStyle/>
          <a:p>
            <a:r>
              <a:rPr lang="es-MX" sz="3800" dirty="0">
                <a:solidFill>
                  <a:schemeClr val="bg1"/>
                </a:solidFill>
              </a:rPr>
              <a:t>Propuesta de solución</a:t>
            </a:r>
          </a:p>
        </p:txBody>
      </p:sp>
      <p:sp>
        <p:nvSpPr>
          <p:cNvPr id="3" name="Marcador de contenido 2"/>
          <p:cNvSpPr>
            <a:spLocks noGrp="1"/>
          </p:cNvSpPr>
          <p:nvPr>
            <p:ph sz="quarter" idx="13"/>
          </p:nvPr>
        </p:nvSpPr>
        <p:spPr>
          <a:xfrm>
            <a:off x="492627" y="2667244"/>
            <a:ext cx="5368621" cy="3446103"/>
          </a:xfrm>
        </p:spPr>
        <p:txBody>
          <a:bodyPr>
            <a:normAutofit fontScale="85000" lnSpcReduction="10000"/>
          </a:bodyPr>
          <a:lstStyle/>
          <a:p>
            <a:r>
              <a:rPr lang="es-MX" sz="1800" dirty="0">
                <a:solidFill>
                  <a:schemeClr val="bg1"/>
                </a:solidFill>
              </a:rPr>
              <a:t>La falta de adherencia a los tratamientos médicos es un problema común que afecta negativamente la eficacia de los mismos. “Gopillbox" aborda este desafío al proporcionar recordatorios personalizados y opciones de cuenta que se ajustan a las necesidades individuales, mejorando significativamente la adherencia a los tratamientos.</a:t>
            </a:r>
          </a:p>
          <a:p>
            <a:endParaRPr lang="es-MX" sz="1800" dirty="0">
              <a:solidFill>
                <a:schemeClr val="bg1"/>
              </a:solidFill>
            </a:endParaRPr>
          </a:p>
          <a:p>
            <a:r>
              <a:rPr lang="es-MX" sz="1600" dirty="0"/>
              <a:t>En este contexto, el desarrollo de nuestra aplicación de pastillero surge como una respuesta a la necesidad evidente de una solución que combine la tecnología móvil con la gestión eficiente de medicamentos, mejorando así la salud y el bienestar general de los usuarios.</a:t>
            </a:r>
            <a:endParaRPr lang="es-MX" sz="1800" dirty="0">
              <a:solidFill>
                <a:schemeClr val="bg1"/>
              </a:solidFill>
            </a:endParaRPr>
          </a:p>
          <a:p>
            <a:endParaRPr lang="es-MX" sz="1800" dirty="0">
              <a:solidFill>
                <a:schemeClr val="bg1"/>
              </a:solidFill>
            </a:endParaRPr>
          </a:p>
          <a:p>
            <a:endParaRPr lang="es-MX" sz="1800" dirty="0">
              <a:solidFill>
                <a:schemeClr val="bg1"/>
              </a:solidFill>
            </a:endParaRPr>
          </a:p>
          <a:p>
            <a:endParaRPr lang="es-MX" sz="1800" dirty="0">
              <a:solidFill>
                <a:schemeClr val="bg1"/>
              </a:solidFill>
            </a:endParaRPr>
          </a:p>
          <a:p>
            <a:endParaRPr lang="es-MX" sz="1800" dirty="0">
              <a:solidFill>
                <a:schemeClr val="bg1"/>
              </a:solidFill>
            </a:endParaRPr>
          </a:p>
          <a:p>
            <a:endParaRPr lang="es-MX" sz="1800" dirty="0">
              <a:solidFill>
                <a:schemeClr val="bg1"/>
              </a:solidFill>
            </a:endParaRPr>
          </a:p>
        </p:txBody>
      </p:sp>
      <p:sp>
        <p:nvSpPr>
          <p:cNvPr id="5" name="CuadroTexto 4">
            <a:extLst>
              <a:ext uri="{FF2B5EF4-FFF2-40B4-BE49-F238E27FC236}">
                <a16:creationId xmlns:a16="http://schemas.microsoft.com/office/drawing/2014/main" id="{436ED09E-E66D-B712-2928-A389F2C3E77F}"/>
              </a:ext>
            </a:extLst>
          </p:cNvPr>
          <p:cNvSpPr txBox="1"/>
          <p:nvPr/>
        </p:nvSpPr>
        <p:spPr>
          <a:xfrm>
            <a:off x="8284116" y="6011464"/>
            <a:ext cx="3137257" cy="369332"/>
          </a:xfrm>
          <a:prstGeom prst="rect">
            <a:avLst/>
          </a:prstGeom>
          <a:noFill/>
        </p:spPr>
        <p:txBody>
          <a:bodyPr wrap="square" rtlCol="0">
            <a:spAutoFit/>
          </a:bodyPr>
          <a:lstStyle/>
          <a:p>
            <a:r>
              <a:rPr lang="es-MX" dirty="0"/>
              <a:t>JESUS ALBERTO JIMENEZ GUZMAN</a:t>
            </a:r>
          </a:p>
        </p:txBody>
      </p:sp>
    </p:spTree>
    <p:extLst>
      <p:ext uri="{BB962C8B-B14F-4D97-AF65-F5344CB8AC3E}">
        <p14:creationId xmlns:p14="http://schemas.microsoft.com/office/powerpoint/2010/main" val="106515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775747" y="685800"/>
            <a:ext cx="4306936" cy="1151965"/>
          </a:xfrm>
        </p:spPr>
        <p:txBody>
          <a:bodyPr vert="horz" lIns="91440" tIns="45720" rIns="91440" bIns="45720" rtlCol="0" anchor="ctr">
            <a:normAutofit/>
          </a:bodyPr>
          <a:lstStyle/>
          <a:p>
            <a:r>
              <a:rPr lang="en-US" dirty="0" err="1"/>
              <a:t>gopillbox</a:t>
            </a:r>
            <a:endParaRPr lang="en-US" dirty="0"/>
          </a:p>
        </p:txBody>
      </p:sp>
      <p:sp>
        <p:nvSpPr>
          <p:cNvPr id="26" name="Rectangle 15">
            <a:extLst>
              <a:ext uri="{FF2B5EF4-FFF2-40B4-BE49-F238E27FC236}">
                <a16:creationId xmlns:a16="http://schemas.microsoft.com/office/drawing/2014/main" id="{0AD8F552-7648-452E-B3C5-3EAF87E2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1" y="457200"/>
            <a:ext cx="5824059"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94765E6A-FC88-7F52-4880-78DBD3427DAB}"/>
              </a:ext>
            </a:extLst>
          </p:cNvPr>
          <p:cNvPicPr>
            <a:picLocks noChangeAspect="1"/>
          </p:cNvPicPr>
          <p:nvPr/>
        </p:nvPicPr>
        <p:blipFill rotWithShape="1">
          <a:blip r:embed="rId3"/>
          <a:srcRect r="-3" b="8611"/>
          <a:stretch/>
        </p:blipFill>
        <p:spPr>
          <a:xfrm>
            <a:off x="750708" y="689358"/>
            <a:ext cx="2608785" cy="4219633"/>
          </a:xfrm>
          <a:prstGeom prst="rect">
            <a:avLst/>
          </a:prstGeom>
        </p:spPr>
      </p:pic>
      <p:pic>
        <p:nvPicPr>
          <p:cNvPr id="11" name="Imagen 10">
            <a:extLst>
              <a:ext uri="{FF2B5EF4-FFF2-40B4-BE49-F238E27FC236}">
                <a16:creationId xmlns:a16="http://schemas.microsoft.com/office/drawing/2014/main" id="{20480A92-9458-DD11-C4A7-044E11517946}"/>
              </a:ext>
            </a:extLst>
          </p:cNvPr>
          <p:cNvPicPr>
            <a:picLocks noChangeAspect="1"/>
          </p:cNvPicPr>
          <p:nvPr/>
        </p:nvPicPr>
        <p:blipFill rotWithShape="1">
          <a:blip r:embed="rId4"/>
          <a:srcRect r="-3" b="9472"/>
          <a:stretch/>
        </p:blipFill>
        <p:spPr>
          <a:xfrm>
            <a:off x="3482937" y="683155"/>
            <a:ext cx="2614164" cy="4225838"/>
          </a:xfrm>
          <a:prstGeom prst="rect">
            <a:avLst/>
          </a:prstGeom>
        </p:spPr>
      </p:pic>
      <p:sp>
        <p:nvSpPr>
          <p:cNvPr id="6" name="Marcador de contenido 2"/>
          <p:cNvSpPr txBox="1">
            <a:spLocks/>
          </p:cNvSpPr>
          <p:nvPr/>
        </p:nvSpPr>
        <p:spPr>
          <a:xfrm>
            <a:off x="6774472" y="2063397"/>
            <a:ext cx="4306035" cy="286634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t>En este apartado se pueden mostrar dos pantallas, ambas nos redireccionan al menú de la aplicación una vez nos hayamos registrado o en el otro caso el haber iniciado sesión teniendo ya una cuenta dada de alta. </a:t>
            </a:r>
          </a:p>
        </p:txBody>
      </p:sp>
      <p:sp>
        <p:nvSpPr>
          <p:cNvPr id="3" name="CuadroTexto 2">
            <a:extLst>
              <a:ext uri="{FF2B5EF4-FFF2-40B4-BE49-F238E27FC236}">
                <a16:creationId xmlns:a16="http://schemas.microsoft.com/office/drawing/2014/main" id="{A8D211B6-7C1E-7994-1458-A5C85DCE5F99}"/>
              </a:ext>
            </a:extLst>
          </p:cNvPr>
          <p:cNvSpPr txBox="1"/>
          <p:nvPr/>
        </p:nvSpPr>
        <p:spPr>
          <a:xfrm>
            <a:off x="7824158" y="6011464"/>
            <a:ext cx="3597215" cy="369332"/>
          </a:xfrm>
          <a:prstGeom prst="rect">
            <a:avLst/>
          </a:prstGeom>
          <a:noFill/>
        </p:spPr>
        <p:txBody>
          <a:bodyPr wrap="square" rtlCol="0">
            <a:spAutoFit/>
          </a:bodyPr>
          <a:lstStyle/>
          <a:p>
            <a:r>
              <a:rPr lang="es-MX" sz="1800" dirty="0"/>
              <a:t>Oscar Humberto Hernández Corvera</a:t>
            </a:r>
          </a:p>
        </p:txBody>
      </p:sp>
    </p:spTree>
    <p:extLst>
      <p:ext uri="{BB962C8B-B14F-4D97-AF65-F5344CB8AC3E}">
        <p14:creationId xmlns:p14="http://schemas.microsoft.com/office/powerpoint/2010/main" val="9514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B42CA21-E82E-4C7B-B04B-A77057A572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Rectangle 16">
            <a:extLst>
              <a:ext uri="{FF2B5EF4-FFF2-40B4-BE49-F238E27FC236}">
                <a16:creationId xmlns:a16="http://schemas.microsoft.com/office/drawing/2014/main" id="{8CF7F37C-5120-471F-8EA6-A05B2541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0" name="Imagen 9">
            <a:extLst>
              <a:ext uri="{FF2B5EF4-FFF2-40B4-BE49-F238E27FC236}">
                <a16:creationId xmlns:a16="http://schemas.microsoft.com/office/drawing/2014/main" id="{B77FD524-EF4D-70E4-6330-A43BB5345688}"/>
              </a:ext>
            </a:extLst>
          </p:cNvPr>
          <p:cNvPicPr>
            <a:picLocks noChangeAspect="1"/>
          </p:cNvPicPr>
          <p:nvPr/>
        </p:nvPicPr>
        <p:blipFill>
          <a:blip r:embed="rId4"/>
          <a:stretch>
            <a:fillRect/>
          </a:stretch>
        </p:blipFill>
        <p:spPr>
          <a:xfrm>
            <a:off x="7372799" y="468696"/>
            <a:ext cx="3056716" cy="5458422"/>
          </a:xfrm>
          <a:prstGeom prst="rect">
            <a:avLst/>
          </a:prstGeom>
          <a:ln>
            <a:noFill/>
          </a:ln>
        </p:spPr>
      </p:pic>
      <p:sp>
        <p:nvSpPr>
          <p:cNvPr id="19" name="Freeform 9">
            <a:extLst>
              <a:ext uri="{FF2B5EF4-FFF2-40B4-BE49-F238E27FC236}">
                <a16:creationId xmlns:a16="http://schemas.microsoft.com/office/drawing/2014/main" id="{23E2B659-2BE7-4785-801E-4B5A9DA14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s-MX"/>
          </a:p>
        </p:txBody>
      </p:sp>
      <p:sp>
        <p:nvSpPr>
          <p:cNvPr id="21" name="Rectangle 20">
            <a:extLst>
              <a:ext uri="{FF2B5EF4-FFF2-40B4-BE49-F238E27FC236}">
                <a16:creationId xmlns:a16="http://schemas.microsoft.com/office/drawing/2014/main" id="{DE5099EE-C321-497D-B97E-06225FBDD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2"/>
              </a:gs>
              <a:gs pos="100000">
                <a:schemeClr val="accent2">
                  <a:lumMod val="75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p:cNvSpPr>
            <a:spLocks noGrp="1"/>
          </p:cNvSpPr>
          <p:nvPr>
            <p:ph type="title"/>
          </p:nvPr>
        </p:nvSpPr>
        <p:spPr>
          <a:xfrm>
            <a:off x="685799" y="690479"/>
            <a:ext cx="4957275" cy="1146825"/>
          </a:xfrm>
        </p:spPr>
        <p:txBody>
          <a:bodyPr vert="horz" lIns="91440" tIns="45720" rIns="91440" bIns="45720" rtlCol="0" anchor="ctr">
            <a:normAutofit/>
          </a:bodyPr>
          <a:lstStyle/>
          <a:p>
            <a:r>
              <a:rPr lang="en-US" sz="4600" dirty="0">
                <a:solidFill>
                  <a:schemeClr val="bg1"/>
                </a:solidFill>
              </a:rPr>
              <a:t>Gopillbox (inicio)</a:t>
            </a:r>
          </a:p>
        </p:txBody>
      </p:sp>
      <p:sp>
        <p:nvSpPr>
          <p:cNvPr id="6" name="Marcador de contenido 2"/>
          <p:cNvSpPr txBox="1">
            <a:spLocks/>
          </p:cNvSpPr>
          <p:nvPr/>
        </p:nvSpPr>
        <p:spPr>
          <a:xfrm>
            <a:off x="685800" y="2063395"/>
            <a:ext cx="4957273" cy="3446103"/>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dirty="0">
                <a:solidFill>
                  <a:schemeClr val="bg1"/>
                </a:solidFill>
              </a:rPr>
              <a:t>En esta pantalla Podremos ingresar los tratamientos, así como indicar el tipo de medicamento que se desea recordar, indicar la dosis y la cantidad dada,  su frecuencia a tomar y el recordatorio de la toma, toda esta informacion se mostrara en la pantalla de inicio.</a:t>
            </a:r>
          </a:p>
        </p:txBody>
      </p:sp>
      <p:sp>
        <p:nvSpPr>
          <p:cNvPr id="4" name="CuadroTexto 3">
            <a:extLst>
              <a:ext uri="{FF2B5EF4-FFF2-40B4-BE49-F238E27FC236}">
                <a16:creationId xmlns:a16="http://schemas.microsoft.com/office/drawing/2014/main" id="{F9272448-A963-1873-13ED-8DC4EC595705}"/>
              </a:ext>
            </a:extLst>
          </p:cNvPr>
          <p:cNvSpPr txBox="1"/>
          <p:nvPr/>
        </p:nvSpPr>
        <p:spPr>
          <a:xfrm>
            <a:off x="8035506" y="6050182"/>
            <a:ext cx="3712388" cy="369332"/>
          </a:xfrm>
          <a:prstGeom prst="rect">
            <a:avLst/>
          </a:prstGeom>
          <a:noFill/>
        </p:spPr>
        <p:txBody>
          <a:bodyPr wrap="square">
            <a:spAutoFit/>
          </a:bodyPr>
          <a:lstStyle/>
          <a:p>
            <a:r>
              <a:rPr lang="es-MX" sz="1800" dirty="0"/>
              <a:t>Oscar Humberto Hernández Corvera</a:t>
            </a:r>
          </a:p>
        </p:txBody>
      </p:sp>
    </p:spTree>
    <p:extLst>
      <p:ext uri="{BB962C8B-B14F-4D97-AF65-F5344CB8AC3E}">
        <p14:creationId xmlns:p14="http://schemas.microsoft.com/office/powerpoint/2010/main" val="45584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125E-7811-4CFC-16B5-AC2D3F88E719}"/>
              </a:ext>
            </a:extLst>
          </p:cNvPr>
          <p:cNvSpPr>
            <a:spLocks noGrp="1"/>
          </p:cNvSpPr>
          <p:nvPr>
            <p:ph type="title"/>
          </p:nvPr>
        </p:nvSpPr>
        <p:spPr>
          <a:xfrm>
            <a:off x="6775747" y="685800"/>
            <a:ext cx="4306936" cy="1151965"/>
          </a:xfrm>
        </p:spPr>
        <p:txBody>
          <a:bodyPr>
            <a:normAutofit/>
          </a:bodyPr>
          <a:lstStyle/>
          <a:p>
            <a:r>
              <a:rPr lang="es-MX" sz="3800" dirty="0"/>
              <a:t>Formulario del medicamento</a:t>
            </a:r>
          </a:p>
        </p:txBody>
      </p:sp>
      <p:sp>
        <p:nvSpPr>
          <p:cNvPr id="56" name="Rectangle 13">
            <a:extLst>
              <a:ext uri="{FF2B5EF4-FFF2-40B4-BE49-F238E27FC236}">
                <a16:creationId xmlns:a16="http://schemas.microsoft.com/office/drawing/2014/main" id="{F1376742-FBCE-4B27-ADA2-4F68445E6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1" y="457200"/>
            <a:ext cx="5824059"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1A65C468-B24F-9197-FF5F-11527BBB0A6B}"/>
              </a:ext>
            </a:extLst>
          </p:cNvPr>
          <p:cNvPicPr>
            <a:picLocks noChangeAspect="1"/>
          </p:cNvPicPr>
          <p:nvPr/>
        </p:nvPicPr>
        <p:blipFill>
          <a:blip r:embed="rId3"/>
          <a:stretch>
            <a:fillRect/>
          </a:stretch>
        </p:blipFill>
        <p:spPr>
          <a:xfrm>
            <a:off x="3722457" y="685800"/>
            <a:ext cx="2373543" cy="4219633"/>
          </a:xfrm>
          <a:prstGeom prst="rect">
            <a:avLst/>
          </a:prstGeom>
        </p:spPr>
      </p:pic>
      <p:pic>
        <p:nvPicPr>
          <p:cNvPr id="5" name="Marcador de contenido 4">
            <a:extLst>
              <a:ext uri="{FF2B5EF4-FFF2-40B4-BE49-F238E27FC236}">
                <a16:creationId xmlns:a16="http://schemas.microsoft.com/office/drawing/2014/main" id="{469A3DF3-DF7A-EA42-06BE-0EF819F49278}"/>
              </a:ext>
            </a:extLst>
          </p:cNvPr>
          <p:cNvPicPr>
            <a:picLocks noChangeAspect="1"/>
          </p:cNvPicPr>
          <p:nvPr/>
        </p:nvPicPr>
        <p:blipFill>
          <a:blip r:embed="rId4"/>
          <a:stretch>
            <a:fillRect/>
          </a:stretch>
        </p:blipFill>
        <p:spPr>
          <a:xfrm>
            <a:off x="893977" y="679595"/>
            <a:ext cx="2377033" cy="4225838"/>
          </a:xfrm>
          <a:prstGeom prst="rect">
            <a:avLst/>
          </a:prstGeom>
        </p:spPr>
      </p:pic>
      <p:sp>
        <p:nvSpPr>
          <p:cNvPr id="57" name="Content Placeholder 10">
            <a:extLst>
              <a:ext uri="{FF2B5EF4-FFF2-40B4-BE49-F238E27FC236}">
                <a16:creationId xmlns:a16="http://schemas.microsoft.com/office/drawing/2014/main" id="{A629E826-2CC7-61EC-25EF-A75B06CED37E}"/>
              </a:ext>
            </a:extLst>
          </p:cNvPr>
          <p:cNvSpPr>
            <a:spLocks noGrp="1"/>
          </p:cNvSpPr>
          <p:nvPr>
            <p:ph sz="quarter" idx="13"/>
          </p:nvPr>
        </p:nvSpPr>
        <p:spPr>
          <a:xfrm>
            <a:off x="6774472" y="2063397"/>
            <a:ext cx="4306035" cy="2866342"/>
          </a:xfrm>
        </p:spPr>
        <p:txBody>
          <a:bodyPr>
            <a:normAutofit/>
          </a:bodyPr>
          <a:lstStyle/>
          <a:p>
            <a:r>
              <a:rPr lang="en-US" dirty="0">
                <a:solidFill>
                  <a:schemeClr val="accent5">
                    <a:lumMod val="75000"/>
                  </a:schemeClr>
                </a:solidFill>
              </a:rPr>
              <a:t>En Este apartado se muestran dos pantallas, la primera te pide el nombre del medicamento, la dosis a tomar y la cantidad.</a:t>
            </a:r>
          </a:p>
          <a:p>
            <a:r>
              <a:rPr lang="en-US" dirty="0">
                <a:solidFill>
                  <a:schemeClr val="accent2">
                    <a:lumMod val="75000"/>
                  </a:schemeClr>
                </a:solidFill>
              </a:rPr>
              <a:t>La Segunda pantalla te pregunta la frecuencia de toma, la duracion del tratamiento y la primer toma</a:t>
            </a:r>
          </a:p>
        </p:txBody>
      </p:sp>
      <p:sp>
        <p:nvSpPr>
          <p:cNvPr id="8" name="CuadroTexto 7">
            <a:extLst>
              <a:ext uri="{FF2B5EF4-FFF2-40B4-BE49-F238E27FC236}">
                <a16:creationId xmlns:a16="http://schemas.microsoft.com/office/drawing/2014/main" id="{53B8925B-7815-6942-FF6E-FFB1420CBC62}"/>
              </a:ext>
            </a:extLst>
          </p:cNvPr>
          <p:cNvSpPr txBox="1"/>
          <p:nvPr/>
        </p:nvSpPr>
        <p:spPr>
          <a:xfrm>
            <a:off x="6587563" y="4911444"/>
            <a:ext cx="5253486" cy="646331"/>
          </a:xfrm>
          <a:prstGeom prst="rect">
            <a:avLst/>
          </a:prstGeom>
          <a:noFill/>
        </p:spPr>
        <p:txBody>
          <a:bodyPr wrap="square" rtlCol="0">
            <a:spAutoFit/>
          </a:bodyPr>
          <a:lstStyle/>
          <a:p>
            <a:r>
              <a:rPr lang="es-MX" dirty="0">
                <a:solidFill>
                  <a:schemeClr val="accent6">
                    <a:lumMod val="75000"/>
                  </a:schemeClr>
                </a:solidFill>
              </a:rPr>
              <a:t>AL AGREGAR EL MEDICAMENTO SE MOSTRARA UN POPUP PARA VER EL ESTATUS DE LA ACCION QUE SE REALIZO</a:t>
            </a:r>
          </a:p>
        </p:txBody>
      </p:sp>
      <p:sp>
        <p:nvSpPr>
          <p:cNvPr id="4" name="CuadroTexto 3">
            <a:extLst>
              <a:ext uri="{FF2B5EF4-FFF2-40B4-BE49-F238E27FC236}">
                <a16:creationId xmlns:a16="http://schemas.microsoft.com/office/drawing/2014/main" id="{584068E1-829E-CC30-1D3F-BCF2BAF37213}"/>
              </a:ext>
            </a:extLst>
          </p:cNvPr>
          <p:cNvSpPr txBox="1"/>
          <p:nvPr/>
        </p:nvSpPr>
        <p:spPr>
          <a:xfrm>
            <a:off x="9214306" y="5987534"/>
            <a:ext cx="2109158" cy="369332"/>
          </a:xfrm>
          <a:prstGeom prst="rect">
            <a:avLst/>
          </a:prstGeom>
          <a:noFill/>
        </p:spPr>
        <p:txBody>
          <a:bodyPr wrap="square">
            <a:spAutoFit/>
          </a:bodyPr>
          <a:lstStyle/>
          <a:p>
            <a:r>
              <a:rPr lang="es-MX" sz="1800" dirty="0">
                <a:solidFill>
                  <a:schemeClr val="tx1"/>
                </a:solidFill>
              </a:rPr>
              <a:t>Abel Ibarra Angulo</a:t>
            </a:r>
          </a:p>
        </p:txBody>
      </p:sp>
    </p:spTree>
    <p:extLst>
      <p:ext uri="{BB962C8B-B14F-4D97-AF65-F5344CB8AC3E}">
        <p14:creationId xmlns:p14="http://schemas.microsoft.com/office/powerpoint/2010/main" val="357118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C2358564-79B1-45D0-8EF3-5AF3D30C91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8" name="Rectangle 57">
            <a:extLst>
              <a:ext uri="{FF2B5EF4-FFF2-40B4-BE49-F238E27FC236}">
                <a16:creationId xmlns:a16="http://schemas.microsoft.com/office/drawing/2014/main" id="{119C4AEB-F0C9-40BE-93E9-5CB5CF8BA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5" name="Marcador de contenido 4">
            <a:extLst>
              <a:ext uri="{FF2B5EF4-FFF2-40B4-BE49-F238E27FC236}">
                <a16:creationId xmlns:a16="http://schemas.microsoft.com/office/drawing/2014/main" id="{28B2D180-76D6-E559-0C68-06FB1738A97D}"/>
              </a:ext>
            </a:extLst>
          </p:cNvPr>
          <p:cNvPicPr>
            <a:picLocks noChangeAspect="1"/>
          </p:cNvPicPr>
          <p:nvPr/>
        </p:nvPicPr>
        <p:blipFill rotWithShape="1">
          <a:blip r:embed="rId4"/>
          <a:srcRect t="1191" r="1" b="1"/>
          <a:stretch/>
        </p:blipFill>
        <p:spPr>
          <a:xfrm>
            <a:off x="8077121" y="468694"/>
            <a:ext cx="3107371" cy="5458423"/>
          </a:xfrm>
          <a:prstGeom prst="rect">
            <a:avLst/>
          </a:prstGeom>
          <a:ln>
            <a:noFill/>
          </a:ln>
        </p:spPr>
      </p:pic>
      <p:sp>
        <p:nvSpPr>
          <p:cNvPr id="60" name="Freeform 9">
            <a:extLst>
              <a:ext uri="{FF2B5EF4-FFF2-40B4-BE49-F238E27FC236}">
                <a16:creationId xmlns:a16="http://schemas.microsoft.com/office/drawing/2014/main" id="{6CD863B4-4327-4AD5-8630-B3022110D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s-MX"/>
          </a:p>
        </p:txBody>
      </p:sp>
      <p:sp>
        <p:nvSpPr>
          <p:cNvPr id="62" name="Rectangle 61">
            <a:extLst>
              <a:ext uri="{FF2B5EF4-FFF2-40B4-BE49-F238E27FC236}">
                <a16:creationId xmlns:a16="http://schemas.microsoft.com/office/drawing/2014/main" id="{59F45B79-747A-4BDD-AD7D-23CEBD5B3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7554139" cy="6380796"/>
          </a:xfrm>
          <a:prstGeom prst="rect">
            <a:avLst/>
          </a:prstGeom>
          <a:gradFill flip="none" rotWithShape="1">
            <a:gsLst>
              <a:gs pos="34000">
                <a:schemeClr val="accent2"/>
              </a:gs>
              <a:gs pos="100000">
                <a:schemeClr val="accent2">
                  <a:lumMod val="75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F113DB3B-B542-03E3-C308-8F629DC1B700}"/>
              </a:ext>
            </a:extLst>
          </p:cNvPr>
          <p:cNvSpPr>
            <a:spLocks noGrp="1"/>
          </p:cNvSpPr>
          <p:nvPr>
            <p:ph type="title"/>
          </p:nvPr>
        </p:nvSpPr>
        <p:spPr>
          <a:xfrm>
            <a:off x="685799" y="690479"/>
            <a:ext cx="6382699" cy="1146825"/>
          </a:xfrm>
        </p:spPr>
        <p:txBody>
          <a:bodyPr vert="horz" lIns="91440" tIns="45720" rIns="91440" bIns="45720" rtlCol="0">
            <a:normAutofit/>
          </a:bodyPr>
          <a:lstStyle/>
          <a:p>
            <a:r>
              <a:rPr lang="en-US" sz="3800" dirty="0">
                <a:solidFill>
                  <a:schemeClr val="bg1"/>
                </a:solidFill>
              </a:rPr>
              <a:t>PANTALLA DONDE SE MUESTRA LA ALARMA</a:t>
            </a:r>
          </a:p>
        </p:txBody>
      </p:sp>
      <p:sp>
        <p:nvSpPr>
          <p:cNvPr id="51" name="Content Placeholder 50">
            <a:extLst>
              <a:ext uri="{FF2B5EF4-FFF2-40B4-BE49-F238E27FC236}">
                <a16:creationId xmlns:a16="http://schemas.microsoft.com/office/drawing/2014/main" id="{457694FC-9B21-EE1C-4615-3AEBC6A4A2DB}"/>
              </a:ext>
            </a:extLst>
          </p:cNvPr>
          <p:cNvSpPr>
            <a:spLocks noGrp="1"/>
          </p:cNvSpPr>
          <p:nvPr>
            <p:ph sz="quarter" idx="13"/>
          </p:nvPr>
        </p:nvSpPr>
        <p:spPr>
          <a:xfrm>
            <a:off x="685800" y="2063395"/>
            <a:ext cx="6382697" cy="3446103"/>
          </a:xfrm>
        </p:spPr>
        <p:txBody>
          <a:bodyPr>
            <a:normAutofit/>
          </a:bodyPr>
          <a:lstStyle/>
          <a:p>
            <a:pPr marL="0" indent="0">
              <a:buNone/>
            </a:pPr>
            <a:r>
              <a:rPr lang="en-US" sz="1800" dirty="0">
                <a:solidFill>
                  <a:schemeClr val="bg1"/>
                </a:solidFill>
              </a:rPr>
              <a:t>ESTA PANTALLA SE MOSTRARA CUANDO HAYA LLEGADO LA HORA QUE INDICO EL USUARIO AL MOMENTO DE REGISTRAR LOS DETALLES DE LA TOMA DEL MEDICAMENTO, AL PRESIONAR EL BOTON  “TOMAR MEDICAMENTO” MANDARA AL USUARIO AL MENU DONDE MOSTRARA LOS DETALLES DE LA TOMA.</a:t>
            </a:r>
          </a:p>
        </p:txBody>
      </p:sp>
      <p:sp>
        <p:nvSpPr>
          <p:cNvPr id="4" name="CuadroTexto 3">
            <a:extLst>
              <a:ext uri="{FF2B5EF4-FFF2-40B4-BE49-F238E27FC236}">
                <a16:creationId xmlns:a16="http://schemas.microsoft.com/office/drawing/2014/main" id="{62CF4620-A6C1-0A34-71BB-CE1807417A13}"/>
              </a:ext>
            </a:extLst>
          </p:cNvPr>
          <p:cNvSpPr txBox="1"/>
          <p:nvPr/>
        </p:nvSpPr>
        <p:spPr>
          <a:xfrm>
            <a:off x="9427489" y="6010701"/>
            <a:ext cx="2123282" cy="369332"/>
          </a:xfrm>
          <a:prstGeom prst="rect">
            <a:avLst/>
          </a:prstGeom>
          <a:noFill/>
        </p:spPr>
        <p:txBody>
          <a:bodyPr wrap="square">
            <a:spAutoFit/>
          </a:bodyPr>
          <a:lstStyle/>
          <a:p>
            <a:r>
              <a:rPr lang="es-MX" sz="1800" dirty="0">
                <a:solidFill>
                  <a:schemeClr val="tx1"/>
                </a:solidFill>
              </a:rPr>
              <a:t>Abel Ibarra Angulo</a:t>
            </a:r>
          </a:p>
        </p:txBody>
      </p:sp>
    </p:spTree>
    <p:extLst>
      <p:ext uri="{BB962C8B-B14F-4D97-AF65-F5344CB8AC3E}">
        <p14:creationId xmlns:p14="http://schemas.microsoft.com/office/powerpoint/2010/main" val="20105512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TM04033927[[fn=Evento principal]]</Template>
  <TotalTime>167</TotalTime>
  <Words>689</Words>
  <Application>Microsoft Office PowerPoint</Application>
  <PresentationFormat>Panorámica</PresentationFormat>
  <Paragraphs>53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Impact</vt:lpstr>
      <vt:lpstr>Evento principal</vt:lpstr>
      <vt:lpstr>UNIVERSIDAD AUTONOMA DE SINALOA Facultad de informática de Culiacán   Proyecto innovador:  (Go PillBox)</vt:lpstr>
      <vt:lpstr>RESUMEN</vt:lpstr>
      <vt:lpstr>ALCANCE DEL PROYECTO</vt:lpstr>
      <vt:lpstr>PROBLEMATICA</vt:lpstr>
      <vt:lpstr>Propuesta de solución</vt:lpstr>
      <vt:lpstr>gopillbox</vt:lpstr>
      <vt:lpstr>Gopillbox (inicio)</vt:lpstr>
      <vt:lpstr>Formulario del medicamento</vt:lpstr>
      <vt:lpstr>PANTALLA DONDE SE MUESTRA LA ALARMA</vt:lpstr>
      <vt:lpstr>Conclusión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AUTONOMA DE SINALOA Facultad de informática de Culiacán   Proyecto innovador: MediCue (Go PillBox)</dc:title>
  <dc:creator>SILVERT JASIEL MENDOZA CRESPO</dc:creator>
  <cp:lastModifiedBy>AlberThanos JG</cp:lastModifiedBy>
  <cp:revision>13</cp:revision>
  <dcterms:created xsi:type="dcterms:W3CDTF">2023-12-11T02:20:56Z</dcterms:created>
  <dcterms:modified xsi:type="dcterms:W3CDTF">2024-01-10T21:53:18Z</dcterms:modified>
</cp:coreProperties>
</file>