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3"/>
  </p:notesMasterIdLst>
  <p:handoutMasterIdLst>
    <p:handoutMasterId r:id="rId34"/>
  </p:handoutMasterIdLst>
  <p:sldIdLst>
    <p:sldId id="332" r:id="rId5"/>
    <p:sldId id="449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5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23/1/2018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23/1/2018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80" y="274645"/>
            <a:ext cx="5741120" cy="694200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Recuperación de datos </a:t>
            </a:r>
            <a:r>
              <a:rPr lang="es-ES" sz="3200" dirty="0" err="1"/>
              <a:t>PostgreSQL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psql</a:t>
            </a:r>
            <a:r>
              <a:rPr lang="es-ES" dirty="0"/>
              <a:t> a partir de un fichero SQL </a:t>
            </a:r>
          </a:p>
          <a:p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Directamente a una base de datos </a:t>
            </a:r>
          </a:p>
          <a:p>
            <a:pPr lvl="1"/>
            <a:r>
              <a:rPr lang="es-ES" dirty="0"/>
              <a:t>Volcando a fichero SQL </a:t>
            </a:r>
          </a:p>
          <a:p>
            <a:r>
              <a:rPr lang="es-ES" dirty="0"/>
              <a:t>Volcado en línea y recuperación PITR </a:t>
            </a:r>
          </a:p>
          <a:p>
            <a:pPr lvl="1"/>
            <a:r>
              <a:rPr lang="es-ES" dirty="0"/>
              <a:t>Habilitar archivado WAL</a:t>
            </a:r>
          </a:p>
          <a:p>
            <a:pPr lvl="1"/>
            <a:r>
              <a:rPr lang="es-ES" dirty="0"/>
              <a:t> Copias de seguridad en línea </a:t>
            </a:r>
          </a:p>
          <a:p>
            <a:pPr lvl="1"/>
            <a:r>
              <a:rPr lang="es-ES" dirty="0"/>
              <a:t>Recuperación PITR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3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sz="2800" dirty="0"/>
              <a:t>Recuperación de datos </a:t>
            </a:r>
            <a:r>
              <a:rPr lang="es-ES" sz="2800" dirty="0" err="1"/>
              <a:t>PostgreSQL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Habilitar archivado WAL </a:t>
            </a:r>
          </a:p>
          <a:p>
            <a:pPr lvl="1"/>
            <a:r>
              <a:rPr lang="es-ES" sz="1800" dirty="0"/>
              <a:t>Parámetro </a:t>
            </a:r>
            <a:r>
              <a:rPr lang="es-ES" sz="1800" dirty="0" err="1"/>
              <a:t>archive_command</a:t>
            </a:r>
            <a:r>
              <a:rPr lang="es-ES" sz="1800" dirty="0"/>
              <a:t> </a:t>
            </a:r>
          </a:p>
          <a:p>
            <a:r>
              <a:rPr lang="es-ES" sz="2000" dirty="0"/>
              <a:t>Copias de seguridad en línea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pg_start_backup</a:t>
            </a:r>
            <a:r>
              <a:rPr lang="es-ES" sz="1800" dirty="0"/>
              <a:t>('</a:t>
            </a:r>
            <a:r>
              <a:rPr lang="es-ES" sz="1800" dirty="0" err="1"/>
              <a:t>nombre_backup</a:t>
            </a:r>
            <a:r>
              <a:rPr lang="es-ES" sz="1800" dirty="0"/>
              <a:t>'); </a:t>
            </a:r>
          </a:p>
          <a:p>
            <a:pPr lvl="1"/>
            <a:r>
              <a:rPr lang="es-ES" sz="1800" dirty="0"/>
              <a:t>Copia física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pg_stop_backup</a:t>
            </a:r>
            <a:r>
              <a:rPr lang="es-ES" sz="1800" dirty="0"/>
              <a:t>(); </a:t>
            </a:r>
          </a:p>
          <a:p>
            <a:r>
              <a:rPr lang="es-ES" sz="2000" dirty="0"/>
              <a:t>Recuperación PITR </a:t>
            </a:r>
          </a:p>
          <a:p>
            <a:pPr lvl="1"/>
            <a:r>
              <a:rPr lang="es-ES" sz="1800" dirty="0"/>
              <a:t>Parar base datos </a:t>
            </a:r>
          </a:p>
          <a:p>
            <a:pPr lvl="1"/>
            <a:r>
              <a:rPr lang="es-ES" sz="1800" dirty="0"/>
              <a:t>Recuperar copia física </a:t>
            </a:r>
          </a:p>
          <a:p>
            <a:pPr lvl="1"/>
            <a:r>
              <a:rPr lang="es-ES" sz="1800" dirty="0"/>
              <a:t>Copiar ficheros WAL de la copia </a:t>
            </a:r>
          </a:p>
          <a:p>
            <a:pPr lvl="1"/>
            <a:r>
              <a:rPr lang="es-ES" sz="1800" dirty="0"/>
              <a:t>Fichero </a:t>
            </a:r>
            <a:r>
              <a:rPr lang="es-ES" sz="1800" dirty="0" err="1"/>
              <a:t>recovery.conf</a:t>
            </a:r>
            <a:endParaRPr lang="es-ES" sz="1800" dirty="0"/>
          </a:p>
          <a:p>
            <a:pPr lvl="1"/>
            <a:r>
              <a:rPr lang="es-ES" sz="1800" dirty="0"/>
              <a:t>Arrancar base datos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4733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FE6996-8D99-4B90-8BC3-A5EA5F0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Almacenamiento </a:t>
            </a:r>
            <a:br>
              <a:rPr lang="es-ES" sz="3600" dirty="0"/>
            </a:br>
            <a:r>
              <a:rPr lang="es-ES" sz="3600" dirty="0" err="1"/>
              <a:t>Copy</a:t>
            </a:r>
            <a:r>
              <a:rPr lang="es-ES" sz="3600" dirty="0"/>
              <a:t> </a:t>
            </a:r>
            <a:r>
              <a:rPr lang="es-ES" sz="3600" dirty="0" err="1"/>
              <a:t>to</a:t>
            </a:r>
            <a:r>
              <a:rPr lang="es-ES" sz="3600" dirty="0"/>
              <a:t> / </a:t>
            </a:r>
            <a:r>
              <a:rPr lang="es-ES" sz="3600" dirty="0" err="1"/>
              <a:t>Copy</a:t>
            </a:r>
            <a:r>
              <a:rPr lang="es-ES" sz="3600" dirty="0"/>
              <a:t> </a:t>
            </a:r>
            <a:r>
              <a:rPr lang="es-ES" sz="3600" dirty="0" err="1"/>
              <a:t>from</a:t>
            </a:r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84D96-226C-4081-8D7C-D77B71C20D3C}"/>
              </a:ext>
            </a:extLst>
          </p:cNvPr>
          <p:cNvSpPr txBox="1">
            <a:spLocks/>
          </p:cNvSpPr>
          <p:nvPr/>
        </p:nvSpPr>
        <p:spPr>
          <a:xfrm>
            <a:off x="623888" y="1535113"/>
            <a:ext cx="3867150" cy="639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/>
              <a:t>Copiar datos de una consulta a un fichero </a:t>
            </a:r>
            <a:endParaRPr lang="es-CR" sz="18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62259F8E-5E58-4514-B987-0DF52943AD27}"/>
              </a:ext>
            </a:extLst>
          </p:cNvPr>
          <p:cNvSpPr txBox="1">
            <a:spLocks/>
          </p:cNvSpPr>
          <p:nvPr/>
        </p:nvSpPr>
        <p:spPr>
          <a:xfrm>
            <a:off x="4642248" y="1535113"/>
            <a:ext cx="3868340" cy="639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Copiar datos de un fichero a una tabla </a:t>
            </a:r>
            <a:endParaRPr lang="es-CR" sz="2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8F03AD1-E66D-4AE7-AD2F-6699AE153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2710552"/>
            <a:ext cx="3924300" cy="2400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EA9410-75BE-4D3A-BA09-4C217945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248" y="2710552"/>
            <a:ext cx="429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97632" y="256890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39192" y="1793289"/>
            <a:ext cx="8078680" cy="404821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Un </a:t>
            </a:r>
            <a:r>
              <a:rPr lang="es-ES" b="1" dirty="0"/>
              <a:t>diccionario de datos</a:t>
            </a:r>
            <a:r>
              <a:rPr lang="es-ES" dirty="0"/>
              <a:t> es un conjunto de metadatos que contiene las características lógicas y puntuales de los datos que se van a utilizar en el sistema que se programa, incluyendo nombre, descripción, alias, contenido y organización.</a:t>
            </a:r>
          </a:p>
          <a:p>
            <a:endParaRPr lang="es-ES" dirty="0"/>
          </a:p>
          <a:p>
            <a:r>
              <a:rPr lang="es-ES" dirty="0"/>
              <a:t>Es un catálogo, un depósito, de los elementos en un sistema. </a:t>
            </a:r>
          </a:p>
          <a:p>
            <a:endParaRPr lang="es-ES" dirty="0"/>
          </a:p>
          <a:p>
            <a:r>
              <a:rPr lang="es-ES" dirty="0"/>
              <a:t>En un diccionario de datos se encuentra la lista de todos los elementos que forman parte del flujo de datos en todo el sistema.</a:t>
            </a:r>
          </a:p>
          <a:p>
            <a:endParaRPr lang="es-ES" dirty="0"/>
          </a:p>
          <a:p>
            <a:r>
              <a:rPr lang="es-ES" dirty="0"/>
              <a:t>Los elementos más importantes son flujos de datos, almacenes de datos y procesos.</a:t>
            </a:r>
          </a:p>
          <a:p>
            <a:endParaRPr lang="es-ES" dirty="0"/>
          </a:p>
          <a:p>
            <a:r>
              <a:rPr lang="es-ES" dirty="0"/>
              <a:t>El diccionario guarda los detalles y descripciones de todos estos elementos.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231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916" y="292401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pic>
        <p:nvPicPr>
          <p:cNvPr id="7170" name="Picture 2" descr="OracleDiccionario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6" y="1833925"/>
            <a:ext cx="4636966" cy="371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152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0155"/>
            <a:ext cx="6961800" cy="694200"/>
          </a:xfrm>
        </p:spPr>
        <p:txBody>
          <a:bodyPr/>
          <a:lstStyle/>
          <a:p>
            <a:r>
              <a:rPr lang="es-CR" cap="none" dirty="0"/>
              <a:t>Metadatos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PE" dirty="0"/>
          </a:p>
          <a:p>
            <a:pPr lvl="0"/>
            <a:r>
              <a:rPr lang="es-PE" dirty="0"/>
              <a:t>Los metadatos son datos altamente estructurados que describen información, describen el contenido, la calidad, la condición y otras características de los datos.</a:t>
            </a:r>
          </a:p>
          <a:p>
            <a:endParaRPr lang="es-PE" dirty="0"/>
          </a:p>
          <a:p>
            <a:r>
              <a:rPr lang="es-PE" dirty="0"/>
              <a:t>Es "Información sobre información" o "datos sobre los datos".</a:t>
            </a:r>
            <a:endParaRPr lang="es-CR" dirty="0"/>
          </a:p>
          <a:p>
            <a:pPr lvl="0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60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48012"/>
            <a:ext cx="6961800" cy="694200"/>
          </a:xfrm>
        </p:spPr>
        <p:txBody>
          <a:bodyPr/>
          <a:lstStyle/>
          <a:p>
            <a:r>
              <a:rPr lang="es-ES" sz="2000" dirty="0"/>
              <a:t>Vistas y tablas de sistema internas en </a:t>
            </a:r>
            <a:r>
              <a:rPr lang="es-ES" sz="2000" dirty="0" err="1"/>
              <a:t>PostgreSQL</a:t>
            </a:r>
            <a:endParaRPr lang="es-CR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Para que muchas de estas vistas/tablas funcionen debemos tener activados estos parámetros en nuestro sistema, </a:t>
            </a:r>
            <a:r>
              <a:rPr lang="es-ES" sz="2400" b="1" dirty="0"/>
              <a:t>track_counts</a:t>
            </a:r>
            <a:r>
              <a:rPr lang="es-ES" sz="2400" dirty="0"/>
              <a:t>, </a:t>
            </a:r>
            <a:r>
              <a:rPr lang="es-ES" sz="2400" b="1" dirty="0"/>
              <a:t>track_functions</a:t>
            </a:r>
            <a:r>
              <a:rPr lang="es-ES" sz="2400" dirty="0"/>
              <a:t>, </a:t>
            </a:r>
            <a:r>
              <a:rPr lang="es-ES" sz="2400" b="1" dirty="0"/>
              <a:t>track_activities</a:t>
            </a:r>
            <a:r>
              <a:rPr lang="es-ES" sz="2400" dirty="0"/>
              <a:t>, bien en el fichero postgresql.conf o definidos con SET / ALTER DATABASE en la sesión o base de datos de la que queremos obtener información.</a:t>
            </a:r>
          </a:p>
          <a:p>
            <a:endParaRPr lang="es-PE" sz="2400" dirty="0"/>
          </a:p>
          <a:p>
            <a:r>
              <a:rPr lang="es-PE" sz="2400" dirty="0"/>
              <a:t>Existen muchas vistas y tablas internas para obtener información de </a:t>
            </a:r>
            <a:r>
              <a:rPr lang="es-ES" sz="2400" dirty="0" err="1"/>
              <a:t>postgreSQL</a:t>
            </a:r>
            <a:r>
              <a:rPr lang="es-PE" sz="2400" dirty="0"/>
              <a:t>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20870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8352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s-PE" sz="2600" b="1" dirty="0"/>
          </a:p>
          <a:p>
            <a:pPr lvl="0"/>
            <a:r>
              <a:rPr lang="es-PE" sz="2600" b="1" dirty="0" err="1"/>
              <a:t>pg_roles</a:t>
            </a:r>
            <a:r>
              <a:rPr lang="es-PE" sz="2600" dirty="0"/>
              <a:t>:</a:t>
            </a:r>
            <a:r>
              <a:rPr lang="es-CR" sz="2600" dirty="0"/>
              <a:t> </a:t>
            </a:r>
            <a:r>
              <a:rPr lang="es-PE" sz="2600" dirty="0"/>
              <a:t>Información sobre todos los roles y usuarios definidos en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pg_database</a:t>
            </a:r>
            <a:r>
              <a:rPr lang="es-PE" sz="2600" dirty="0"/>
              <a:t>: Información sobre todas las bases de datos definidas en nuestro sistema.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pg_locks</a:t>
            </a:r>
            <a:r>
              <a:rPr lang="es-PE" sz="2600" dirty="0"/>
              <a:t>: Información sobre los bloqueos activos en nuestras bases de datos. Vista complicada de entender pero muy valiosa en ciertas situaciones.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pg_stat_activity</a:t>
            </a:r>
            <a:r>
              <a:rPr lang="es-PE" sz="2600" dirty="0"/>
              <a:t>:  Información sobre todos los procesos clientes conectados a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pg_stat_database</a:t>
            </a:r>
            <a:r>
              <a:rPr lang="es-PE" sz="2600" dirty="0"/>
              <a:t>: Información global de uso de todas las bases de datos.</a:t>
            </a:r>
            <a:endParaRPr lang="es-CR" sz="2600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9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903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s-PE" sz="3500" b="1" dirty="0"/>
          </a:p>
          <a:p>
            <a:pPr lvl="0"/>
            <a:r>
              <a:rPr lang="es-PE" sz="3500" b="1" dirty="0" err="1"/>
              <a:t>pg_stat_user_tables</a:t>
            </a:r>
            <a:r>
              <a:rPr lang="es-PE" sz="3500" dirty="0"/>
              <a:t>: Información de uso de todas las tablas de usuario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pg_stat_user_indexes</a:t>
            </a:r>
            <a:r>
              <a:rPr lang="es-PE" sz="3500" dirty="0"/>
              <a:t>: Información de uso de todos los índices de usuarios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pg_stat_user_functions</a:t>
            </a:r>
            <a:r>
              <a:rPr lang="es-PE" sz="3500" dirty="0"/>
              <a:t>: Información sobre estadísticas de uso de las funciones en uso.</a:t>
            </a:r>
          </a:p>
          <a:p>
            <a:pPr lvl="0"/>
            <a:endParaRPr lang="es-PE" sz="3500" dirty="0"/>
          </a:p>
          <a:p>
            <a:r>
              <a:rPr lang="es-PE" sz="3500" b="1" dirty="0"/>
              <a:t>pg_statio_user_tables</a:t>
            </a:r>
            <a:r>
              <a:rPr lang="es-PE" sz="3500" dirty="0"/>
              <a:t>: Información de acceso a disco y memoria cache de todas las tablas de usuario en una base de datos.</a:t>
            </a:r>
            <a:endParaRPr lang="es-CR" sz="3500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032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74645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PE" b="1" dirty="0"/>
          </a:p>
          <a:p>
            <a:pPr lvl="0"/>
            <a:r>
              <a:rPr lang="es-PE" b="1" dirty="0" err="1"/>
              <a:t>pg_statio_user_indexes</a:t>
            </a:r>
            <a:r>
              <a:rPr lang="es-PE" dirty="0"/>
              <a:t>: Información de acceso a disco y memoria cache de todos los índices de usuario en una base de datos.</a:t>
            </a:r>
          </a:p>
          <a:p>
            <a:pPr lvl="0"/>
            <a:endParaRPr lang="es-PE" b="1" dirty="0"/>
          </a:p>
          <a:p>
            <a:pPr lvl="0"/>
            <a:r>
              <a:rPr lang="es-PE" b="1" dirty="0" err="1"/>
              <a:t>pg_stat_bgwriter</a:t>
            </a:r>
            <a:r>
              <a:rPr lang="es-PE" dirty="0"/>
              <a:t>: Información global sobre el proceso "background writer".</a:t>
            </a:r>
          </a:p>
          <a:p>
            <a:pPr lvl="0"/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08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50" dirty="0">
                <a:latin typeface="Calibri (Títulos)"/>
              </a:rPr>
              <a:t>Diccionario de datos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712" y="301277"/>
            <a:ext cx="6961800" cy="694200"/>
          </a:xfrm>
        </p:spPr>
        <p:txBody>
          <a:bodyPr/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por base de datos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52256" y="1802168"/>
          <a:ext cx="7350712" cy="45009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75356">
                  <a:extLst>
                    <a:ext uri="{9D8B030D-6E8A-4147-A177-3AD203B41FA5}">
                      <a16:colId xmlns:a16="http://schemas.microsoft.com/office/drawing/2014/main" val="537644968"/>
                    </a:ext>
                  </a:extLst>
                </a:gridCol>
                <a:gridCol w="3675356">
                  <a:extLst>
                    <a:ext uri="{9D8B030D-6E8A-4147-A177-3AD203B41FA5}">
                      <a16:colId xmlns:a16="http://schemas.microsoft.com/office/drawing/2014/main" val="1964445207"/>
                    </a:ext>
                  </a:extLst>
                </a:gridCol>
              </a:tblGrid>
              <a:tr h="31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catálogo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945845976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Bases de datos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46519938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o tablas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513151502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Atributos o campos de la clase o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464459933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pg_index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Índices secundarios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47884507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Procedimientos (en C y en SQL)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80201105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Tipos de datos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788066932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pg_operator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303125004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pg_aggregate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Agregados y funciones agregadas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91736542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322780689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pg_amop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751680490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Funciones de soporte para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158178479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de 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2166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7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429" y="274645"/>
            <a:ext cx="5722041" cy="694200"/>
          </a:xfrm>
        </p:spPr>
        <p:txBody>
          <a:bodyPr/>
          <a:lstStyle/>
          <a:p>
            <a:r>
              <a:rPr lang="es-PE" sz="1800" dirty="0"/>
              <a:t>Catálogo del sistema </a:t>
            </a:r>
            <a:r>
              <a:rPr lang="es-ES" sz="1800" dirty="0" err="1"/>
              <a:t>PostgreSQL</a:t>
            </a:r>
            <a:r>
              <a:rPr lang="es-PE" sz="1800" dirty="0"/>
              <a:t> que contienen todas las tabla del sistema</a:t>
            </a:r>
            <a:endParaRPr lang="es-CR" sz="1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744430" y="2343705"/>
          <a:ext cx="5722041" cy="24684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61000">
                  <a:extLst>
                    <a:ext uri="{9D8B030D-6E8A-4147-A177-3AD203B41FA5}">
                      <a16:colId xmlns:a16="http://schemas.microsoft.com/office/drawing/2014/main" val="691014428"/>
                    </a:ext>
                  </a:extLst>
                </a:gridCol>
                <a:gridCol w="761153">
                  <a:extLst>
                    <a:ext uri="{9D8B030D-6E8A-4147-A177-3AD203B41FA5}">
                      <a16:colId xmlns:a16="http://schemas.microsoft.com/office/drawing/2014/main" val="1598809046"/>
                    </a:ext>
                  </a:extLst>
                </a:gridCol>
                <a:gridCol w="723358">
                  <a:extLst>
                    <a:ext uri="{9D8B030D-6E8A-4147-A177-3AD203B41FA5}">
                      <a16:colId xmlns:a16="http://schemas.microsoft.com/office/drawing/2014/main" val="49945182"/>
                    </a:ext>
                  </a:extLst>
                </a:gridCol>
                <a:gridCol w="3176530">
                  <a:extLst>
                    <a:ext uri="{9D8B030D-6E8A-4147-A177-3AD203B41FA5}">
                      <a16:colId xmlns:a16="http://schemas.microsoft.com/office/drawing/2014/main" val="1246640338"/>
                    </a:ext>
                  </a:extLst>
                </a:gridCol>
              </a:tblGrid>
              <a:tr h="494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9247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9057481"/>
                  </a:ext>
                </a:extLst>
              </a:tr>
              <a:tr h="54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5813918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datdba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Uid del database admin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98854990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datpath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text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path para llegar hasta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381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3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188" y="292400"/>
            <a:ext cx="5495278" cy="694200"/>
          </a:xfrm>
        </p:spPr>
        <p:txBody>
          <a:bodyPr>
            <a:noAutofit/>
          </a:bodyPr>
          <a:lstStyle/>
          <a:p>
            <a:r>
              <a:rPr lang="es-PE" sz="1600" dirty="0"/>
              <a:t>Catálogo del sistema </a:t>
            </a:r>
            <a:r>
              <a:rPr lang="es-ES" sz="1600" dirty="0" err="1"/>
              <a:t>PostgreSQL</a:t>
            </a:r>
            <a:r>
              <a:rPr lang="es-PE" sz="1600" dirty="0"/>
              <a:t> que contiene todas las tablas en la base de datos actual.</a:t>
            </a:r>
            <a:endParaRPr lang="es-CR" sz="1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87767" y="1695635"/>
          <a:ext cx="7412855" cy="449209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12786">
                  <a:extLst>
                    <a:ext uri="{9D8B030D-6E8A-4147-A177-3AD203B41FA5}">
                      <a16:colId xmlns:a16="http://schemas.microsoft.com/office/drawing/2014/main" val="3700193018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2372142113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1952316564"/>
                    </a:ext>
                  </a:extLst>
                </a:gridCol>
                <a:gridCol w="3774497">
                  <a:extLst>
                    <a:ext uri="{9D8B030D-6E8A-4147-A177-3AD203B41FA5}">
                      <a16:colId xmlns:a16="http://schemas.microsoft.com/office/drawing/2014/main" val="2665583711"/>
                    </a:ext>
                  </a:extLst>
                </a:gridCol>
              </a:tblGrid>
              <a:tr h="2388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pg_class</a:t>
                      </a:r>
                      <a:endParaRPr lang="es-CR" sz="12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2461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Description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1428771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487634755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Objecto Id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4772495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relowner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UID (postgres) del dueño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20766236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relam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685358116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relpages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páginas ocupadas por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68666779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reltuples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tuplas en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7738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Relhasindex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al menos un índice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1379166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relisshared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886967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relkind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765083155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relnatts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atributos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413472907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relchecks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08570259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reltriggers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 triggers asociados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5974234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relhasrules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reglas asociadas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179806143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relacl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aclitem[]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407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3" y="226644"/>
            <a:ext cx="5610687" cy="786926"/>
          </a:xfrm>
        </p:spPr>
        <p:txBody>
          <a:bodyPr>
            <a:noAutofit/>
          </a:bodyPr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que contiene los atributos de todas las tablas en la base actual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695658" y="1704514"/>
          <a:ext cx="7930235" cy="459278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2675">
                  <a:extLst>
                    <a:ext uri="{9D8B030D-6E8A-4147-A177-3AD203B41FA5}">
                      <a16:colId xmlns:a16="http://schemas.microsoft.com/office/drawing/2014/main" val="1974094429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3829109711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786924704"/>
                    </a:ext>
                  </a:extLst>
                </a:gridCol>
                <a:gridCol w="4112210">
                  <a:extLst>
                    <a:ext uri="{9D8B030D-6E8A-4147-A177-3AD203B41FA5}">
                      <a16:colId xmlns:a16="http://schemas.microsoft.com/office/drawing/2014/main" val="3868989866"/>
                    </a:ext>
                  </a:extLst>
                </a:gridCol>
              </a:tblGrid>
              <a:tr h="254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969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30387884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attrelid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888159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74003118"/>
                  </a:ext>
                </a:extLst>
              </a:tr>
              <a:tr h="501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tipo definido para 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48362114"/>
                  </a:ext>
                </a:extLst>
              </a:tr>
              <a:tr h="52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attdisbursion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float4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34085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attlen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Longitud en bytes del atributo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125127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attnum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000274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attnelems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856129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attcacheoff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8797276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atttypmod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1593508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attbyval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44096669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attisset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99575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attalign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2107164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attnotnull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7005543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atthasdef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406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0" y="274645"/>
            <a:ext cx="5317725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Para saber que bases de datos hay en el sistema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4" y="2414726"/>
            <a:ext cx="8076815" cy="139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86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699" y="274645"/>
            <a:ext cx="5468646" cy="694200"/>
          </a:xfrm>
        </p:spPr>
        <p:txBody>
          <a:bodyPr>
            <a:noAutofit/>
          </a:bodyPr>
          <a:lstStyle/>
          <a:p>
            <a:pPr lvl="0"/>
            <a:r>
              <a:rPr lang="es-PE" sz="3200" dirty="0"/>
              <a:t>Para saber que tablas tengo en la base de datos actual: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1831"/>
            <a:ext cx="8192289" cy="237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89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820" y="274645"/>
            <a:ext cx="5519179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Lo mismo, pero sólo las definidas por el usuario, excluyendo las del sistema:</a:t>
            </a:r>
            <a:endParaRPr lang="es-CR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1" y="2815720"/>
            <a:ext cx="7617958" cy="18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Si sólo queremos saber cuántos registros tiene una tabla, basta con preguntar:</a:t>
            </a:r>
            <a:endParaRPr lang="es-C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32" y="2599791"/>
            <a:ext cx="8247165" cy="1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Ejecute el script se encuentra asociado a esta presentación.</a:t>
            </a:r>
          </a:p>
          <a:p>
            <a:endParaRPr lang="es-CR" sz="2800" dirty="0"/>
          </a:p>
          <a:p>
            <a:r>
              <a:rPr lang="es-CR" sz="2800" dirty="0"/>
              <a:t>Siga cada uno de los pasos para comprender la utilidad del diccionario de datos.</a:t>
            </a:r>
          </a:p>
          <a:p>
            <a:endParaRPr lang="es-CR" sz="2800" dirty="0"/>
          </a:p>
          <a:p>
            <a:r>
              <a:rPr lang="es-CR" sz="2800" dirty="0"/>
              <a:t>Luego de realizar el taller comente con sus compañeros la experiencia de utilizar el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25913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757" y="256890"/>
            <a:ext cx="6961800" cy="6942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51246"/>
            <a:ext cx="8242917" cy="3338712"/>
          </a:xfrm>
        </p:spPr>
        <p:txBody>
          <a:bodyPr/>
          <a:lstStyle/>
          <a:p>
            <a:r>
              <a:rPr lang="es-ES" dirty="0"/>
              <a:t>Respaldo y recuperación de datos </a:t>
            </a:r>
            <a:r>
              <a:rPr lang="es-ES" dirty="0" err="1"/>
              <a:t>PostgreSQL</a:t>
            </a:r>
            <a:endParaRPr lang="es-CR" dirty="0"/>
          </a:p>
          <a:p>
            <a:r>
              <a:rPr lang="es-CR" dirty="0"/>
              <a:t>Diccionario de datos</a:t>
            </a:r>
          </a:p>
          <a:p>
            <a:r>
              <a:rPr lang="es-CR" dirty="0"/>
              <a:t>Metadatos</a:t>
            </a:r>
          </a:p>
          <a:p>
            <a:r>
              <a:rPr lang="es-ES" dirty="0"/>
              <a:t>Vistas y tablas de sistema internas en PostgreSQL</a:t>
            </a:r>
          </a:p>
          <a:p>
            <a:r>
              <a:rPr lang="es-ES" dirty="0"/>
              <a:t>Taller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082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2400" dirty="0"/>
              <a:t>Respaldo de datos </a:t>
            </a:r>
            <a:r>
              <a:rPr lang="es-ES" sz="2400" dirty="0" err="1"/>
              <a:t>PostgreSQL</a:t>
            </a:r>
            <a:endParaRPr lang="es-CR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Copia de seguridad de ficheros del S.O. </a:t>
            </a:r>
          </a:p>
          <a:p>
            <a:pPr lvl="1"/>
            <a:r>
              <a:rPr lang="es-ES" dirty="0"/>
              <a:t>Base de datos parada</a:t>
            </a:r>
          </a:p>
          <a:p>
            <a:pPr lvl="1"/>
            <a:r>
              <a:rPr lang="es-ES" dirty="0"/>
              <a:t>No se pueden recuperar partes </a:t>
            </a:r>
          </a:p>
          <a:p>
            <a:r>
              <a:rPr lang="es-ES" dirty="0"/>
              <a:t>Volcado SQL </a:t>
            </a:r>
          </a:p>
          <a:p>
            <a:pPr lvl="1"/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pg_dumpall</a:t>
            </a:r>
            <a:r>
              <a:rPr lang="es-ES" dirty="0"/>
              <a:t> </a:t>
            </a:r>
          </a:p>
          <a:p>
            <a:r>
              <a:rPr lang="es-ES" dirty="0"/>
              <a:t>Volcado en línea y recuperación PITR </a:t>
            </a:r>
          </a:p>
          <a:p>
            <a:r>
              <a:rPr lang="es-ES" dirty="0"/>
              <a:t>Conviene automatizar: cron, scripts ...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07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3200" dirty="0" err="1"/>
              <a:t>pg_dump</a:t>
            </a:r>
            <a:endParaRPr lang="es-C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Volcar una </a:t>
            </a:r>
            <a:r>
              <a:rPr lang="es-ES" dirty="0" err="1"/>
              <a:t>bd</a:t>
            </a:r>
            <a:r>
              <a:rPr lang="es-ES" dirty="0"/>
              <a:t> o parte de ella. </a:t>
            </a:r>
          </a:p>
          <a:p>
            <a:r>
              <a:rPr lang="es-ES" dirty="0"/>
              <a:t>En texto plano: </a:t>
            </a:r>
          </a:p>
          <a:p>
            <a:pPr lvl="1"/>
            <a:r>
              <a:rPr lang="es-ES" dirty="0"/>
              <a:t>Fichero de texto con instrucciones SQL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psql</a:t>
            </a:r>
            <a:r>
              <a:rPr lang="es-ES" dirty="0"/>
              <a:t> para restaurar</a:t>
            </a:r>
          </a:p>
          <a:p>
            <a:pPr lvl="1"/>
            <a:r>
              <a:rPr lang="es-ES" dirty="0"/>
              <a:t>Portable a servidores SQL </a:t>
            </a:r>
          </a:p>
          <a:p>
            <a:r>
              <a:rPr lang="es-ES" dirty="0"/>
              <a:t>En formato propio de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usa </a:t>
            </a:r>
            <a:r>
              <a:rPr lang="es-ES" dirty="0" err="1"/>
              <a:t>pg_restore</a:t>
            </a:r>
            <a:r>
              <a:rPr lang="es-ES" dirty="0"/>
              <a:t> para restaurar </a:t>
            </a:r>
          </a:p>
          <a:p>
            <a:pPr lvl="1"/>
            <a:r>
              <a:rPr lang="es-ES" dirty="0"/>
              <a:t>Más flexible 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se puede crear archivo SQL.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80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28" y="1813264"/>
            <a:ext cx="6078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5332" y="274645"/>
            <a:ext cx="5483668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7" y="2546743"/>
            <a:ext cx="776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534" y="274645"/>
            <a:ext cx="5643466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Diferencias con </a:t>
            </a:r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r>
              <a:rPr lang="es-ES" dirty="0"/>
              <a:t>No permite fichero de salida: uso de redirección </a:t>
            </a:r>
          </a:p>
          <a:p>
            <a:r>
              <a:rPr lang="es-ES" dirty="0"/>
              <a:t>No permite formatos: siempre texto plano</a:t>
            </a:r>
          </a:p>
          <a:p>
            <a:r>
              <a:rPr lang="es-ES" dirty="0"/>
              <a:t>Opción '-g': exportar objetos globales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14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6656" y="274645"/>
            <a:ext cx="5652344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31" y="1807954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1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1127</Words>
  <Application>Microsoft Office PowerPoint</Application>
  <PresentationFormat>Presentación en pantalla (4:3)</PresentationFormat>
  <Paragraphs>305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(Títulos)</vt:lpstr>
      <vt:lpstr>Calibri Light</vt:lpstr>
      <vt:lpstr>Times New Roman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Diccionario de datos</vt:lpstr>
      <vt:lpstr>Agenda</vt:lpstr>
      <vt:lpstr>Respaldo de datos PostgreSQL</vt:lpstr>
      <vt:lpstr>pg_dump</vt:lpstr>
      <vt:lpstr>pg_dump</vt:lpstr>
      <vt:lpstr>pg_dump</vt:lpstr>
      <vt:lpstr>pg_dumpall</vt:lpstr>
      <vt:lpstr>pg_dumpall</vt:lpstr>
      <vt:lpstr>Recuperación de datos PostgreSQL</vt:lpstr>
      <vt:lpstr>Recuperación de datos PostgreSQL</vt:lpstr>
      <vt:lpstr>Almacenamiento  Copy to / Copy from</vt:lpstr>
      <vt:lpstr>Diccionario de datos</vt:lpstr>
      <vt:lpstr>Diccionario de datos</vt:lpstr>
      <vt:lpstr>Metadatos</vt:lpstr>
      <vt:lpstr>Vistas y tablas de sistema internas en PostgreSQL</vt:lpstr>
      <vt:lpstr>Vistas y tablas internas PostgreSQL </vt:lpstr>
      <vt:lpstr>Vistas y tablas internas PostgreSQL </vt:lpstr>
      <vt:lpstr>Vistas y tablas internas PostgreSQL </vt:lpstr>
      <vt:lpstr>Catálogo del sistema PostgreSQL por base de datos</vt:lpstr>
      <vt:lpstr>Catálogo del sistema PostgreSQL que contienen todas las tabla del sistema</vt:lpstr>
      <vt:lpstr>Catálogo del sistema PostgreSQL que contiene todas las tablas en la base de datos actual.</vt:lpstr>
      <vt:lpstr>Catálogo del sistema PostgreSQL que contiene los atributos de todas las tablas en la base actual</vt:lpstr>
      <vt:lpstr>Para saber que bases de datos hay en el sistema</vt:lpstr>
      <vt:lpstr>Para saber que tablas tengo en la base de datos actual:</vt:lpstr>
      <vt:lpstr>Lo mismo, pero sólo las definidas por el usuario, excluyendo las del sistema:</vt:lpstr>
      <vt:lpstr>Si sólo queremos saber cuántos registros tiene una tabla, basta con preguntar:</vt:lpstr>
      <vt:lpstr>Taller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21</cp:revision>
  <dcterms:created xsi:type="dcterms:W3CDTF">2016-01-04T17:43:21Z</dcterms:created>
  <dcterms:modified xsi:type="dcterms:W3CDTF">2018-01-23T19:41:12Z</dcterms:modified>
</cp:coreProperties>
</file>