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29"/>
  </p:notesMasterIdLst>
  <p:handoutMasterIdLst>
    <p:handoutMasterId r:id="rId30"/>
  </p:handoutMasterIdLst>
  <p:sldIdLst>
    <p:sldId id="332" r:id="rId5"/>
    <p:sldId id="260" r:id="rId6"/>
    <p:sldId id="402" r:id="rId7"/>
    <p:sldId id="404" r:id="rId8"/>
    <p:sldId id="421" r:id="rId9"/>
    <p:sldId id="422" r:id="rId10"/>
    <p:sldId id="423" r:id="rId11"/>
    <p:sldId id="424" r:id="rId12"/>
    <p:sldId id="425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20" r:id="rId2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BE2"/>
    <a:srgbClr val="65ACDD"/>
    <a:srgbClr val="69BFFF"/>
    <a:srgbClr val="5DBAFF"/>
    <a:srgbClr val="A3C9FF"/>
    <a:srgbClr val="A3C2FF"/>
    <a:srgbClr val="4B87FF"/>
    <a:srgbClr val="3366FF"/>
    <a:srgbClr val="3291FA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138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6/3/2018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6/3/2018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06/03/2018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Aplicación de bases de datos</a:t>
            </a:r>
            <a:br>
              <a:rPr lang="es-CR" dirty="0"/>
            </a:br>
            <a:r>
              <a:rPr lang="es-CR" dirty="0"/>
              <a:t>ISW­-413</a:t>
            </a:r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La sintaxis básica para crear una función es:</a:t>
            </a:r>
          </a:p>
          <a:p>
            <a:endParaRPr lang="es-ES" dirty="0"/>
          </a:p>
          <a:p>
            <a:pPr marL="300038" lvl="1" indent="0">
              <a:buNone/>
            </a:pPr>
            <a:r>
              <a:rPr lang="es-ES" sz="2400" dirty="0">
                <a:solidFill>
                  <a:srgbClr val="002060"/>
                </a:solidFill>
              </a:rPr>
              <a:t>CREATE OR REPLACE FUNCTION [nombre de la función]([parámetros]) RETURNS [tipo de dato que retorna]</a:t>
            </a:r>
          </a:p>
          <a:p>
            <a:pPr marL="300038" lvl="1" indent="0">
              <a:buNone/>
            </a:pPr>
            <a:r>
              <a:rPr lang="es-ES" sz="2400" dirty="0">
                <a:solidFill>
                  <a:srgbClr val="002060"/>
                </a:solidFill>
              </a:rPr>
              <a:t>AS</a:t>
            </a:r>
            <a:br>
              <a:rPr lang="es-ES" sz="2400" dirty="0">
                <a:solidFill>
                  <a:srgbClr val="002060"/>
                </a:solidFill>
              </a:rPr>
            </a:br>
            <a:r>
              <a:rPr lang="es-ES" sz="2400" dirty="0">
                <a:solidFill>
                  <a:srgbClr val="002060"/>
                </a:solidFill>
              </a:rPr>
              <a:t> [definición de la función]</a:t>
            </a:r>
            <a:br>
              <a:rPr lang="es-ES" sz="2400" dirty="0">
                <a:solidFill>
                  <a:srgbClr val="002060"/>
                </a:solidFill>
              </a:rPr>
            </a:br>
            <a:r>
              <a:rPr lang="es-ES" sz="2400" dirty="0">
                <a:solidFill>
                  <a:srgbClr val="002060"/>
                </a:solidFill>
              </a:rPr>
              <a:t>LANGUAGE [lenguaje utilizado]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4154685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" dirty="0">
              <a:latin typeface="Calibri Light" panose="020F0302020204030204" pitchFamily="34" charset="0"/>
            </a:endParaRPr>
          </a:p>
          <a:p>
            <a:r>
              <a:rPr lang="es" dirty="0"/>
              <a:t>Como primer problema implementaremos una función que reciba dos enteros y retorne la suma de los mismos:</a:t>
            </a:r>
          </a:p>
          <a:p>
            <a:endParaRPr lang="es-CR" dirty="0"/>
          </a:p>
          <a:p>
            <a:pPr marL="300038" lvl="1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CREATE OR REPLACE FUNCTION </a:t>
            </a:r>
            <a:r>
              <a:rPr lang="en-US" sz="2400" dirty="0" err="1">
                <a:solidFill>
                  <a:srgbClr val="002060"/>
                </a:solidFill>
              </a:rPr>
              <a:t>sumar</a:t>
            </a:r>
            <a:r>
              <a:rPr lang="en-US" sz="2400" dirty="0">
                <a:solidFill>
                  <a:srgbClr val="002060"/>
                </a:solidFill>
              </a:rPr>
              <a:t>(</a:t>
            </a:r>
            <a:r>
              <a:rPr lang="en-US" sz="2400" dirty="0" err="1">
                <a:solidFill>
                  <a:srgbClr val="002060"/>
                </a:solidFill>
              </a:rPr>
              <a:t>integer,integer</a:t>
            </a:r>
            <a:r>
              <a:rPr lang="en-US" sz="2400" dirty="0">
                <a:solidFill>
                  <a:srgbClr val="002060"/>
                </a:solidFill>
              </a:rPr>
              <a:t>) RETURNS integer AS $</a:t>
            </a:r>
            <a:r>
              <a:rPr lang="en-US" sz="2400" dirty="0" err="1">
                <a:solidFill>
                  <a:srgbClr val="002060"/>
                </a:solidFill>
              </a:rPr>
              <a:t>func</a:t>
            </a:r>
            <a:r>
              <a:rPr lang="en-US" sz="2400" dirty="0">
                <a:solidFill>
                  <a:srgbClr val="002060"/>
                </a:solidFill>
              </a:rPr>
              <a:t>$</a:t>
            </a:r>
          </a:p>
          <a:p>
            <a:pPr marL="300038" lvl="1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BEGIN</a:t>
            </a:r>
          </a:p>
          <a:p>
            <a:pPr marL="300038" lvl="1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 RETURN $1+$2;</a:t>
            </a:r>
          </a:p>
          <a:p>
            <a:pPr marL="300038" lvl="1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END</a:t>
            </a:r>
          </a:p>
          <a:p>
            <a:pPr marL="300038" lvl="1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$</a:t>
            </a:r>
            <a:r>
              <a:rPr lang="en-US" sz="2400" dirty="0" err="1">
                <a:solidFill>
                  <a:srgbClr val="002060"/>
                </a:solidFill>
              </a:rPr>
              <a:t>func</a:t>
            </a:r>
            <a:r>
              <a:rPr lang="en-US" sz="2400" dirty="0">
                <a:solidFill>
                  <a:srgbClr val="002060"/>
                </a:solidFill>
              </a:rPr>
              <a:t>$ LANGUAGE </a:t>
            </a:r>
            <a:r>
              <a:rPr lang="en-US" sz="2400" dirty="0" err="1">
                <a:solidFill>
                  <a:srgbClr val="002060"/>
                </a:solidFill>
              </a:rPr>
              <a:t>plpgsql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  <a:endParaRPr lang="es" dirty="0"/>
          </a:p>
          <a:p>
            <a:pPr marL="0" indent="0">
              <a:buNone/>
            </a:pPr>
            <a:endParaRPr lang="es-CR" dirty="0">
              <a:solidFill>
                <a:srgbClr val="00206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677381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Cada parámetro se lo accede luego mediante la posición que ocupa y se le antecede el </a:t>
            </a:r>
            <a:r>
              <a:rPr lang="es-ES" dirty="0" err="1"/>
              <a:t>caracter</a:t>
            </a:r>
            <a:r>
              <a:rPr lang="es-ES" dirty="0"/>
              <a:t> </a:t>
            </a:r>
            <a:r>
              <a:rPr lang="es-ES" b="1" dirty="0"/>
              <a:t>$</a:t>
            </a:r>
            <a:r>
              <a:rPr lang="es-ES" dirty="0"/>
              <a:t>. El o los comandos SQL en algunos SGBD deben de ir entre simples comillas, las sentencias deben de ir separados por punto y coma. Luego indicamos al final que se trata de una función SQL.</a:t>
            </a:r>
          </a:p>
          <a:p>
            <a:endParaRPr lang="es-ES" dirty="0"/>
          </a:p>
          <a:p>
            <a:r>
              <a:rPr lang="es-ES" dirty="0"/>
              <a:t>Para llamar luego a esta función lo hacemos por ejemplo en un </a:t>
            </a:r>
            <a:r>
              <a:rPr lang="es-ES" dirty="0" err="1"/>
              <a:t>select</a:t>
            </a:r>
            <a:r>
              <a:rPr lang="es-ES" dirty="0"/>
              <a:t>:</a:t>
            </a:r>
          </a:p>
          <a:p>
            <a:endParaRPr lang="es" dirty="0"/>
          </a:p>
          <a:p>
            <a:pPr marL="300038" lvl="1" indent="0">
              <a:buNone/>
            </a:pPr>
            <a:r>
              <a:rPr lang="es-ES" sz="2400" dirty="0">
                <a:solidFill>
                  <a:srgbClr val="002060"/>
                </a:solidFill>
              </a:rPr>
              <a:t>SELECT</a:t>
            </a:r>
            <a:r>
              <a:rPr lang="es" sz="2400" dirty="0">
                <a:solidFill>
                  <a:srgbClr val="002060"/>
                </a:solidFill>
              </a:rPr>
              <a:t> sumar(3,4);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3366341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28650" y="1211586"/>
            <a:ext cx="7886700" cy="508319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s-ES" dirty="0"/>
              <a:t>Podemos acceder perfectamente a una o más tablas en la función.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s-ES" dirty="0"/>
              <a:t>Función que acceda a la tabla usuarios: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/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s-ES" dirty="0">
                <a:solidFill>
                  <a:srgbClr val="002060"/>
                </a:solidFill>
              </a:rPr>
              <a:t>CREATE TABLE usuarios (</a:t>
            </a:r>
            <a:br>
              <a:rPr lang="es-ES" dirty="0">
                <a:solidFill>
                  <a:srgbClr val="002060"/>
                </a:solidFill>
              </a:rPr>
            </a:br>
            <a:r>
              <a:rPr lang="es-ES" dirty="0">
                <a:solidFill>
                  <a:srgbClr val="002060"/>
                </a:solidFill>
              </a:rPr>
              <a:t>   nombre VARCHAR(30),</a:t>
            </a:r>
            <a:br>
              <a:rPr lang="es-ES" dirty="0">
                <a:solidFill>
                  <a:srgbClr val="002060"/>
                </a:solidFill>
              </a:rPr>
            </a:br>
            <a:r>
              <a:rPr lang="es-ES" dirty="0">
                <a:solidFill>
                  <a:srgbClr val="002060"/>
                </a:solidFill>
              </a:rPr>
              <a:t>   clave VARCHAR(10)</a:t>
            </a:r>
            <a:br>
              <a:rPr lang="es-ES" dirty="0">
                <a:solidFill>
                  <a:srgbClr val="002060"/>
                </a:solidFill>
              </a:rPr>
            </a:br>
            <a:r>
              <a:rPr lang="es-ES" dirty="0">
                <a:solidFill>
                  <a:srgbClr val="002060"/>
                </a:solidFill>
              </a:rPr>
              <a:t> );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/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1297593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s-ES" dirty="0"/>
              <a:t>Esta función nos devolverá la clave de un usuario que le pasamos como parámetro: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/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n-US" dirty="0">
                <a:solidFill>
                  <a:srgbClr val="002060"/>
                </a:solidFill>
              </a:rPr>
              <a:t>CREATE OR REPLACE FUNCTION </a:t>
            </a:r>
            <a:r>
              <a:rPr lang="en-US" dirty="0" err="1">
                <a:solidFill>
                  <a:srgbClr val="002060"/>
                </a:solidFill>
              </a:rPr>
              <a:t>retornarclave</a:t>
            </a:r>
            <a:r>
              <a:rPr lang="en-US" dirty="0">
                <a:solidFill>
                  <a:srgbClr val="002060"/>
                </a:solidFill>
              </a:rPr>
              <a:t>(VARCHAR) RETURNS VARCHAR 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n-US" dirty="0">
                <a:solidFill>
                  <a:srgbClr val="002060"/>
                </a:solidFill>
              </a:rPr>
              <a:t>AS 'SELECT clave FROM </a:t>
            </a:r>
            <a:r>
              <a:rPr lang="en-US" dirty="0" err="1">
                <a:solidFill>
                  <a:srgbClr val="002060"/>
                </a:solidFill>
              </a:rPr>
              <a:t>usuarios</a:t>
            </a:r>
            <a:r>
              <a:rPr lang="en-US" dirty="0">
                <a:solidFill>
                  <a:srgbClr val="002060"/>
                </a:solidFill>
              </a:rPr>
              <a:t> WHERE </a:t>
            </a:r>
            <a:r>
              <a:rPr lang="en-US" dirty="0" err="1">
                <a:solidFill>
                  <a:srgbClr val="002060"/>
                </a:solidFill>
              </a:rPr>
              <a:t>nombre</a:t>
            </a:r>
            <a:r>
              <a:rPr lang="en-US" dirty="0">
                <a:solidFill>
                  <a:srgbClr val="002060"/>
                </a:solidFill>
              </a:rPr>
              <a:t>=$1;' 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n-US" dirty="0">
                <a:solidFill>
                  <a:srgbClr val="002060"/>
                </a:solidFill>
              </a:rPr>
              <a:t>LANGUAGE SQL;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>
              <a:solidFill>
                <a:srgbClr val="0000FF"/>
              </a:solidFill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s-ES" dirty="0"/>
              <a:t>Luego para probar la función </a:t>
            </a:r>
            <a:r>
              <a:rPr lang="es-ES" dirty="0" err="1"/>
              <a:t>retornarclave</a:t>
            </a:r>
            <a:r>
              <a:rPr lang="es-ES" dirty="0"/>
              <a:t> debemos llamarla por ejemplo desde un </a:t>
            </a:r>
            <a:r>
              <a:rPr lang="es-ES" dirty="0" err="1"/>
              <a:t>select</a:t>
            </a:r>
            <a:r>
              <a:rPr lang="es-ES" dirty="0"/>
              <a:t>: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>
              <a:solidFill>
                <a:srgbClr val="002060"/>
              </a:solidFill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s-ES" dirty="0">
                <a:solidFill>
                  <a:srgbClr val="002060"/>
                </a:solidFill>
              </a:rPr>
              <a:t>SELECT </a:t>
            </a:r>
            <a:r>
              <a:rPr lang="es-ES" dirty="0" err="1">
                <a:solidFill>
                  <a:srgbClr val="002060"/>
                </a:solidFill>
              </a:rPr>
              <a:t>retornarclave</a:t>
            </a:r>
            <a:r>
              <a:rPr lang="es-ES" dirty="0">
                <a:solidFill>
                  <a:srgbClr val="002060"/>
                </a:solidFill>
              </a:rPr>
              <a:t> ('Susana');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1760131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Es un tipo de procedimiento almacenado asocia a un evento que se ejecuta cuando se intenta modificar los datos de una tabla. Se definen para una tabla específica y se crean para conservar la integridad referencial y la coherencia entre los datos entre distintas tablas.</a:t>
            </a:r>
          </a:p>
          <a:p>
            <a:endParaRPr lang="es-ES" dirty="0"/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Trigger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49872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Los disparadores se ejecutan después o antes de la ejecución de una instrucción "</a:t>
            </a:r>
            <a:r>
              <a:rPr lang="es-ES" dirty="0" err="1"/>
              <a:t>insert</a:t>
            </a:r>
            <a:r>
              <a:rPr lang="es-ES" dirty="0"/>
              <a:t>", "</a:t>
            </a:r>
            <a:r>
              <a:rPr lang="es-ES" dirty="0" err="1"/>
              <a:t>update</a:t>
            </a:r>
            <a:r>
              <a:rPr lang="es-ES" dirty="0"/>
              <a:t>" o "</a:t>
            </a:r>
            <a:r>
              <a:rPr lang="es-ES" dirty="0" err="1"/>
              <a:t>delete</a:t>
            </a:r>
            <a:r>
              <a:rPr lang="es-ES" dirty="0"/>
              <a:t>" en la tabla en la que fueron definidos. Las restricciones se comprueban antes de la ejecución de una instrucción "</a:t>
            </a:r>
            <a:r>
              <a:rPr lang="es-ES" dirty="0" err="1"/>
              <a:t>insert</a:t>
            </a:r>
            <a:r>
              <a:rPr lang="es-ES" dirty="0"/>
              <a:t>", "</a:t>
            </a:r>
            <a:r>
              <a:rPr lang="es-ES" dirty="0" err="1"/>
              <a:t>update</a:t>
            </a:r>
            <a:r>
              <a:rPr lang="es-ES" dirty="0"/>
              <a:t>" o "</a:t>
            </a:r>
            <a:r>
              <a:rPr lang="es-ES" dirty="0" err="1"/>
              <a:t>delete</a:t>
            </a:r>
            <a:r>
              <a:rPr lang="es-ES" dirty="0"/>
              <a:t>". Por lo tanto, las restricciones se comprueba primero, si se infringe alguna restricción, el desencadenador no llega a ejecutarse.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Trigger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15825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Trigger</a:t>
            </a:r>
            <a:endParaRPr lang="es-CR" dirty="0"/>
          </a:p>
        </p:txBody>
      </p:sp>
      <p:pic>
        <p:nvPicPr>
          <p:cNvPr id="4" name="Shape 74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7439" y="1375845"/>
            <a:ext cx="6709118" cy="5210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2776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s-ES" dirty="0">
                <a:solidFill>
                  <a:srgbClr val="002060"/>
                </a:solidFill>
              </a:rPr>
              <a:t>CREATE TRIGGER </a:t>
            </a:r>
            <a:r>
              <a:rPr lang="es-ES" dirty="0" err="1"/>
              <a:t>nombre_del_trigger</a:t>
            </a:r>
            <a:endParaRPr lang="es-ES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s-ES" dirty="0"/>
              <a:t> {</a:t>
            </a:r>
            <a:r>
              <a:rPr lang="es-ES" dirty="0">
                <a:solidFill>
                  <a:srgbClr val="002060"/>
                </a:solidFill>
              </a:rPr>
              <a:t>BEFORE | AFTER</a:t>
            </a:r>
            <a:r>
              <a:rPr lang="es-ES" dirty="0"/>
              <a:t>} {evento [OR ... ] }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s-ES" dirty="0">
                <a:solidFill>
                  <a:srgbClr val="002060"/>
                </a:solidFill>
              </a:rPr>
              <a:t>ON</a:t>
            </a:r>
            <a:r>
              <a:rPr lang="es-ES" dirty="0">
                <a:solidFill>
                  <a:srgbClr val="4A86E8"/>
                </a:solidFill>
              </a:rPr>
              <a:t> </a:t>
            </a:r>
            <a:r>
              <a:rPr lang="es-ES" dirty="0"/>
              <a:t>tabla [ </a:t>
            </a:r>
            <a:r>
              <a:rPr lang="es-ES" dirty="0">
                <a:solidFill>
                  <a:srgbClr val="002060"/>
                </a:solidFill>
              </a:rPr>
              <a:t>FOR [ EACH ] { ROW | STATEMENT </a:t>
            </a:r>
            <a:r>
              <a:rPr lang="es-ES" dirty="0"/>
              <a:t>} ] </a:t>
            </a:r>
            <a:r>
              <a:rPr lang="es-ES" dirty="0">
                <a:solidFill>
                  <a:srgbClr val="002060"/>
                </a:solidFill>
              </a:rPr>
              <a:t>EXECUTE PROCEDURE</a:t>
            </a:r>
            <a:r>
              <a:rPr lang="es-ES" dirty="0"/>
              <a:t> </a:t>
            </a:r>
            <a:r>
              <a:rPr lang="es-ES" dirty="0" err="1"/>
              <a:t>funcion</a:t>
            </a:r>
            <a:r>
              <a:rPr lang="es-ES" dirty="0"/>
              <a:t> ( argumentos ) </a:t>
            </a:r>
          </a:p>
          <a:p>
            <a:pPr lvl="0">
              <a:spcBef>
                <a:spcPts val="0"/>
              </a:spcBef>
              <a:buNone/>
            </a:pPr>
            <a:endParaRPr lang="es-ES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s-ES" dirty="0"/>
              <a:t>Evento se refiere cualquiera de las siguientes instrucciones: </a:t>
            </a:r>
            <a:r>
              <a:rPr lang="es-ES" b="1" dirty="0"/>
              <a:t>UPDATE</a:t>
            </a:r>
            <a:r>
              <a:rPr lang="es-ES" dirty="0"/>
              <a:t>, </a:t>
            </a:r>
            <a:r>
              <a:rPr lang="es-ES" b="1" dirty="0"/>
              <a:t>DELETE</a:t>
            </a:r>
            <a:r>
              <a:rPr lang="es-ES" dirty="0"/>
              <a:t>, </a:t>
            </a:r>
            <a:r>
              <a:rPr lang="es-ES" b="1" dirty="0"/>
              <a:t>TRUNCATE</a:t>
            </a:r>
            <a:r>
              <a:rPr lang="es-ES" dirty="0"/>
              <a:t>, </a:t>
            </a:r>
            <a:r>
              <a:rPr lang="es-ES" b="1" dirty="0"/>
              <a:t>INSERT</a:t>
            </a:r>
          </a:p>
          <a:p>
            <a:pPr marL="0" indent="0">
              <a:buNone/>
            </a:pPr>
            <a:r>
              <a:rPr lang="es-ES" dirty="0"/>
              <a:t> FOR EACH ROW</a:t>
            </a:r>
          </a:p>
          <a:p>
            <a:pPr marL="0" indent="0">
              <a:buNone/>
            </a:pPr>
            <a:r>
              <a:rPr lang="es-ES" dirty="0"/>
              <a:t> FOR EACH STATEMENT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Especifica si el </a:t>
            </a:r>
            <a:r>
              <a:rPr lang="es-ES" dirty="0" err="1"/>
              <a:t>trigger</a:t>
            </a:r>
            <a:r>
              <a:rPr lang="es-ES" dirty="0"/>
              <a:t> debe ser lanzado una vez por cada fila afectada por el evento o sólo una por cada instrucción </a:t>
            </a:r>
            <a:r>
              <a:rPr lang="es-ES" dirty="0" err="1"/>
              <a:t>sql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dirty="0">
                <a:latin typeface="Calibri Light" panose="020F0302020204030204" pitchFamily="34" charset="0"/>
              </a:rPr>
              <a:t>Trigger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86330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Cuando una función escrita en PL/</a:t>
            </a:r>
            <a:r>
              <a:rPr lang="es-ES" dirty="0" err="1"/>
              <a:t>pgSQL</a:t>
            </a:r>
            <a:r>
              <a:rPr lang="es-ES" dirty="0"/>
              <a:t> es llamada por un disparador tenemos ciertas variable especiales disponibles en dicha función. Estas variables son las siguientes:</a:t>
            </a:r>
          </a:p>
          <a:p>
            <a:endParaRPr lang="es-ES" dirty="0"/>
          </a:p>
          <a:p>
            <a:pPr lvl="1"/>
            <a:r>
              <a:rPr lang="es-ES" b="1" dirty="0"/>
              <a:t>NEW</a:t>
            </a:r>
            <a:r>
              <a:rPr lang="es-ES" dirty="0"/>
              <a:t> Tipo de dato RECORD; Variable que contiene la nueva fila de la tabla para las operaciones </a:t>
            </a:r>
            <a:r>
              <a:rPr lang="es-ES" b="1" dirty="0"/>
              <a:t>INSERT/UPDATE </a:t>
            </a:r>
            <a:r>
              <a:rPr lang="es-ES" dirty="0"/>
              <a:t>en disparadores del tipo </a:t>
            </a:r>
            <a:r>
              <a:rPr lang="es-ES" dirty="0" err="1"/>
              <a:t>row-level</a:t>
            </a:r>
            <a:r>
              <a:rPr lang="es-ES" dirty="0"/>
              <a:t>. Esta variable es NULL en disparadores del tipo </a:t>
            </a:r>
            <a:r>
              <a:rPr lang="es-ES" dirty="0" err="1"/>
              <a:t>statement-level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OLD</a:t>
            </a:r>
            <a:r>
              <a:rPr lang="es-ES" dirty="0"/>
              <a:t> Tipo de dato RECORD; Variable que contiene la antigua fila de la tabla para las operaciones </a:t>
            </a:r>
            <a:r>
              <a:rPr lang="es-ES" b="1" dirty="0"/>
              <a:t>UPDATE/DELETE </a:t>
            </a:r>
            <a:r>
              <a:rPr lang="es-ES" dirty="0"/>
              <a:t>en disparadores del tipo </a:t>
            </a:r>
            <a:r>
              <a:rPr lang="es-ES" dirty="0" err="1"/>
              <a:t>row-level</a:t>
            </a:r>
            <a:r>
              <a:rPr lang="es-ES" dirty="0"/>
              <a:t>. Esta variable es NULL en disparadores del tipo </a:t>
            </a:r>
            <a:r>
              <a:rPr lang="es-ES" dirty="0" err="1"/>
              <a:t>statement-level</a:t>
            </a:r>
            <a:r>
              <a:rPr lang="es-ES" dirty="0"/>
              <a:t>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especiales en PL/</a:t>
            </a:r>
            <a:r>
              <a:rPr lang="es-ES" dirty="0" err="1"/>
              <a:t>pgSQL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6928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Funciones y </a:t>
            </a:r>
            <a:r>
              <a:rPr lang="es-ES" dirty="0" err="1"/>
              <a:t>Triggers</a:t>
            </a:r>
            <a:endParaRPr lang="es-ES" dirty="0"/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 dirty="0"/>
              <a:t>2017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4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TG_NAME</a:t>
            </a:r>
            <a:r>
              <a:rPr lang="es-ES" dirty="0"/>
              <a:t>: Tipo de dato </a:t>
            </a:r>
            <a:r>
              <a:rPr lang="es-ES" dirty="0" err="1"/>
              <a:t>name</a:t>
            </a:r>
            <a:r>
              <a:rPr lang="es-ES" dirty="0"/>
              <a:t>; variable que contiene el nombre del disparador que está usando la función actualmente.</a:t>
            </a:r>
          </a:p>
          <a:p>
            <a:endParaRPr lang="es-ES" dirty="0"/>
          </a:p>
          <a:p>
            <a:r>
              <a:rPr lang="es-ES" b="1" dirty="0"/>
              <a:t>TG_WHEN</a:t>
            </a:r>
            <a:r>
              <a:rPr lang="es-ES" dirty="0"/>
              <a:t>: Tipo de dato </a:t>
            </a:r>
            <a:r>
              <a:rPr lang="es-ES" dirty="0" err="1"/>
              <a:t>text</a:t>
            </a:r>
            <a:r>
              <a:rPr lang="es-ES" dirty="0"/>
              <a:t>; una cadena de texto con el valor BEFORE o AFTER dependiendo de como el disparador que está usando la función actualmente ha sido definido.</a:t>
            </a:r>
          </a:p>
          <a:p>
            <a:endParaRPr lang="es-ES" dirty="0"/>
          </a:p>
          <a:p>
            <a:r>
              <a:rPr lang="es-ES" b="1" dirty="0"/>
              <a:t>TG_LEVEL</a:t>
            </a:r>
            <a:r>
              <a:rPr lang="es-ES" dirty="0"/>
              <a:t>: Tipo de dato </a:t>
            </a:r>
            <a:r>
              <a:rPr lang="es-ES" dirty="0" err="1"/>
              <a:t>text</a:t>
            </a:r>
            <a:r>
              <a:rPr lang="es-ES" dirty="0"/>
              <a:t>; una cadena de texto con el valor ROW o STATEMENT dependiendo de como el disparador que está usando la función actualmente ha sido definido.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especiales en PL/</a:t>
            </a:r>
            <a:r>
              <a:rPr lang="es-ES" dirty="0" err="1"/>
              <a:t>pgSQL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20818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TG_OP </a:t>
            </a:r>
            <a:r>
              <a:rPr lang="es-ES" dirty="0"/>
              <a:t>: Tipo de dato </a:t>
            </a:r>
            <a:r>
              <a:rPr lang="es-ES" dirty="0" err="1"/>
              <a:t>text</a:t>
            </a:r>
            <a:r>
              <a:rPr lang="es-ES" dirty="0"/>
              <a:t>; una cadena de texto con el valor INSERT, UPDATE o DELETE dependiendo de la operación que ha activado el disparador que está usando la función actualmente.</a:t>
            </a:r>
          </a:p>
          <a:p>
            <a:endParaRPr lang="es-ES" dirty="0"/>
          </a:p>
          <a:p>
            <a:r>
              <a:rPr lang="es-ES" b="1" dirty="0"/>
              <a:t>TG_RELID </a:t>
            </a:r>
            <a:r>
              <a:rPr lang="es-ES" dirty="0"/>
              <a:t>:Tipo de dato </a:t>
            </a:r>
            <a:r>
              <a:rPr lang="es-ES" dirty="0" err="1"/>
              <a:t>oid</a:t>
            </a:r>
            <a:r>
              <a:rPr lang="es-ES" dirty="0"/>
              <a:t>; el identificador de objeto de la tabla que ha activado el disparador que está usando la función actualmente.</a:t>
            </a:r>
          </a:p>
          <a:p>
            <a:endParaRPr lang="es-ES" dirty="0"/>
          </a:p>
          <a:p>
            <a:r>
              <a:rPr lang="es-ES" b="1" dirty="0"/>
              <a:t>TG_RELNAME </a:t>
            </a:r>
            <a:r>
              <a:rPr lang="es-ES" dirty="0"/>
              <a:t>:Tipo de dato </a:t>
            </a:r>
            <a:r>
              <a:rPr lang="es-ES" dirty="0" err="1"/>
              <a:t>name</a:t>
            </a:r>
            <a:r>
              <a:rPr lang="es-ES" dirty="0"/>
              <a:t>; el nombre de la tabla que ha activado el disparador que está usando la función actualmente. Esta variable es obsoleta y puede </a:t>
            </a:r>
            <a:r>
              <a:rPr lang="es-ES" dirty="0" err="1"/>
              <a:t>desaparacer</a:t>
            </a:r>
            <a:r>
              <a:rPr lang="es-ES" dirty="0"/>
              <a:t> en el futuro. Usar TG_TABLE_NAME.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especiales en PL/</a:t>
            </a:r>
            <a:r>
              <a:rPr lang="es-ES" dirty="0" err="1"/>
              <a:t>pgSQL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62651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TG_TABLE_NAME</a:t>
            </a:r>
            <a:r>
              <a:rPr lang="es-ES" dirty="0"/>
              <a:t>: Tipo de dato </a:t>
            </a:r>
            <a:r>
              <a:rPr lang="es-ES" dirty="0" err="1"/>
              <a:t>name</a:t>
            </a:r>
            <a:r>
              <a:rPr lang="es-ES" dirty="0"/>
              <a:t>; el nombre de la tabla que ha activado el disparador que está usando la función actualmente.</a:t>
            </a:r>
          </a:p>
          <a:p>
            <a:endParaRPr lang="es-ES" dirty="0"/>
          </a:p>
          <a:p>
            <a:r>
              <a:rPr lang="es-ES" b="1" dirty="0"/>
              <a:t>TG_TABLE_SCHEMA</a:t>
            </a:r>
            <a:r>
              <a:rPr lang="es-ES" dirty="0"/>
              <a:t>: Tipo de dato </a:t>
            </a:r>
            <a:r>
              <a:rPr lang="es-ES" dirty="0" err="1"/>
              <a:t>name</a:t>
            </a:r>
            <a:r>
              <a:rPr lang="es-ES" dirty="0"/>
              <a:t>; el nombre de la </a:t>
            </a:r>
            <a:r>
              <a:rPr lang="es-ES" dirty="0" err="1"/>
              <a:t>schema</a:t>
            </a:r>
            <a:r>
              <a:rPr lang="es-ES" dirty="0"/>
              <a:t> de la tabla que ha activado el disparador que está usando la función actualmente.</a:t>
            </a:r>
          </a:p>
          <a:p>
            <a:endParaRPr lang="es-ES" dirty="0"/>
          </a:p>
          <a:p>
            <a:r>
              <a:rPr lang="es-ES" b="1" dirty="0"/>
              <a:t>TG_NARGS</a:t>
            </a:r>
            <a:r>
              <a:rPr lang="es-ES" dirty="0"/>
              <a:t>: Tipo de dato </a:t>
            </a:r>
            <a:r>
              <a:rPr lang="es-ES" dirty="0" err="1"/>
              <a:t>integer</a:t>
            </a:r>
            <a:r>
              <a:rPr lang="es-ES" dirty="0"/>
              <a:t>; el número de argumentos dados al procedimiento en la sentencia CREATE TRIGGER.</a:t>
            </a:r>
          </a:p>
          <a:p>
            <a:endParaRPr lang="es-ES" dirty="0"/>
          </a:p>
          <a:p>
            <a:r>
              <a:rPr lang="es-ES" b="1" dirty="0"/>
              <a:t>TG_ARGV[]: </a:t>
            </a:r>
            <a:r>
              <a:rPr lang="es-ES" dirty="0"/>
              <a:t>Tipo de dato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array</a:t>
            </a:r>
            <a:r>
              <a:rPr lang="es-ES" dirty="0"/>
              <a:t>; los argumentos de la sentencia CREATE TRIGGER. El índice empieza a contar desde 0. </a:t>
            </a:r>
            <a:r>
              <a:rPr lang="es-ES" dirty="0" err="1"/>
              <a:t>Indices</a:t>
            </a:r>
            <a:r>
              <a:rPr lang="es-ES" dirty="0"/>
              <a:t> inválidos (menores que 0 </a:t>
            </a:r>
            <a:r>
              <a:rPr lang="es-ES" dirty="0" err="1"/>
              <a:t>ó</a:t>
            </a:r>
            <a:r>
              <a:rPr lang="es-ES" dirty="0"/>
              <a:t> mayores/iguales que </a:t>
            </a:r>
            <a:r>
              <a:rPr lang="es-ES" dirty="0" err="1"/>
              <a:t>tg_nargs</a:t>
            </a:r>
            <a:r>
              <a:rPr lang="es-ES" dirty="0"/>
              <a:t>) resultan en valores nulos.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especiales en PL/</a:t>
            </a:r>
            <a:r>
              <a:rPr lang="es-ES" dirty="0" err="1"/>
              <a:t>pgSQL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8661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Taller</a:t>
            </a:r>
          </a:p>
        </p:txBody>
      </p:sp>
      <p:pic>
        <p:nvPicPr>
          <p:cNvPr id="6" name="Shape 101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56182" y="2300165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99"/>
          <p:cNvSpPr txBox="1">
            <a:spLocks/>
          </p:cNvSpPr>
          <p:nvPr/>
        </p:nvSpPr>
        <p:spPr>
          <a:xfrm>
            <a:off x="1789486" y="1821365"/>
            <a:ext cx="3994500" cy="3725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s" dirty="0"/>
              <a:t>Taller SQL</a:t>
            </a:r>
          </a:p>
        </p:txBody>
      </p:sp>
      <p:sp>
        <p:nvSpPr>
          <p:cNvPr id="9" name="Shape 100"/>
          <p:cNvSpPr txBox="1">
            <a:spLocks/>
          </p:cNvSpPr>
          <p:nvPr/>
        </p:nvSpPr>
        <p:spPr>
          <a:xfrm>
            <a:off x="5783986" y="1842260"/>
            <a:ext cx="3994500" cy="3725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s" dirty="0"/>
              <a:t>Práctica SQL</a:t>
            </a:r>
          </a:p>
        </p:txBody>
      </p:sp>
      <p:sp>
        <p:nvSpPr>
          <p:cNvPr id="10" name="Shape 102"/>
          <p:cNvSpPr/>
          <p:nvPr/>
        </p:nvSpPr>
        <p:spPr>
          <a:xfrm>
            <a:off x="3786736" y="1821365"/>
            <a:ext cx="1370100" cy="47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8948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lvl="0" indent="-317500">
              <a:spcBef>
                <a:spcPts val="0"/>
              </a:spcBef>
              <a:buSzPct val="100000"/>
            </a:pPr>
            <a:r>
              <a:rPr lang="es-ES" dirty="0"/>
              <a:t>Cree la </a:t>
            </a:r>
            <a:r>
              <a:rPr lang="es-ES" b="1" dirty="0"/>
              <a:t>base de datos </a:t>
            </a:r>
            <a:r>
              <a:rPr lang="es-ES" dirty="0"/>
              <a:t>pedidos, con un esquema </a:t>
            </a:r>
            <a:r>
              <a:rPr lang="es-ES" dirty="0" err="1"/>
              <a:t>esquema_pedidos</a:t>
            </a:r>
            <a:endParaRPr lang="es-ES" dirty="0"/>
          </a:p>
          <a:p>
            <a:pPr marL="457200" lvl="0" indent="-317500">
              <a:spcBef>
                <a:spcPts val="0"/>
              </a:spcBef>
              <a:buSzPct val="100000"/>
            </a:pPr>
            <a:endParaRPr lang="es-ES" dirty="0"/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s-ES" dirty="0"/>
              <a:t>Utilizar el script “</a:t>
            </a:r>
            <a:r>
              <a:rPr lang="es-ES" dirty="0" err="1"/>
              <a:t>practica.sql</a:t>
            </a:r>
            <a:r>
              <a:rPr lang="es-ES" dirty="0"/>
              <a:t>” y realizar una tabla llamada pedidos con los atributos código, articulo, </a:t>
            </a:r>
            <a:r>
              <a:rPr lang="es-ES" dirty="0" err="1"/>
              <a:t>cantidad,precio_excepto,precio_gravado.Realizar</a:t>
            </a:r>
            <a:r>
              <a:rPr lang="es-ES" dirty="0"/>
              <a:t> las restricciones respectivas.</a:t>
            </a:r>
          </a:p>
          <a:p>
            <a:pPr lvl="0">
              <a:spcBef>
                <a:spcPts val="0"/>
              </a:spcBef>
              <a:buNone/>
            </a:pPr>
            <a:endParaRPr lang="es-ES" dirty="0"/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s-ES" dirty="0"/>
              <a:t>Según lo visto en la clase, realice una función que inserte un nuevo pedido</a:t>
            </a:r>
          </a:p>
          <a:p>
            <a:pPr lvl="0">
              <a:spcBef>
                <a:spcPts val="0"/>
              </a:spcBef>
              <a:buNone/>
            </a:pPr>
            <a:endParaRPr lang="es-ES" dirty="0"/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s-ES" dirty="0"/>
              <a:t>Cree un </a:t>
            </a:r>
            <a:r>
              <a:rPr lang="es-ES" dirty="0" err="1"/>
              <a:t>trigger</a:t>
            </a:r>
            <a:r>
              <a:rPr lang="es-ES" dirty="0"/>
              <a:t> que al insertar un nuevo pedido envié un mensaje que indique que la inserción fue satisfactoria.</a:t>
            </a:r>
          </a:p>
          <a:p>
            <a:pPr lvl="0">
              <a:spcBef>
                <a:spcPts val="0"/>
              </a:spcBef>
              <a:buNone/>
            </a:pPr>
            <a:endParaRPr lang="es-ES" dirty="0"/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s-ES" dirty="0"/>
              <a:t>Cree un </a:t>
            </a:r>
            <a:r>
              <a:rPr lang="es-ES" dirty="0" err="1"/>
              <a:t>trigger</a:t>
            </a:r>
            <a:r>
              <a:rPr lang="es-ES" dirty="0"/>
              <a:t> que se active al cambiar el estado de un artículo, la función debe cambiar el estado del artículo.</a:t>
            </a:r>
          </a:p>
          <a:p>
            <a:pPr lvl="0">
              <a:spcBef>
                <a:spcPts val="0"/>
              </a:spcBef>
              <a:buNone/>
            </a:pPr>
            <a:endParaRPr lang="es-ES" dirty="0"/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s-ES" dirty="0"/>
              <a:t>Cree un </a:t>
            </a:r>
            <a:r>
              <a:rPr lang="es-ES" dirty="0" err="1"/>
              <a:t>trigger</a:t>
            </a:r>
            <a:r>
              <a:rPr lang="es-ES" dirty="0"/>
              <a:t> que se active al agregar nuevas existencias de un artículo  que se encuentra en la base de datos, la función debe actualizar el campo existencias y enviar un mensaje que indique que se ha agregado “XX” existencias más del articulo “XXXXXXX”.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dirty="0">
                <a:latin typeface="Calibri Light" panose="020F0302020204030204" pitchFamily="34" charset="0"/>
              </a:rPr>
              <a:t>Práctica SQL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9626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Funciones</a:t>
            </a:r>
          </a:p>
          <a:p>
            <a:r>
              <a:rPr lang="es-ES" dirty="0" err="1"/>
              <a:t>Triggers</a:t>
            </a:r>
            <a:endParaRPr lang="es-ES" dirty="0"/>
          </a:p>
          <a:p>
            <a:r>
              <a:rPr lang="es-ES" dirty="0"/>
              <a:t>Taller SQL</a:t>
            </a:r>
          </a:p>
          <a:p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1154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r>
              <a:rPr lang="es-ES" dirty="0" err="1"/>
              <a:t>PostgreSQL</a:t>
            </a:r>
            <a:r>
              <a:rPr lang="es-ES" dirty="0"/>
              <a:t> nos brinda un conjunto de funciones para el manejo de fechas, </a:t>
            </a:r>
            <a:r>
              <a:rPr lang="es-ES" dirty="0" err="1"/>
              <a:t>string</a:t>
            </a:r>
            <a:r>
              <a:rPr lang="es-ES" dirty="0"/>
              <a:t>, números etc. pero además nos permite crear funciones propias.</a:t>
            </a:r>
          </a:p>
          <a:p>
            <a:endParaRPr lang="es-ES" dirty="0"/>
          </a:p>
          <a:p>
            <a:r>
              <a:rPr lang="es-ES" dirty="0"/>
              <a:t>La creación de una función es muy útil cuando queremos reutilizar un algoritmo. Podemos crear una función y luego llamarla en diferentes situaciones.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293380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D3EC046-16B5-4CA1-85ED-452EA9415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Mantener lógica lejos de la aplicación </a:t>
            </a:r>
          </a:p>
          <a:p>
            <a:pPr lvl="1"/>
            <a:r>
              <a:rPr lang="es-CR" dirty="0"/>
              <a:t>Consistencia entre aplicaciones </a:t>
            </a:r>
          </a:p>
          <a:p>
            <a:pPr lvl="1"/>
            <a:r>
              <a:rPr lang="es-CR" dirty="0"/>
              <a:t>Reducción de funcionalidad duplicada </a:t>
            </a:r>
          </a:p>
          <a:p>
            <a:r>
              <a:rPr lang="es-CR" dirty="0"/>
              <a:t>Acceso predefinido a objetos restringidos </a:t>
            </a:r>
          </a:p>
          <a:p>
            <a:r>
              <a:rPr lang="es-CR" dirty="0"/>
              <a:t>Escoger herramienta adecuada a cada caso </a:t>
            </a:r>
          </a:p>
          <a:p>
            <a:r>
              <a:rPr lang="es-CR" dirty="0"/>
              <a:t>Algunas cosas necesitan lenguaje procedural </a:t>
            </a:r>
          </a:p>
          <a:p>
            <a:pPr lvl="1"/>
            <a:r>
              <a:rPr lang="es-CR" dirty="0"/>
              <a:t>SQL es declarativo </a:t>
            </a:r>
          </a:p>
          <a:p>
            <a:pPr lvl="1"/>
            <a:r>
              <a:rPr lang="es-CR" dirty="0"/>
              <a:t>Se necesita poder expresivo distinto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3A64F4E-6CB6-4202-8D7C-5BA537F3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¿Para qué quiero funciones?</a:t>
            </a:r>
          </a:p>
        </p:txBody>
      </p:sp>
    </p:spTree>
    <p:extLst>
      <p:ext uri="{BB962C8B-B14F-4D97-AF65-F5344CB8AC3E}">
        <p14:creationId xmlns:p14="http://schemas.microsoft.com/office/powerpoint/2010/main" val="19982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AEB7CAD-DD12-45C1-9F58-F62F8167E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  <a:p>
            <a:r>
              <a:rPr lang="es-CR" dirty="0"/>
              <a:t>PostgreSQL soporta múltiples lenguajes procedurales</a:t>
            </a:r>
          </a:p>
          <a:p>
            <a:pPr lvl="1"/>
            <a:r>
              <a:rPr lang="es-CR" dirty="0"/>
              <a:t>Saber usar el apropiado en cada caso </a:t>
            </a:r>
          </a:p>
          <a:p>
            <a:pPr lvl="1"/>
            <a:r>
              <a:rPr lang="es-CR" dirty="0"/>
              <a:t>Conocer debilidades, fortalezas de cada uno</a:t>
            </a:r>
          </a:p>
          <a:p>
            <a:r>
              <a:rPr lang="es-CR" dirty="0"/>
              <a:t>Hackers: </a:t>
            </a:r>
          </a:p>
          <a:p>
            <a:pPr lvl="1"/>
            <a:r>
              <a:rPr lang="es-CR" dirty="0"/>
              <a:t>Agregar soporte a nuevos lenguajes</a:t>
            </a:r>
          </a:p>
          <a:p>
            <a:r>
              <a:rPr lang="es-CR" dirty="0"/>
              <a:t>Lenguajes confiables (</a:t>
            </a:r>
            <a:r>
              <a:rPr lang="es-CR" dirty="0" err="1"/>
              <a:t>trusted</a:t>
            </a:r>
            <a:r>
              <a:rPr lang="es-CR" dirty="0"/>
              <a:t>)</a:t>
            </a:r>
          </a:p>
          <a:p>
            <a:pPr lvl="1"/>
            <a:r>
              <a:rPr lang="es-CR" dirty="0"/>
              <a:t>Se puede “desconfiar” del usuario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999B49D-3C83-4D15-8364-71781247E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Los lenguajes</a:t>
            </a:r>
          </a:p>
        </p:txBody>
      </p:sp>
    </p:spTree>
    <p:extLst>
      <p:ext uri="{BB962C8B-B14F-4D97-AF65-F5344CB8AC3E}">
        <p14:creationId xmlns:p14="http://schemas.microsoft.com/office/powerpoint/2010/main" val="3560983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A2826FB-60D9-4E5D-B1C4-D18392935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  <a:p>
            <a:r>
              <a:rPr lang="es-CR" dirty="0"/>
              <a:t>PL por excelencia </a:t>
            </a:r>
          </a:p>
          <a:p>
            <a:r>
              <a:rPr lang="es-CR" dirty="0"/>
              <a:t>Procedural </a:t>
            </a:r>
          </a:p>
          <a:p>
            <a:pPr lvl="1"/>
            <a:r>
              <a:rPr lang="es-CR" dirty="0"/>
              <a:t>Sintaxis para </a:t>
            </a:r>
            <a:r>
              <a:rPr lang="es-CR" dirty="0" err="1"/>
              <a:t>loops</a:t>
            </a:r>
            <a:r>
              <a:rPr lang="es-CR" dirty="0"/>
              <a:t>, condicionales, </a:t>
            </a:r>
            <a:r>
              <a:rPr lang="es-CR" dirty="0" err="1"/>
              <a:t>etc</a:t>
            </a:r>
            <a:r>
              <a:rPr lang="es-CR" dirty="0"/>
              <a:t> </a:t>
            </a:r>
          </a:p>
          <a:p>
            <a:r>
              <a:rPr lang="es-CR" dirty="0"/>
              <a:t>Fácil de usar </a:t>
            </a:r>
          </a:p>
          <a:p>
            <a:pPr lvl="1"/>
            <a:r>
              <a:rPr lang="es-CR" dirty="0"/>
              <a:t>Portar desde Oracle PL/SQL </a:t>
            </a:r>
          </a:p>
          <a:p>
            <a:pPr lvl="1"/>
            <a:r>
              <a:rPr lang="es-CR" dirty="0"/>
              <a:t>Sintaxis simple y apropiada </a:t>
            </a:r>
          </a:p>
          <a:p>
            <a:r>
              <a:rPr lang="es-CR" dirty="0"/>
              <a:t>No particularmente veloz </a:t>
            </a:r>
          </a:p>
          <a:p>
            <a:pPr lvl="1"/>
            <a:r>
              <a:rPr lang="es-CR" dirty="0"/>
              <a:t>Cache de planes de ejecución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5CD3C28-1EFD-43B0-903B-EDF3A45E8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Lenguajes: PL/</a:t>
            </a:r>
            <a:r>
              <a:rPr lang="es-CR" dirty="0" err="1"/>
              <a:t>pgSQL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49351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EC0A9C8-69E6-4728-A957-C1D99F575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  <a:p>
            <a:r>
              <a:rPr lang="es-CR" dirty="0"/>
              <a:t>PL/</a:t>
            </a:r>
            <a:r>
              <a:rPr lang="es-CR" dirty="0" err="1"/>
              <a:t>pgSQL</a:t>
            </a:r>
            <a:r>
              <a:rPr lang="es-CR" dirty="0"/>
              <a:t> incorpora estructuras de control (condicionales e iterativas) para imprimirle mayor flexibilidad y poder al lenguaje mediante variadas opciones para la manipulación de los datos</a:t>
            </a:r>
          </a:p>
          <a:p>
            <a:pPr lvl="1"/>
            <a:r>
              <a:rPr lang="es-CR" dirty="0"/>
              <a:t>IF-THEN </a:t>
            </a:r>
          </a:p>
          <a:p>
            <a:pPr lvl="1"/>
            <a:r>
              <a:rPr lang="es-CR" dirty="0"/>
              <a:t>IF-THEN ELSE</a:t>
            </a:r>
          </a:p>
          <a:p>
            <a:pPr lvl="1"/>
            <a:r>
              <a:rPr lang="es-CR" dirty="0"/>
              <a:t>IF-THEN ELSIF</a:t>
            </a:r>
          </a:p>
          <a:p>
            <a:pPr lvl="1"/>
            <a:r>
              <a:rPr lang="es-CR" dirty="0"/>
              <a:t>CASE</a:t>
            </a:r>
          </a:p>
          <a:p>
            <a:pPr lvl="1"/>
            <a:endParaRPr lang="es-C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CEC564D-3455-4D79-B881-7F63596B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Estructuras de control</a:t>
            </a:r>
          </a:p>
        </p:txBody>
      </p:sp>
    </p:spTree>
    <p:extLst>
      <p:ext uri="{BB962C8B-B14F-4D97-AF65-F5344CB8AC3E}">
        <p14:creationId xmlns:p14="http://schemas.microsoft.com/office/powerpoint/2010/main" val="320309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BC3C3F6C-E6C8-4188-8D61-D357F0272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  <a:p>
            <a:r>
              <a:rPr lang="es-CR" dirty="0"/>
              <a:t>PL/</a:t>
            </a:r>
            <a:r>
              <a:rPr lang="es-CR" dirty="0" err="1"/>
              <a:t>pgSQL</a:t>
            </a:r>
            <a:r>
              <a:rPr lang="es-CR" dirty="0"/>
              <a:t> implementa varias formas iterativas y de control utilizadas</a:t>
            </a:r>
          </a:p>
          <a:p>
            <a:pPr lvl="1"/>
            <a:r>
              <a:rPr lang="es-CR" dirty="0"/>
              <a:t>LOOP simple</a:t>
            </a:r>
          </a:p>
          <a:p>
            <a:pPr lvl="1"/>
            <a:r>
              <a:rPr lang="es-CR" dirty="0"/>
              <a:t>WHILE</a:t>
            </a:r>
          </a:p>
          <a:p>
            <a:pPr lvl="1"/>
            <a:r>
              <a:rPr lang="es-CR" dirty="0"/>
              <a:t>FOR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512F73F-CB1E-4793-8104-5A600F46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Estructuras iterativas </a:t>
            </a:r>
          </a:p>
        </p:txBody>
      </p:sp>
    </p:spTree>
    <p:extLst>
      <p:ext uri="{BB962C8B-B14F-4D97-AF65-F5344CB8AC3E}">
        <p14:creationId xmlns:p14="http://schemas.microsoft.com/office/powerpoint/2010/main" val="86481227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2679</TotalTime>
  <Words>1319</Words>
  <Application>Microsoft Office PowerPoint</Application>
  <PresentationFormat>Presentación en pantalla (4:3)</PresentationFormat>
  <Paragraphs>157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Wingdings 2</vt:lpstr>
      <vt:lpstr>HDOfficeLightV0</vt:lpstr>
      <vt:lpstr>1_HDOfficeLightV0</vt:lpstr>
      <vt:lpstr>Blank</vt:lpstr>
      <vt:lpstr>Storyboard Layouts</vt:lpstr>
      <vt:lpstr>Presentación de PowerPoint</vt:lpstr>
      <vt:lpstr>Funciones y Triggers</vt:lpstr>
      <vt:lpstr>Agenda</vt:lpstr>
      <vt:lpstr>Funciones</vt:lpstr>
      <vt:lpstr>¿Para qué quiero funciones?</vt:lpstr>
      <vt:lpstr>Los lenguajes</vt:lpstr>
      <vt:lpstr>Lenguajes: PL/pgSQL</vt:lpstr>
      <vt:lpstr>Estructuras de control</vt:lpstr>
      <vt:lpstr>Estructuras iterativas </vt:lpstr>
      <vt:lpstr>Funciones</vt:lpstr>
      <vt:lpstr>Funciones</vt:lpstr>
      <vt:lpstr>Funciones</vt:lpstr>
      <vt:lpstr>Funciones</vt:lpstr>
      <vt:lpstr>Funciones</vt:lpstr>
      <vt:lpstr>Trigger</vt:lpstr>
      <vt:lpstr>Trigger</vt:lpstr>
      <vt:lpstr>Trigger</vt:lpstr>
      <vt:lpstr>Trigger</vt:lpstr>
      <vt:lpstr>Variables especiales en PL/pgSQL</vt:lpstr>
      <vt:lpstr>Variables especiales en PL/pgSQL</vt:lpstr>
      <vt:lpstr>Variables especiales en PL/pgSQL</vt:lpstr>
      <vt:lpstr>Variables especiales en PL/pgSQL</vt:lpstr>
      <vt:lpstr>Taller</vt:lpstr>
      <vt:lpstr>Práctica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Efren Jimenez Delgado</cp:lastModifiedBy>
  <cp:revision>41</cp:revision>
  <dcterms:created xsi:type="dcterms:W3CDTF">2016-01-04T17:43:21Z</dcterms:created>
  <dcterms:modified xsi:type="dcterms:W3CDTF">2018-03-06T15:54:51Z</dcterms:modified>
</cp:coreProperties>
</file>