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25"/>
  </p:notesMasterIdLst>
  <p:handoutMasterIdLst>
    <p:handoutMasterId r:id="rId26"/>
  </p:handoutMasterIdLst>
  <p:sldIdLst>
    <p:sldId id="332" r:id="rId5"/>
    <p:sldId id="260"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115" d="100"/>
          <a:sy n="115" d="100"/>
        </p:scale>
        <p:origin x="1406"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6/2/2018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6/2/2018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06/02/2018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06/02/2018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06/02/2018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06/02/2018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06/02/2018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06/02/2018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06/02/2018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06/02/2018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06/02/2018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2/6/2018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hyperlink" Target="http://www.cs.usfca.edu/~galles/visualization/BPlusTree.html"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Aplicación de bases de datos</a:t>
            </a:r>
            <a:br>
              <a:rPr lang="es-CR" dirty="0"/>
            </a:br>
            <a:r>
              <a:rPr lang="es-CR" dirty="0"/>
              <a:t>ISW­-413</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Ejemplo de uso básico de índices</a:t>
            </a:r>
          </a:p>
        </p:txBody>
      </p:sp>
      <p:sp>
        <p:nvSpPr>
          <p:cNvPr id="3" name="Marcador de contenido 2"/>
          <p:cNvSpPr>
            <a:spLocks noGrp="1"/>
          </p:cNvSpPr>
          <p:nvPr>
            <p:ph idx="1"/>
          </p:nvPr>
        </p:nvSpPr>
        <p:spPr/>
        <p:txBody>
          <a:bodyPr/>
          <a:lstStyle/>
          <a:p>
            <a:endParaRPr lang="en-US" dirty="0"/>
          </a:p>
          <a:p>
            <a:endParaRPr lang="en-US" dirty="0"/>
          </a:p>
          <a:p>
            <a:r>
              <a:rPr lang="en-US" dirty="0"/>
              <a:t>CREATE TABLE </a:t>
            </a:r>
            <a:r>
              <a:rPr lang="en-US" dirty="0" err="1"/>
              <a:t>FruitsForSale</a:t>
            </a:r>
            <a:r>
              <a:rPr lang="en-US" dirty="0"/>
              <a:t>( Fruit TEXT, State TEXT, Price REAL );</a:t>
            </a:r>
            <a:endParaRPr lang="es-CR" dirty="0"/>
          </a:p>
        </p:txBody>
      </p:sp>
      <p:pic>
        <p:nvPicPr>
          <p:cNvPr id="4" name="Imagen 3"/>
          <p:cNvPicPr>
            <a:picLocks noChangeAspect="1"/>
          </p:cNvPicPr>
          <p:nvPr/>
        </p:nvPicPr>
        <p:blipFill>
          <a:blip r:embed="rId2"/>
          <a:stretch>
            <a:fillRect/>
          </a:stretch>
        </p:blipFill>
        <p:spPr>
          <a:xfrm>
            <a:off x="2743240" y="3409836"/>
            <a:ext cx="3893344" cy="1735931"/>
          </a:xfrm>
          <a:prstGeom prst="rect">
            <a:avLst/>
          </a:prstGeom>
        </p:spPr>
      </p:pic>
    </p:spTree>
    <p:extLst>
      <p:ext uri="{BB962C8B-B14F-4D97-AF65-F5344CB8AC3E}">
        <p14:creationId xmlns:p14="http://schemas.microsoft.com/office/powerpoint/2010/main" val="313305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Tablas sin índices (HEAP)</a:t>
            </a:r>
          </a:p>
        </p:txBody>
      </p:sp>
      <p:sp>
        <p:nvSpPr>
          <p:cNvPr id="3" name="Marcador de contenido 2"/>
          <p:cNvSpPr>
            <a:spLocks noGrp="1"/>
          </p:cNvSpPr>
          <p:nvPr>
            <p:ph idx="1"/>
          </p:nvPr>
        </p:nvSpPr>
        <p:spPr/>
        <p:txBody>
          <a:bodyPr/>
          <a:lstStyle/>
          <a:p>
            <a:endParaRPr lang="es-ES" dirty="0"/>
          </a:p>
          <a:p>
            <a:r>
              <a:rPr lang="es-ES" dirty="0"/>
              <a:t>En un Full </a:t>
            </a:r>
            <a:r>
              <a:rPr lang="es-ES" dirty="0" err="1"/>
              <a:t>Scan</a:t>
            </a:r>
            <a:r>
              <a:rPr lang="es-ES" dirty="0"/>
              <a:t> se lee toda </a:t>
            </a:r>
            <a:r>
              <a:rPr lang="es-CR" dirty="0"/>
              <a:t>la tabla un registro a la </a:t>
            </a:r>
            <a:r>
              <a:rPr lang="es-ES" dirty="0"/>
              <a:t>vez y cuando se encuentra </a:t>
            </a:r>
            <a:r>
              <a:rPr lang="es-CR" dirty="0"/>
              <a:t>quien cumple la condición,</a:t>
            </a:r>
            <a:r>
              <a:rPr lang="es-ES" dirty="0"/>
              <a:t>(si hay alguna) se devuelve </a:t>
            </a:r>
            <a:r>
              <a:rPr lang="es-CR" dirty="0"/>
              <a:t>el valor correspondiente.</a:t>
            </a:r>
          </a:p>
          <a:p>
            <a:endParaRPr lang="es-CR" dirty="0"/>
          </a:p>
        </p:txBody>
      </p:sp>
      <p:pic>
        <p:nvPicPr>
          <p:cNvPr id="4" name="Imagen 3"/>
          <p:cNvPicPr>
            <a:picLocks noChangeAspect="1"/>
          </p:cNvPicPr>
          <p:nvPr/>
        </p:nvPicPr>
        <p:blipFill>
          <a:blip r:embed="rId2"/>
          <a:stretch>
            <a:fillRect/>
          </a:stretch>
        </p:blipFill>
        <p:spPr>
          <a:xfrm>
            <a:off x="2721864" y="3437783"/>
            <a:ext cx="3700268" cy="1890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074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Búsqueda por índice</a:t>
            </a:r>
          </a:p>
        </p:txBody>
      </p:sp>
      <p:sp>
        <p:nvSpPr>
          <p:cNvPr id="3" name="Marcador de contenido 2"/>
          <p:cNvSpPr>
            <a:spLocks noGrp="1"/>
          </p:cNvSpPr>
          <p:nvPr>
            <p:ph idx="1"/>
          </p:nvPr>
        </p:nvSpPr>
        <p:spPr/>
        <p:txBody>
          <a:bodyPr/>
          <a:lstStyle/>
          <a:p>
            <a:endParaRPr lang="en-US" dirty="0"/>
          </a:p>
          <a:p>
            <a:r>
              <a:rPr lang="en-US" dirty="0"/>
              <a:t>CREATE INDEX </a:t>
            </a:r>
            <a:r>
              <a:rPr lang="es-CR" dirty="0"/>
              <a:t>idx1</a:t>
            </a:r>
            <a:endParaRPr lang="en-US" dirty="0"/>
          </a:p>
          <a:p>
            <a:pPr marL="0" indent="0">
              <a:buNone/>
            </a:pPr>
            <a:r>
              <a:rPr lang="en-US" dirty="0"/>
              <a:t>	ON </a:t>
            </a:r>
            <a:r>
              <a:rPr lang="es-CR" dirty="0" err="1"/>
              <a:t>fruitsforsale</a:t>
            </a:r>
            <a:r>
              <a:rPr lang="es-CR" dirty="0"/>
              <a:t>(</a:t>
            </a:r>
            <a:r>
              <a:rPr lang="es-CR" dirty="0" err="1"/>
              <a:t>fruit</a:t>
            </a:r>
            <a:r>
              <a:rPr lang="en-US" dirty="0"/>
              <a:t> ASC NULLS LAST);</a:t>
            </a:r>
            <a:endParaRPr lang="es-ES" dirty="0"/>
          </a:p>
          <a:p>
            <a:endParaRPr lang="es-ES" dirty="0"/>
          </a:p>
          <a:p>
            <a:r>
              <a:rPr lang="es-ES" dirty="0"/>
              <a:t>Al crear este índice se crea la siguiente estructura en la base de datos:</a:t>
            </a:r>
          </a:p>
          <a:p>
            <a:endParaRPr lang="es-CR" dirty="0"/>
          </a:p>
        </p:txBody>
      </p:sp>
      <p:pic>
        <p:nvPicPr>
          <p:cNvPr id="4" name="Imagen 3"/>
          <p:cNvPicPr>
            <a:picLocks noChangeAspect="1"/>
          </p:cNvPicPr>
          <p:nvPr/>
        </p:nvPicPr>
        <p:blipFill>
          <a:blip r:embed="rId2"/>
          <a:stretch>
            <a:fillRect/>
          </a:stretch>
        </p:blipFill>
        <p:spPr>
          <a:xfrm>
            <a:off x="3510381" y="4054034"/>
            <a:ext cx="2084468" cy="2112017"/>
          </a:xfrm>
          <a:prstGeom prst="rect">
            <a:avLst/>
          </a:prstGeom>
        </p:spPr>
      </p:pic>
    </p:spTree>
    <p:extLst>
      <p:ext uri="{BB962C8B-B14F-4D97-AF65-F5344CB8AC3E}">
        <p14:creationId xmlns:p14="http://schemas.microsoft.com/office/powerpoint/2010/main" val="277367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Búsqueda por índice</a:t>
            </a:r>
          </a:p>
        </p:txBody>
      </p:sp>
      <p:sp>
        <p:nvSpPr>
          <p:cNvPr id="3" name="Marcador de contenido 2"/>
          <p:cNvSpPr>
            <a:spLocks noGrp="1"/>
          </p:cNvSpPr>
          <p:nvPr>
            <p:ph idx="1"/>
          </p:nvPr>
        </p:nvSpPr>
        <p:spPr/>
        <p:txBody>
          <a:bodyPr/>
          <a:lstStyle/>
          <a:p>
            <a:endParaRPr lang="es-ES" dirty="0"/>
          </a:p>
          <a:p>
            <a:r>
              <a:rPr lang="es-ES" dirty="0"/>
              <a:t>Esta consulta usa el mismo campo que se indexó en sus condiciones de búsqueda, así que primero busca la referencia en el índice y luego usa esta referencia para entrar a la tabla y devolver la información:</a:t>
            </a:r>
          </a:p>
          <a:p>
            <a:endParaRPr lang="es-ES" dirty="0"/>
          </a:p>
          <a:p>
            <a:r>
              <a:rPr lang="en-US" dirty="0"/>
              <a:t>SELECT price FROM fruitsforsale WHERE fruit='Peach';</a:t>
            </a:r>
            <a:endParaRPr lang="es-CR" dirty="0"/>
          </a:p>
        </p:txBody>
      </p:sp>
      <p:pic>
        <p:nvPicPr>
          <p:cNvPr id="4" name="Imagen 3"/>
          <p:cNvPicPr>
            <a:picLocks noChangeAspect="1"/>
          </p:cNvPicPr>
          <p:nvPr/>
        </p:nvPicPr>
        <p:blipFill>
          <a:blip r:embed="rId2"/>
          <a:stretch>
            <a:fillRect/>
          </a:stretch>
        </p:blipFill>
        <p:spPr>
          <a:xfrm>
            <a:off x="1350166" y="4385549"/>
            <a:ext cx="6443663" cy="1385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485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pic>
        <p:nvPicPr>
          <p:cNvPr id="4" name="Marcador de contenido 3"/>
          <p:cNvPicPr>
            <a:picLocks noGrp="1" noChangeAspect="1"/>
          </p:cNvPicPr>
          <p:nvPr>
            <p:ph idx="1"/>
          </p:nvPr>
        </p:nvPicPr>
        <p:blipFill>
          <a:blip r:embed="rId2"/>
          <a:stretch>
            <a:fillRect/>
          </a:stretch>
        </p:blipFill>
        <p:spPr>
          <a:xfrm>
            <a:off x="1161959" y="2382857"/>
            <a:ext cx="6820077" cy="2546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97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normAutofit/>
          </a:bodyPr>
          <a:lstStyle/>
          <a:p>
            <a:endParaRPr lang="es-ES" dirty="0"/>
          </a:p>
          <a:p>
            <a:r>
              <a:rPr lang="es-ES" dirty="0"/>
              <a:t>La sintaxis básica parcial para crear una vista es la siguiente:</a:t>
            </a:r>
          </a:p>
          <a:p>
            <a:pPr marL="0" indent="0">
              <a:buNone/>
            </a:pPr>
            <a:endParaRPr lang="es-ES" dirty="0"/>
          </a:p>
          <a:p>
            <a:pPr lvl="1"/>
            <a:r>
              <a:rPr lang="es-CR" dirty="0" err="1"/>
              <a:t>create</a:t>
            </a:r>
            <a:r>
              <a:rPr lang="es-CR" dirty="0"/>
              <a:t> </a:t>
            </a:r>
            <a:r>
              <a:rPr lang="es-CR" dirty="0" err="1"/>
              <a:t>view</a:t>
            </a:r>
            <a:r>
              <a:rPr lang="es-CR" dirty="0"/>
              <a:t> </a:t>
            </a:r>
            <a:r>
              <a:rPr lang="es-CR" b="1" dirty="0"/>
              <a:t>NOMBREVISTA</a:t>
            </a:r>
            <a:r>
              <a:rPr lang="es-CR" dirty="0"/>
              <a:t> as</a:t>
            </a:r>
          </a:p>
          <a:p>
            <a:pPr lvl="1"/>
            <a:r>
              <a:rPr lang="es-CR" dirty="0"/>
              <a:t>  </a:t>
            </a:r>
            <a:r>
              <a:rPr lang="es-CR" b="1" dirty="0"/>
              <a:t>SENTENCIAS SELECT</a:t>
            </a:r>
          </a:p>
          <a:p>
            <a:pPr lvl="1"/>
            <a:r>
              <a:rPr lang="es-CR" dirty="0"/>
              <a:t>   </a:t>
            </a:r>
            <a:r>
              <a:rPr lang="es-CR" dirty="0" err="1"/>
              <a:t>from</a:t>
            </a:r>
            <a:r>
              <a:rPr lang="es-CR" dirty="0"/>
              <a:t> </a:t>
            </a:r>
            <a:r>
              <a:rPr lang="es-CR" b="1" dirty="0"/>
              <a:t>TABLA</a:t>
            </a:r>
            <a:r>
              <a:rPr lang="es-CR" dirty="0"/>
              <a:t>;</a:t>
            </a:r>
          </a:p>
          <a:p>
            <a:pPr lvl="1"/>
            <a:endParaRPr lang="es-CR" dirty="0"/>
          </a:p>
          <a:p>
            <a:endParaRPr lang="es-ES" dirty="0"/>
          </a:p>
          <a:p>
            <a:r>
              <a:rPr lang="es-ES" dirty="0"/>
              <a:t>El contenido de una vista se muestra con un "</a:t>
            </a:r>
            <a:r>
              <a:rPr lang="es-ES" dirty="0" err="1"/>
              <a:t>select</a:t>
            </a:r>
            <a:r>
              <a:rPr lang="es-ES" dirty="0"/>
              <a:t>":</a:t>
            </a:r>
          </a:p>
          <a:p>
            <a:pPr lvl="1"/>
            <a:r>
              <a:rPr lang="es-ES" dirty="0"/>
              <a:t> </a:t>
            </a:r>
            <a:r>
              <a:rPr lang="es-ES" dirty="0" err="1"/>
              <a:t>select</a:t>
            </a:r>
            <a:r>
              <a:rPr lang="es-ES" dirty="0"/>
              <a:t> * </a:t>
            </a:r>
            <a:r>
              <a:rPr lang="es-ES" dirty="0" err="1"/>
              <a:t>from</a:t>
            </a:r>
            <a:r>
              <a:rPr lang="es-ES" dirty="0"/>
              <a:t> </a:t>
            </a:r>
            <a:r>
              <a:rPr lang="es-ES" b="1" dirty="0"/>
              <a:t>NOMBREVISTA</a:t>
            </a:r>
            <a:r>
              <a:rPr lang="es-ES" dirty="0"/>
              <a:t>;</a:t>
            </a:r>
            <a:endParaRPr lang="es-CR" dirty="0"/>
          </a:p>
        </p:txBody>
      </p:sp>
    </p:spTree>
    <p:extLst>
      <p:ext uri="{BB962C8B-B14F-4D97-AF65-F5344CB8AC3E}">
        <p14:creationId xmlns:p14="http://schemas.microsoft.com/office/powerpoint/2010/main" val="103013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lstStyle/>
          <a:p>
            <a:endParaRPr lang="es-ES" dirty="0"/>
          </a:p>
          <a:p>
            <a:r>
              <a:rPr lang="es-ES" dirty="0"/>
              <a:t>En el siguiente ejemplo creamos la vista "</a:t>
            </a:r>
            <a:r>
              <a:rPr lang="es-ES" dirty="0" err="1"/>
              <a:t>vista_empleados</a:t>
            </a:r>
            <a:r>
              <a:rPr lang="es-ES" dirty="0"/>
              <a:t>", que es resultado de una combinación en la cual se muestran 4 campos:</a:t>
            </a:r>
          </a:p>
          <a:p>
            <a:endParaRPr lang="es-CR" dirty="0"/>
          </a:p>
        </p:txBody>
      </p:sp>
      <p:pic>
        <p:nvPicPr>
          <p:cNvPr id="4" name="Imagen 3"/>
          <p:cNvPicPr>
            <a:picLocks noChangeAspect="1"/>
          </p:cNvPicPr>
          <p:nvPr/>
        </p:nvPicPr>
        <p:blipFill>
          <a:blip r:embed="rId2"/>
          <a:stretch>
            <a:fillRect/>
          </a:stretch>
        </p:blipFill>
        <p:spPr>
          <a:xfrm>
            <a:off x="1835587" y="3160524"/>
            <a:ext cx="5860998" cy="2180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9998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normAutofit fontScale="92500"/>
          </a:bodyPr>
          <a:lstStyle/>
          <a:p>
            <a:r>
              <a:rPr lang="es-CR" dirty="0"/>
              <a:t>Son formas de asignar nombres a consultas predefinidas en </a:t>
            </a:r>
            <a:r>
              <a:rPr lang="es-ES" dirty="0"/>
              <a:t>un esquema de base de datos.</a:t>
            </a:r>
          </a:p>
          <a:p>
            <a:r>
              <a:rPr lang="es-ES" dirty="0"/>
              <a:t>Se les puede llamar también tablas virtuales.</a:t>
            </a:r>
            <a:endParaRPr lang="es-CR" dirty="0"/>
          </a:p>
          <a:p>
            <a:r>
              <a:rPr lang="es-ES" dirty="0"/>
              <a:t>Se requieren privilegios administrativos para crear una vista.</a:t>
            </a:r>
          </a:p>
          <a:p>
            <a:r>
              <a:rPr lang="es-CR" dirty="0"/>
              <a:t>Algunos mecanismos de base de datos permiten </a:t>
            </a:r>
            <a:r>
              <a:rPr lang="es-ES" dirty="0"/>
              <a:t>comportamientos similares a las vistas. </a:t>
            </a:r>
          </a:p>
          <a:p>
            <a:endParaRPr lang="es-ES" dirty="0"/>
          </a:p>
          <a:p>
            <a:r>
              <a:rPr lang="es-ES" b="1" dirty="0"/>
              <a:t>Tablas derivadas</a:t>
            </a:r>
            <a:r>
              <a:rPr lang="es-ES" dirty="0"/>
              <a:t>: </a:t>
            </a:r>
          </a:p>
          <a:p>
            <a:pPr lvl="1"/>
            <a:r>
              <a:rPr lang="es-ES" dirty="0"/>
              <a:t>Se crean con la cláusula AS al nombrar una </a:t>
            </a:r>
            <a:r>
              <a:rPr lang="es-CR" dirty="0" err="1"/>
              <a:t>subconsulta</a:t>
            </a:r>
            <a:r>
              <a:rPr lang="es-CR" dirty="0"/>
              <a:t>.</a:t>
            </a:r>
          </a:p>
          <a:p>
            <a:pPr lvl="1"/>
            <a:endParaRPr lang="es-CR" dirty="0"/>
          </a:p>
          <a:p>
            <a:r>
              <a:rPr lang="es-ES" b="1" dirty="0"/>
              <a:t>Tablas temporales:</a:t>
            </a:r>
          </a:p>
          <a:p>
            <a:pPr lvl="1"/>
            <a:r>
              <a:rPr lang="es-ES" b="1" dirty="0"/>
              <a:t> </a:t>
            </a:r>
            <a:r>
              <a:rPr lang="es-ES" dirty="0"/>
              <a:t>Se crean y se llenan temporalmente durante una sesión o transacción, su sintaxis varia de un sistema gestor de base de datos a otro.</a:t>
            </a:r>
          </a:p>
          <a:p>
            <a:pPr lvl="1"/>
            <a:endParaRPr lang="es-CR" dirty="0"/>
          </a:p>
          <a:p>
            <a:pPr lvl="1"/>
            <a:endParaRPr lang="es-CR" dirty="0"/>
          </a:p>
          <a:p>
            <a:pPr lvl="1"/>
            <a:endParaRPr lang="es-ES" dirty="0"/>
          </a:p>
          <a:p>
            <a:endParaRPr lang="es-CR" dirty="0"/>
          </a:p>
        </p:txBody>
      </p:sp>
    </p:spTree>
    <p:extLst>
      <p:ext uri="{BB962C8B-B14F-4D97-AF65-F5344CB8AC3E}">
        <p14:creationId xmlns:p14="http://schemas.microsoft.com/office/powerpoint/2010/main" val="243152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Vistas Actualizables (* según ANSI)</a:t>
            </a:r>
          </a:p>
        </p:txBody>
      </p:sp>
      <p:sp>
        <p:nvSpPr>
          <p:cNvPr id="3" name="Marcador de contenido 2"/>
          <p:cNvSpPr>
            <a:spLocks noGrp="1"/>
          </p:cNvSpPr>
          <p:nvPr>
            <p:ph idx="1"/>
          </p:nvPr>
        </p:nvSpPr>
        <p:spPr/>
        <p:txBody>
          <a:bodyPr>
            <a:normAutofit/>
          </a:bodyPr>
          <a:lstStyle/>
          <a:p>
            <a:r>
              <a:rPr lang="es-ES" dirty="0"/>
              <a:t>Una vista puede ser actualizable si cumple las siguientes condiciones:</a:t>
            </a:r>
          </a:p>
          <a:p>
            <a:pPr lvl="1"/>
            <a:r>
              <a:rPr lang="es-ES" dirty="0"/>
              <a:t>Se crea sobre una sola tabla.</a:t>
            </a:r>
          </a:p>
          <a:p>
            <a:pPr lvl="1"/>
            <a:r>
              <a:rPr lang="es-ES" dirty="0"/>
              <a:t>No tiene ninguna de las siguientes cláusulas: HAVING, GROUP BY.</a:t>
            </a:r>
          </a:p>
          <a:p>
            <a:pPr lvl="1"/>
            <a:r>
              <a:rPr lang="es-ES" dirty="0"/>
              <a:t>No utiliza funciones de agregación.</a:t>
            </a:r>
          </a:p>
          <a:p>
            <a:pPr lvl="1"/>
            <a:r>
              <a:rPr lang="es-CR" dirty="0"/>
              <a:t>No tiene columnas calculadas.</a:t>
            </a:r>
          </a:p>
          <a:p>
            <a:pPr lvl="1"/>
            <a:r>
              <a:rPr lang="es-CR" dirty="0"/>
              <a:t>No utiliza UNION, INTERSECT, EXCEPT</a:t>
            </a:r>
          </a:p>
          <a:p>
            <a:pPr lvl="1"/>
            <a:r>
              <a:rPr lang="es-CR" dirty="0"/>
              <a:t>No utiliza DISTINCT.</a:t>
            </a:r>
          </a:p>
          <a:p>
            <a:pPr lvl="1"/>
            <a:r>
              <a:rPr lang="es-ES" dirty="0"/>
              <a:t>Cualquier columna excluida de la vista debe poder ser NULL o tener un valor por defecto.</a:t>
            </a:r>
          </a:p>
          <a:p>
            <a:pPr lvl="1"/>
            <a:r>
              <a:rPr lang="es-ES" dirty="0"/>
              <a:t>La vista debe incluir la llave primaria de la tabla.</a:t>
            </a:r>
          </a:p>
          <a:p>
            <a:endParaRPr lang="es-CR" dirty="0"/>
          </a:p>
        </p:txBody>
      </p:sp>
    </p:spTree>
    <p:extLst>
      <p:ext uri="{BB962C8B-B14F-4D97-AF65-F5344CB8AC3E}">
        <p14:creationId xmlns:p14="http://schemas.microsoft.com/office/powerpoint/2010/main" val="296033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Utilización de vistas</a:t>
            </a:r>
          </a:p>
        </p:txBody>
      </p:sp>
      <p:sp>
        <p:nvSpPr>
          <p:cNvPr id="3" name="Marcador de contenido 2"/>
          <p:cNvSpPr>
            <a:spLocks noGrp="1"/>
          </p:cNvSpPr>
          <p:nvPr>
            <p:ph idx="1"/>
          </p:nvPr>
        </p:nvSpPr>
        <p:spPr/>
        <p:txBody>
          <a:bodyPr>
            <a:normAutofit fontScale="92500" lnSpcReduction="20000"/>
          </a:bodyPr>
          <a:lstStyle/>
          <a:p>
            <a:endParaRPr lang="es-CR" dirty="0"/>
          </a:p>
          <a:p>
            <a:r>
              <a:rPr lang="es-ES" dirty="0"/>
              <a:t>Regionalización de nombres de objetos de bases de datos. (Una vista llamada Facturas que se refiere a la tabla </a:t>
            </a:r>
            <a:r>
              <a:rPr lang="es-ES" dirty="0" err="1"/>
              <a:t>Invoice</a:t>
            </a:r>
            <a:r>
              <a:rPr lang="es-ES" dirty="0"/>
              <a:t>).</a:t>
            </a:r>
          </a:p>
          <a:p>
            <a:endParaRPr lang="es-ES" dirty="0"/>
          </a:p>
          <a:p>
            <a:r>
              <a:rPr lang="es-ES" dirty="0"/>
              <a:t>Restricción de permisos de acceso para usuarios de aplicación y programadores.(Se puede limitar a una persona a ver solo lo que la vista contiene, en vez de toda la tabla).</a:t>
            </a:r>
          </a:p>
          <a:p>
            <a:endParaRPr lang="es-ES" dirty="0"/>
          </a:p>
          <a:p>
            <a:r>
              <a:rPr lang="es-ES" dirty="0"/>
              <a:t>Simplificación de la escritura de consultas complejas. (Se pueden resumir un conjunto de operaciones entre tablas en una sola vista).</a:t>
            </a:r>
          </a:p>
          <a:p>
            <a:endParaRPr lang="es-ES" dirty="0"/>
          </a:p>
          <a:p>
            <a:r>
              <a:rPr lang="es-ES" dirty="0"/>
              <a:t>Como capa de abstracción a las aplicaciones. (Para que en caso de que se tengan que cambiar las tablas de una base de datos, siempre se pueda editar la vista para que una aplicación siga pensando que la tabla es como era antes).</a:t>
            </a:r>
          </a:p>
          <a:p>
            <a:endParaRPr lang="es-CR" dirty="0"/>
          </a:p>
        </p:txBody>
      </p:sp>
    </p:spTree>
    <p:extLst>
      <p:ext uri="{BB962C8B-B14F-4D97-AF65-F5344CB8AC3E}">
        <p14:creationId xmlns:p14="http://schemas.microsoft.com/office/powerpoint/2010/main" val="93173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Procesamiento de consultas y resolución de índices</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Taller</a:t>
            </a:r>
          </a:p>
        </p:txBody>
      </p:sp>
      <p:sp>
        <p:nvSpPr>
          <p:cNvPr id="3" name="Marcador de contenido 2"/>
          <p:cNvSpPr>
            <a:spLocks noGrp="1"/>
          </p:cNvSpPr>
          <p:nvPr>
            <p:ph idx="1"/>
          </p:nvPr>
        </p:nvSpPr>
        <p:spPr/>
        <p:txBody>
          <a:bodyPr/>
          <a:lstStyle/>
          <a:p>
            <a:r>
              <a:rPr lang="es-CR" dirty="0"/>
              <a:t>Ejecute el script se encuentra asociado a esta presentación.</a:t>
            </a:r>
          </a:p>
          <a:p>
            <a:endParaRPr lang="es-CR" dirty="0"/>
          </a:p>
          <a:p>
            <a:r>
              <a:rPr lang="es-CR" dirty="0"/>
              <a:t>Siga cada uno de los pasos para comprender la utilidad de los index y las vistas.</a:t>
            </a:r>
          </a:p>
          <a:p>
            <a:endParaRPr lang="es-CR" dirty="0"/>
          </a:p>
          <a:p>
            <a:r>
              <a:rPr lang="es-CR" dirty="0"/>
              <a:t>Luego de realizar el taller comente con sus compañeros la experiencia de utilizar el index y las vistas.</a:t>
            </a:r>
          </a:p>
          <a:p>
            <a:endParaRPr lang="es-CR" dirty="0"/>
          </a:p>
        </p:txBody>
      </p:sp>
    </p:spTree>
    <p:extLst>
      <p:ext uri="{BB962C8B-B14F-4D97-AF65-F5344CB8AC3E}">
        <p14:creationId xmlns:p14="http://schemas.microsoft.com/office/powerpoint/2010/main" val="53754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CR" dirty="0"/>
              <a:t>Índex</a:t>
            </a:r>
          </a:p>
          <a:p>
            <a:r>
              <a:rPr lang="es-CR" dirty="0"/>
              <a:t>Vistas</a:t>
            </a:r>
          </a:p>
          <a:p>
            <a:r>
              <a:rPr lang="es-ES" dirty="0"/>
              <a:t>Taller</a:t>
            </a:r>
            <a:endParaRPr lang="es-CR" dirty="0"/>
          </a:p>
          <a:p>
            <a:endParaRPr lang="es-CR" dirty="0"/>
          </a:p>
          <a:p>
            <a:endParaRPr lang="es-CR" dirty="0"/>
          </a:p>
        </p:txBody>
      </p:sp>
    </p:spTree>
    <p:extLst>
      <p:ext uri="{BB962C8B-B14F-4D97-AF65-F5344CB8AC3E}">
        <p14:creationId xmlns:p14="http://schemas.microsoft.com/office/powerpoint/2010/main" val="21154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R" dirty="0"/>
              <a:t>Índex - ejecución de una consulta</a:t>
            </a:r>
          </a:p>
        </p:txBody>
      </p:sp>
      <p:sp>
        <p:nvSpPr>
          <p:cNvPr id="3" name="Marcador de contenido 2"/>
          <p:cNvSpPr>
            <a:spLocks noGrp="1"/>
          </p:cNvSpPr>
          <p:nvPr>
            <p:ph idx="1"/>
          </p:nvPr>
        </p:nvSpPr>
        <p:spPr>
          <a:xfrm>
            <a:off x="628650" y="1397118"/>
            <a:ext cx="7886700" cy="4954464"/>
          </a:xfrm>
        </p:spPr>
        <p:txBody>
          <a:bodyPr>
            <a:normAutofit fontScale="92500" lnSpcReduction="20000"/>
          </a:bodyPr>
          <a:lstStyle/>
          <a:p>
            <a:r>
              <a:rPr lang="es-ES" dirty="0"/>
              <a:t>Los SGBD generalmente dividen el procesamiento de consultas en al menos dos partes. Por ejemplo SQL Server tiene el motor relacional y el motor de almacenamiento.</a:t>
            </a:r>
          </a:p>
          <a:p>
            <a:endParaRPr lang="es-ES" dirty="0"/>
          </a:p>
          <a:p>
            <a:r>
              <a:rPr lang="es-ES" dirty="0"/>
              <a:t>El motor relacional, se encarga de “</a:t>
            </a:r>
            <a:r>
              <a:rPr lang="es-ES" dirty="0" err="1"/>
              <a:t>parsear</a:t>
            </a:r>
            <a:r>
              <a:rPr lang="es-ES" dirty="0"/>
              <a:t>” la consulta, verificar su sintaxis y reconocer sus partes, traducir alias, determinar tipos de datos.</a:t>
            </a:r>
          </a:p>
          <a:p>
            <a:endParaRPr lang="es-ES" dirty="0"/>
          </a:p>
          <a:p>
            <a:r>
              <a:rPr lang="es-ES" dirty="0"/>
              <a:t>Luego la consulta es procesada por el optimizador de consultas, el cual genera un plan de ejecución.</a:t>
            </a:r>
          </a:p>
          <a:p>
            <a:endParaRPr lang="es-ES" dirty="0"/>
          </a:p>
          <a:p>
            <a:r>
              <a:rPr lang="es-ES" dirty="0"/>
              <a:t>El plan de ejecución se envía ,en formato binario, al motor de almacenamiento el cual accede a los datos, y realiza operaciones como bloqueo de tablas, mantenimiento de índices y procesamiento de transacciones.</a:t>
            </a:r>
            <a:endParaRPr lang="es-CR" dirty="0"/>
          </a:p>
        </p:txBody>
      </p:sp>
    </p:spTree>
    <p:extLst>
      <p:ext uri="{BB962C8B-B14F-4D97-AF65-F5344CB8AC3E}">
        <p14:creationId xmlns:p14="http://schemas.microsoft.com/office/powerpoint/2010/main" val="64383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Anatomía de un índice</a:t>
            </a:r>
          </a:p>
        </p:txBody>
      </p:sp>
      <p:sp>
        <p:nvSpPr>
          <p:cNvPr id="3" name="Marcador de contenido 2"/>
          <p:cNvSpPr>
            <a:spLocks noGrp="1"/>
          </p:cNvSpPr>
          <p:nvPr>
            <p:ph idx="1"/>
          </p:nvPr>
        </p:nvSpPr>
        <p:spPr>
          <a:xfrm>
            <a:off x="4664764" y="1543879"/>
            <a:ext cx="4032946" cy="5314121"/>
          </a:xfrm>
        </p:spPr>
        <p:txBody>
          <a:bodyPr>
            <a:normAutofit/>
          </a:bodyPr>
          <a:lstStyle/>
          <a:p>
            <a:r>
              <a:rPr lang="es-ES" sz="1600" dirty="0"/>
              <a:t>Un índice es una estructura de base de datos que permite mejorar el</a:t>
            </a:r>
            <a:r>
              <a:rPr lang="es-CR" sz="1600" dirty="0"/>
              <a:t>desempeño de consultas, porque permite encontrar más rápidamente un dato.</a:t>
            </a:r>
          </a:p>
          <a:p>
            <a:endParaRPr lang="es-CR" sz="1600" dirty="0"/>
          </a:p>
          <a:p>
            <a:r>
              <a:rPr lang="es-ES" sz="1600" dirty="0"/>
              <a:t>Los índices se implementan en </a:t>
            </a:r>
            <a:r>
              <a:rPr lang="es-CR" sz="1600" dirty="0"/>
              <a:t>estructuras de árbol donde </a:t>
            </a:r>
            <a:r>
              <a:rPr lang="es-ES" sz="1600" dirty="0"/>
              <a:t>podemos reconocer al menos tres partes, el nodo raíz (</a:t>
            </a:r>
            <a:r>
              <a:rPr lang="es-ES" sz="1600" dirty="0" err="1"/>
              <a:t>Root</a:t>
            </a:r>
            <a:r>
              <a:rPr lang="es-ES" sz="1600" dirty="0"/>
              <a:t> </a:t>
            </a:r>
            <a:r>
              <a:rPr lang="es-ES" sz="1600" dirty="0" err="1"/>
              <a:t>Node</a:t>
            </a:r>
            <a:r>
              <a:rPr lang="es-ES" sz="1600" dirty="0"/>
              <a:t>),los nodos ramas (</a:t>
            </a:r>
            <a:r>
              <a:rPr lang="es-ES" sz="1600" dirty="0" err="1"/>
              <a:t>Branch</a:t>
            </a:r>
            <a:r>
              <a:rPr lang="es-ES" sz="1600" dirty="0"/>
              <a:t> </a:t>
            </a:r>
            <a:r>
              <a:rPr lang="es-ES" sz="1600" dirty="0" err="1"/>
              <a:t>Nodes</a:t>
            </a:r>
            <a:r>
              <a:rPr lang="es-ES" sz="1600" dirty="0"/>
              <a:t>), y los nodos hoja (</a:t>
            </a:r>
            <a:r>
              <a:rPr lang="es-ES" sz="1600" dirty="0" err="1"/>
              <a:t>Leaf</a:t>
            </a:r>
            <a:r>
              <a:rPr lang="es-ES" sz="1600" dirty="0"/>
              <a:t> </a:t>
            </a:r>
            <a:r>
              <a:rPr lang="es-ES" sz="1600" dirty="0" err="1"/>
              <a:t>nodes</a:t>
            </a:r>
            <a:r>
              <a:rPr lang="es-ES" sz="1600" dirty="0"/>
              <a:t>).</a:t>
            </a:r>
          </a:p>
          <a:p>
            <a:endParaRPr lang="es-ES" sz="1600" dirty="0"/>
          </a:p>
          <a:p>
            <a:r>
              <a:rPr lang="es-ES" sz="1600" dirty="0"/>
              <a:t>La estructura exacta depende de cada motor, pero en general deberán tener el campo o campos indexados y en el caso de los nodos hojas, además deberán tener un apuntador a la ubicación de los datos en la tabla. </a:t>
            </a:r>
            <a:r>
              <a:rPr lang="es-ES" sz="1600" dirty="0" err="1"/>
              <a:t>P.e</a:t>
            </a:r>
            <a:r>
              <a:rPr lang="es-ES" sz="1600" dirty="0"/>
              <a:t>. 40 (valor de llave), y 4A1B (dirección del registro que tiene esta llave).</a:t>
            </a:r>
            <a:endParaRPr lang="es-CR" sz="1600" dirty="0"/>
          </a:p>
        </p:txBody>
      </p:sp>
      <p:pic>
        <p:nvPicPr>
          <p:cNvPr id="4" name="Marcador de contenido 3"/>
          <p:cNvPicPr>
            <a:picLocks noChangeAspect="1"/>
          </p:cNvPicPr>
          <p:nvPr/>
        </p:nvPicPr>
        <p:blipFill>
          <a:blip r:embed="rId2"/>
          <a:stretch>
            <a:fillRect/>
          </a:stretch>
        </p:blipFill>
        <p:spPr>
          <a:xfrm>
            <a:off x="635924" y="2414289"/>
            <a:ext cx="3751603" cy="2661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521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Anatomía de un índice</a:t>
            </a:r>
          </a:p>
        </p:txBody>
      </p:sp>
      <p:sp>
        <p:nvSpPr>
          <p:cNvPr id="3" name="Marcador de contenido 2"/>
          <p:cNvSpPr>
            <a:spLocks noGrp="1"/>
          </p:cNvSpPr>
          <p:nvPr>
            <p:ph idx="1"/>
          </p:nvPr>
        </p:nvSpPr>
        <p:spPr>
          <a:xfrm>
            <a:off x="4150762" y="1683026"/>
            <a:ext cx="4494302" cy="5406887"/>
          </a:xfrm>
        </p:spPr>
        <p:txBody>
          <a:bodyPr>
            <a:normAutofit/>
          </a:bodyPr>
          <a:lstStyle/>
          <a:p>
            <a:r>
              <a:rPr lang="es-ES" sz="1700" dirty="0"/>
              <a:t>Las “hojas” de un índice tienen los datos en forma ordenada.</a:t>
            </a:r>
          </a:p>
          <a:p>
            <a:endParaRPr lang="es-ES" sz="1700" dirty="0"/>
          </a:p>
          <a:p>
            <a:r>
              <a:rPr lang="es-CR" sz="1700" dirty="0"/>
              <a:t>Cada nodo se relaciona al </a:t>
            </a:r>
            <a:r>
              <a:rPr lang="es-ES" sz="1700" dirty="0"/>
              <a:t>siguiente y al anterior por un doble puntero, para formar una </a:t>
            </a:r>
            <a:r>
              <a:rPr lang="es-CR" sz="1700" dirty="0"/>
              <a:t>lista doblemente enlazada.</a:t>
            </a:r>
          </a:p>
          <a:p>
            <a:endParaRPr lang="es-CR" sz="1700" dirty="0"/>
          </a:p>
          <a:p>
            <a:r>
              <a:rPr lang="es-ES" sz="1700" dirty="0"/>
              <a:t>Nótese que en el ejemplo Column2 es el campo indexado y el ROWID es un puntero que señala a la posición de la tabla </a:t>
            </a:r>
            <a:r>
              <a:rPr lang="es-CR" sz="1700" dirty="0"/>
              <a:t>(que no esta ordenada) en donde podemos encontrar el </a:t>
            </a:r>
            <a:r>
              <a:rPr lang="es-ES" sz="1700" dirty="0"/>
              <a:t>registro que tiene el valor de </a:t>
            </a:r>
            <a:r>
              <a:rPr lang="es-CR" sz="1700" dirty="0"/>
              <a:t>column2.</a:t>
            </a:r>
          </a:p>
          <a:p>
            <a:endParaRPr lang="es-CR" sz="1700" dirty="0"/>
          </a:p>
          <a:p>
            <a:r>
              <a:rPr lang="es-ES" sz="1700" dirty="0"/>
              <a:t>De esta manera los datos pueden estar en cualquier parte </a:t>
            </a:r>
            <a:r>
              <a:rPr lang="es-CR" sz="1700" dirty="0"/>
              <a:t>de la tabla.</a:t>
            </a:r>
          </a:p>
        </p:txBody>
      </p:sp>
      <p:pic>
        <p:nvPicPr>
          <p:cNvPr id="4" name="Imagen 3"/>
          <p:cNvPicPr>
            <a:picLocks noChangeAspect="1"/>
          </p:cNvPicPr>
          <p:nvPr/>
        </p:nvPicPr>
        <p:blipFill>
          <a:blip r:embed="rId2"/>
          <a:stretch>
            <a:fillRect/>
          </a:stretch>
        </p:blipFill>
        <p:spPr>
          <a:xfrm>
            <a:off x="218648" y="2475036"/>
            <a:ext cx="3932113" cy="290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3610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Demostración de un árbol b+</a:t>
            </a:r>
            <a:endParaRPr lang="es-CR" dirty="0"/>
          </a:p>
        </p:txBody>
      </p:sp>
      <p:sp>
        <p:nvSpPr>
          <p:cNvPr id="3" name="Marcador de contenido 2"/>
          <p:cNvSpPr>
            <a:spLocks noGrp="1"/>
          </p:cNvSpPr>
          <p:nvPr>
            <p:ph idx="1"/>
          </p:nvPr>
        </p:nvSpPr>
        <p:spPr/>
        <p:txBody>
          <a:bodyPr/>
          <a:lstStyle/>
          <a:p>
            <a:endParaRPr lang="es-ES" dirty="0"/>
          </a:p>
          <a:p>
            <a:endParaRPr lang="es-ES" dirty="0"/>
          </a:p>
          <a:p>
            <a:r>
              <a:rPr lang="es-ES" dirty="0"/>
              <a:t>Utilice el siguiente enlace para entender la forma como se va creando un índice que se implementa como un árbol B+. Nótese el reacomodo que se hace al insertar el tercer elemento para balancear el árbol. (si se deja </a:t>
            </a:r>
            <a:r>
              <a:rPr lang="es-CR" dirty="0"/>
              <a:t>Max </a:t>
            </a:r>
            <a:r>
              <a:rPr lang="es-CR" dirty="0" err="1"/>
              <a:t>Degree</a:t>
            </a:r>
            <a:r>
              <a:rPr lang="es-CR" dirty="0"/>
              <a:t> 3).</a:t>
            </a:r>
          </a:p>
          <a:p>
            <a:endParaRPr lang="es-CR" dirty="0"/>
          </a:p>
          <a:p>
            <a:r>
              <a:rPr lang="es-CR" dirty="0">
                <a:hlinkClick r:id="rId2"/>
              </a:rPr>
              <a:t>http://www.cs.usfca.edu/~galles/visualization/BPlusTree.html</a:t>
            </a:r>
            <a:endParaRPr lang="es-CR" dirty="0"/>
          </a:p>
          <a:p>
            <a:endParaRPr lang="es-CR" dirty="0"/>
          </a:p>
        </p:txBody>
      </p:sp>
    </p:spTree>
    <p:extLst>
      <p:ext uri="{BB962C8B-B14F-4D97-AF65-F5344CB8AC3E}">
        <p14:creationId xmlns:p14="http://schemas.microsoft.com/office/powerpoint/2010/main" val="364948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Orden de búsqueda en un índice</a:t>
            </a:r>
            <a:endParaRPr lang="es-CR" dirty="0"/>
          </a:p>
        </p:txBody>
      </p:sp>
      <p:sp>
        <p:nvSpPr>
          <p:cNvPr id="3" name="Marcador de contenido 2"/>
          <p:cNvSpPr>
            <a:spLocks noGrp="1"/>
          </p:cNvSpPr>
          <p:nvPr>
            <p:ph idx="1"/>
          </p:nvPr>
        </p:nvSpPr>
        <p:spPr/>
        <p:txBody>
          <a:bodyPr>
            <a:normAutofit fontScale="92500" lnSpcReduction="10000"/>
          </a:bodyPr>
          <a:lstStyle/>
          <a:p>
            <a:r>
              <a:rPr lang="es-ES" dirty="0"/>
              <a:t>La base de datos lee los nodos hoja siempre empezando por la raíz, cuando se busca un valor el SGBD realiza las siguientes evaluaciones:</a:t>
            </a:r>
          </a:p>
          <a:p>
            <a:endParaRPr lang="es-ES" dirty="0"/>
          </a:p>
          <a:p>
            <a:pPr marL="685800" lvl="1" indent="-342900">
              <a:buFont typeface="+mj-lt"/>
              <a:buAutoNum type="alphaUcPeriod"/>
            </a:pPr>
            <a:r>
              <a:rPr lang="es-ES" dirty="0"/>
              <a:t>Si el valor buscado es menor que el primer número en el nodo raíz se baja al siguiente nivel (rama), en la rama a la que apunte el primer apuntador.</a:t>
            </a:r>
          </a:p>
          <a:p>
            <a:pPr marL="685800" lvl="1" indent="-342900">
              <a:buFont typeface="+mj-lt"/>
              <a:buAutoNum type="alphaUcPeriod"/>
            </a:pPr>
            <a:endParaRPr lang="es-ES" dirty="0"/>
          </a:p>
          <a:p>
            <a:pPr marL="685800" lvl="1" indent="-342900">
              <a:buFont typeface="+mj-lt"/>
              <a:buAutoNum type="alphaUcPeriod"/>
            </a:pPr>
            <a:r>
              <a:rPr lang="es-ES" dirty="0"/>
              <a:t>Si el valor buscado es mayor o igual que el primer número en el nodo raíz se pasa revisar el segundo valor del nodo raíz.</a:t>
            </a:r>
          </a:p>
          <a:p>
            <a:pPr marL="685800" lvl="1" indent="-342900">
              <a:buFont typeface="+mj-lt"/>
              <a:buAutoNum type="alphaUcPeriod"/>
            </a:pPr>
            <a:endParaRPr lang="es-ES" dirty="0"/>
          </a:p>
          <a:p>
            <a:pPr marL="685800" lvl="1" indent="-342900">
              <a:buFont typeface="+mj-lt"/>
              <a:buAutoNum type="alphaUcPeriod"/>
            </a:pPr>
            <a:r>
              <a:rPr lang="es-ES" dirty="0"/>
              <a:t>Si se llegara al final de un nodo se baja al último nodo rama.</a:t>
            </a:r>
          </a:p>
          <a:p>
            <a:pPr marL="685800" lvl="1" indent="-342900">
              <a:buFont typeface="+mj-lt"/>
              <a:buAutoNum type="alphaUcPeriod"/>
            </a:pPr>
            <a:endParaRPr lang="es-ES" dirty="0"/>
          </a:p>
          <a:p>
            <a:pPr marL="685800" lvl="1" indent="-342900">
              <a:buFont typeface="+mj-lt"/>
              <a:buAutoNum type="alphaUcPeriod"/>
            </a:pPr>
            <a:r>
              <a:rPr lang="es-ES" dirty="0"/>
              <a:t>Este proceso se repite por cada uno de los nodos hasta llegar a una hoja y al encontrar el valor buscado se devuelve la dirección donde se encuentran los datos relacionados al valor.</a:t>
            </a:r>
          </a:p>
          <a:p>
            <a:pPr marL="685800" lvl="1" indent="-342900">
              <a:buFont typeface="+mj-lt"/>
              <a:buAutoNum type="alphaUcPeriod"/>
            </a:pPr>
            <a:endParaRPr lang="es-CR" dirty="0"/>
          </a:p>
        </p:txBody>
      </p:sp>
    </p:spTree>
    <p:extLst>
      <p:ext uri="{BB962C8B-B14F-4D97-AF65-F5344CB8AC3E}">
        <p14:creationId xmlns:p14="http://schemas.microsoft.com/office/powerpoint/2010/main" val="316418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dirty="0"/>
              <a:t>Orden de búsqueda en un índice</a:t>
            </a:r>
            <a:endParaRPr lang="es-CR" dirty="0"/>
          </a:p>
        </p:txBody>
      </p:sp>
      <p:sp>
        <p:nvSpPr>
          <p:cNvPr id="3" name="Marcador de contenido 2"/>
          <p:cNvSpPr>
            <a:spLocks noGrp="1"/>
          </p:cNvSpPr>
          <p:nvPr>
            <p:ph idx="1"/>
          </p:nvPr>
        </p:nvSpPr>
        <p:spPr/>
        <p:txBody>
          <a:bodyPr>
            <a:normAutofit/>
          </a:bodyPr>
          <a:lstStyle/>
          <a:p>
            <a:endParaRPr lang="es-ES" dirty="0"/>
          </a:p>
          <a:p>
            <a:r>
              <a:rPr lang="es-ES" dirty="0"/>
              <a:t>Búsqueda de 4. Baja por el primer puntero porque 4 es menor que 6 (el primer valor </a:t>
            </a:r>
            <a:r>
              <a:rPr lang="es-CR" dirty="0"/>
              <a:t>de la raíz).</a:t>
            </a:r>
          </a:p>
          <a:p>
            <a:endParaRPr lang="es-CR" dirty="0"/>
          </a:p>
          <a:p>
            <a:r>
              <a:rPr lang="es-ES" dirty="0"/>
              <a:t>Búsqueda de 6. Baja por el segundo puntero porque 6 es mayor igual que 6 (el primer valor de la raíz) pero es menor que 7 (el segundo </a:t>
            </a:r>
            <a:r>
              <a:rPr lang="es-CR" dirty="0"/>
              <a:t>valor de la raíz.)</a:t>
            </a:r>
          </a:p>
          <a:p>
            <a:endParaRPr lang="es-CR" dirty="0"/>
          </a:p>
          <a:p>
            <a:endParaRPr lang="es-CR" dirty="0"/>
          </a:p>
        </p:txBody>
      </p:sp>
      <p:pic>
        <p:nvPicPr>
          <p:cNvPr id="4" name="Imagen 3"/>
          <p:cNvPicPr>
            <a:picLocks noChangeAspect="1"/>
          </p:cNvPicPr>
          <p:nvPr/>
        </p:nvPicPr>
        <p:blipFill>
          <a:blip r:embed="rId2"/>
          <a:stretch>
            <a:fillRect/>
          </a:stretch>
        </p:blipFill>
        <p:spPr>
          <a:xfrm>
            <a:off x="2444476" y="4420274"/>
            <a:ext cx="5029751" cy="1745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0754201"/>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1187</Words>
  <Application>Microsoft Office PowerPoint</Application>
  <PresentationFormat>Presentación en pantalla (4:3)</PresentationFormat>
  <Paragraphs>123</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20</vt:i4>
      </vt:variant>
    </vt:vector>
  </HeadingPairs>
  <TitlesOfParts>
    <vt:vector size="28" baseType="lpstr">
      <vt:lpstr>Arial</vt:lpstr>
      <vt:lpstr>Calibri</vt:lpstr>
      <vt:lpstr>Calibri Light</vt:lpstr>
      <vt:lpstr>Wingdings 2</vt:lpstr>
      <vt:lpstr>HDOfficeLightV0</vt:lpstr>
      <vt:lpstr>1_HDOfficeLightV0</vt:lpstr>
      <vt:lpstr>Blank</vt:lpstr>
      <vt:lpstr>Storyboard Layouts</vt:lpstr>
      <vt:lpstr>Presentación de PowerPoint</vt:lpstr>
      <vt:lpstr>Procesamiento de consultas y resolución de índices</vt:lpstr>
      <vt:lpstr>Agenda</vt:lpstr>
      <vt:lpstr>Índex - ejecución de una consulta</vt:lpstr>
      <vt:lpstr>Anatomía de un índice</vt:lpstr>
      <vt:lpstr>Anatomía de un índice</vt:lpstr>
      <vt:lpstr>Demostración de un árbol b+</vt:lpstr>
      <vt:lpstr>Orden de búsqueda en un índice</vt:lpstr>
      <vt:lpstr>Orden de búsqueda en un índice</vt:lpstr>
      <vt:lpstr>Ejemplo de uso básico de índices</vt:lpstr>
      <vt:lpstr>Tablas sin índices (HEAP)</vt:lpstr>
      <vt:lpstr>Búsqueda por índice</vt:lpstr>
      <vt:lpstr>Búsqueda por índice</vt:lpstr>
      <vt:lpstr>Vistas</vt:lpstr>
      <vt:lpstr>Vistas</vt:lpstr>
      <vt:lpstr>Vistas</vt:lpstr>
      <vt:lpstr>Vistas</vt:lpstr>
      <vt:lpstr>Vistas Actualizables (* según ANSI)</vt:lpstr>
      <vt:lpstr>Utilización de vistas</vt:lpstr>
      <vt:lpstr>Taller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20</cp:revision>
  <dcterms:created xsi:type="dcterms:W3CDTF">2016-01-04T17:43:21Z</dcterms:created>
  <dcterms:modified xsi:type="dcterms:W3CDTF">2018-02-06T15:01:58Z</dcterms:modified>
</cp:coreProperties>
</file>