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Poppins" charset="1" panose="00000500000000000000"/>
      <p:regular r:id="rId17"/>
    </p:embeddedFont>
    <p:embeddedFont>
      <p:font typeface="Poppins Bold" charset="1" panose="00000800000000000000"/>
      <p:regular r:id="rId18"/>
    </p:embeddedFont>
    <p:embeddedFont>
      <p:font typeface="Poppins Medium" charset="1" panose="00000600000000000000"/>
      <p:regular r:id="rId19"/>
    </p:embeddedFont>
    <p:embeddedFont>
      <p:font typeface="Poppins Italics" charset="1" panose="00000500000000000000"/>
      <p:regular r:id="rId20"/>
    </p:embeddedFont>
    <p:embeddedFont>
      <p:font typeface="Poppins Bold Italics" charset="1" panose="00000800000000000000"/>
      <p:regular r:id="rId21"/>
    </p:embeddedFont>
    <p:embeddedFont>
      <p:font typeface="Open Sans Bold" charset="1" panose="020B0806030504020204"/>
      <p:regular r:id="rId22"/>
    </p:embeddedFont>
    <p:embeddedFont>
      <p:font typeface="Open Sans" charset="1" panose="020B06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76325" y="-392062"/>
            <a:ext cx="0" cy="9650362"/>
          </a:xfrm>
          <a:prstGeom prst="line">
            <a:avLst/>
          </a:prstGeom>
          <a:ln cap="flat" w="571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945546" y="-51435"/>
            <a:ext cx="4230823" cy="10389870"/>
            <a:chOff x="0" y="0"/>
            <a:chExt cx="1543416" cy="37902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D9D9D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2432782" y="823146"/>
            <a:ext cx="5478249" cy="1474061"/>
            <a:chOff x="0" y="0"/>
            <a:chExt cx="1487491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87491" cy="400247"/>
            </a:xfrm>
            <a:custGeom>
              <a:avLst/>
              <a:gdLst/>
              <a:ahLst/>
              <a:cxnLst/>
              <a:rect r="r" b="b" t="t" l="l"/>
              <a:pathLst>
                <a:path h="400247" w="1487491">
                  <a:moveTo>
                    <a:pt x="1487491" y="38157"/>
                  </a:moveTo>
                  <a:lnTo>
                    <a:pt x="1487491" y="362090"/>
                  </a:lnTo>
                  <a:cubicBezTo>
                    <a:pt x="1487491" y="383164"/>
                    <a:pt x="1470408" y="400247"/>
                    <a:pt x="1449335" y="400247"/>
                  </a:cubicBezTo>
                  <a:lnTo>
                    <a:pt x="38157" y="400247"/>
                  </a:lnTo>
                  <a:cubicBezTo>
                    <a:pt x="17083" y="400247"/>
                    <a:pt x="0" y="383164"/>
                    <a:pt x="0" y="362090"/>
                  </a:cubicBezTo>
                  <a:lnTo>
                    <a:pt x="0" y="38157"/>
                  </a:lnTo>
                  <a:cubicBezTo>
                    <a:pt x="0" y="17083"/>
                    <a:pt x="17083" y="0"/>
                    <a:pt x="38157" y="0"/>
                  </a:cubicBezTo>
                  <a:lnTo>
                    <a:pt x="1449335" y="0"/>
                  </a:lnTo>
                  <a:cubicBezTo>
                    <a:pt x="1459455" y="0"/>
                    <a:pt x="1469160" y="4020"/>
                    <a:pt x="1476316" y="11176"/>
                  </a:cubicBezTo>
                  <a:cubicBezTo>
                    <a:pt x="1483471" y="18332"/>
                    <a:pt x="1487491" y="28037"/>
                    <a:pt x="1487491" y="38157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487491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317996" y="682852"/>
            <a:ext cx="5478249" cy="1474061"/>
            <a:chOff x="0" y="0"/>
            <a:chExt cx="1487491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87491" cy="400247"/>
            </a:xfrm>
            <a:custGeom>
              <a:avLst/>
              <a:gdLst/>
              <a:ahLst/>
              <a:cxnLst/>
              <a:rect r="r" b="b" t="t" l="l"/>
              <a:pathLst>
                <a:path h="400247" w="1487491">
                  <a:moveTo>
                    <a:pt x="1487491" y="38157"/>
                  </a:moveTo>
                  <a:lnTo>
                    <a:pt x="1487491" y="362090"/>
                  </a:lnTo>
                  <a:cubicBezTo>
                    <a:pt x="1487491" y="383164"/>
                    <a:pt x="1470408" y="400247"/>
                    <a:pt x="1449335" y="400247"/>
                  </a:cubicBezTo>
                  <a:lnTo>
                    <a:pt x="38157" y="400247"/>
                  </a:lnTo>
                  <a:cubicBezTo>
                    <a:pt x="17083" y="400247"/>
                    <a:pt x="0" y="383164"/>
                    <a:pt x="0" y="362090"/>
                  </a:cubicBezTo>
                  <a:lnTo>
                    <a:pt x="0" y="38157"/>
                  </a:lnTo>
                  <a:cubicBezTo>
                    <a:pt x="0" y="17083"/>
                    <a:pt x="17083" y="0"/>
                    <a:pt x="38157" y="0"/>
                  </a:cubicBezTo>
                  <a:lnTo>
                    <a:pt x="1449335" y="0"/>
                  </a:lnTo>
                  <a:cubicBezTo>
                    <a:pt x="1459455" y="0"/>
                    <a:pt x="1469160" y="4020"/>
                    <a:pt x="1476316" y="11176"/>
                  </a:cubicBezTo>
                  <a:cubicBezTo>
                    <a:pt x="1483471" y="18332"/>
                    <a:pt x="1487491" y="28037"/>
                    <a:pt x="1487491" y="38157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487491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28246" y="1160222"/>
            <a:ext cx="548056" cy="545315"/>
          </a:xfrm>
          <a:custGeom>
            <a:avLst/>
            <a:gdLst/>
            <a:ahLst/>
            <a:cxnLst/>
            <a:rect r="r" b="b" t="t" l="l"/>
            <a:pathLst>
              <a:path h="545315" w="548056">
                <a:moveTo>
                  <a:pt x="0" y="0"/>
                </a:moveTo>
                <a:lnTo>
                  <a:pt x="548055" y="0"/>
                </a:lnTo>
                <a:lnTo>
                  <a:pt x="548055" y="545316"/>
                </a:lnTo>
                <a:lnTo>
                  <a:pt x="0" y="5453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694117" y="2106146"/>
            <a:ext cx="11497786" cy="2006380"/>
            <a:chOff x="0" y="0"/>
            <a:chExt cx="1487491" cy="25956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487491" cy="259569"/>
            </a:xfrm>
            <a:custGeom>
              <a:avLst/>
              <a:gdLst/>
              <a:ahLst/>
              <a:cxnLst/>
              <a:rect r="r" b="b" t="t" l="l"/>
              <a:pathLst>
                <a:path h="259569" w="1487491">
                  <a:moveTo>
                    <a:pt x="1487491" y="18180"/>
                  </a:moveTo>
                  <a:lnTo>
                    <a:pt x="1487491" y="241389"/>
                  </a:lnTo>
                  <a:cubicBezTo>
                    <a:pt x="1487491" y="251430"/>
                    <a:pt x="1479352" y="259569"/>
                    <a:pt x="1469311" y="259569"/>
                  </a:cubicBezTo>
                  <a:lnTo>
                    <a:pt x="18180" y="259569"/>
                  </a:lnTo>
                  <a:cubicBezTo>
                    <a:pt x="8140" y="259569"/>
                    <a:pt x="0" y="251430"/>
                    <a:pt x="0" y="241389"/>
                  </a:cubicBezTo>
                  <a:lnTo>
                    <a:pt x="0" y="18180"/>
                  </a:lnTo>
                  <a:cubicBezTo>
                    <a:pt x="0" y="8140"/>
                    <a:pt x="8140" y="0"/>
                    <a:pt x="18180" y="0"/>
                  </a:cubicBezTo>
                  <a:lnTo>
                    <a:pt x="1469311" y="0"/>
                  </a:lnTo>
                  <a:cubicBezTo>
                    <a:pt x="1474133" y="0"/>
                    <a:pt x="1478757" y="1915"/>
                    <a:pt x="1482167" y="5325"/>
                  </a:cubicBezTo>
                  <a:cubicBezTo>
                    <a:pt x="1485576" y="8734"/>
                    <a:pt x="1487491" y="13358"/>
                    <a:pt x="1487491" y="18180"/>
                  </a:cubicBezTo>
                  <a:close/>
                </a:path>
              </a:pathLst>
            </a:custGeom>
            <a:solidFill>
              <a:srgbClr val="D9D9D9"/>
            </a:solidFill>
            <a:ln cap="rnd">
              <a:noFill/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487491" cy="297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44894" y="2009372"/>
            <a:ext cx="11497786" cy="2006380"/>
            <a:chOff x="0" y="0"/>
            <a:chExt cx="1487491" cy="25956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87491" cy="259569"/>
            </a:xfrm>
            <a:custGeom>
              <a:avLst/>
              <a:gdLst/>
              <a:ahLst/>
              <a:cxnLst/>
              <a:rect r="r" b="b" t="t" l="l"/>
              <a:pathLst>
                <a:path h="259569" w="1487491">
                  <a:moveTo>
                    <a:pt x="1487491" y="18180"/>
                  </a:moveTo>
                  <a:lnTo>
                    <a:pt x="1487491" y="241389"/>
                  </a:lnTo>
                  <a:cubicBezTo>
                    <a:pt x="1487491" y="251430"/>
                    <a:pt x="1479352" y="259569"/>
                    <a:pt x="1469311" y="259569"/>
                  </a:cubicBezTo>
                  <a:lnTo>
                    <a:pt x="18180" y="259569"/>
                  </a:lnTo>
                  <a:cubicBezTo>
                    <a:pt x="8140" y="259569"/>
                    <a:pt x="0" y="251430"/>
                    <a:pt x="0" y="241389"/>
                  </a:cubicBezTo>
                  <a:lnTo>
                    <a:pt x="0" y="18180"/>
                  </a:lnTo>
                  <a:cubicBezTo>
                    <a:pt x="0" y="8140"/>
                    <a:pt x="8140" y="0"/>
                    <a:pt x="18180" y="0"/>
                  </a:cubicBezTo>
                  <a:lnTo>
                    <a:pt x="1469311" y="0"/>
                  </a:lnTo>
                  <a:cubicBezTo>
                    <a:pt x="1474133" y="0"/>
                    <a:pt x="1478757" y="1915"/>
                    <a:pt x="1482167" y="5325"/>
                  </a:cubicBezTo>
                  <a:cubicBezTo>
                    <a:pt x="1485576" y="8734"/>
                    <a:pt x="1487491" y="13358"/>
                    <a:pt x="1487491" y="1818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87491" cy="297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9291094" y="4956112"/>
            <a:ext cx="4378388" cy="4378388"/>
          </a:xfrm>
          <a:custGeom>
            <a:avLst/>
            <a:gdLst/>
            <a:ahLst/>
            <a:cxnLst/>
            <a:rect r="r" b="b" t="t" l="l"/>
            <a:pathLst>
              <a:path h="4378388" w="4378388">
                <a:moveTo>
                  <a:pt x="0" y="0"/>
                </a:moveTo>
                <a:lnTo>
                  <a:pt x="4378388" y="0"/>
                </a:lnTo>
                <a:lnTo>
                  <a:pt x="4378388" y="4378388"/>
                </a:lnTo>
                <a:lnTo>
                  <a:pt x="0" y="43783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4469083" y="997850"/>
            <a:ext cx="2950331" cy="825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2"/>
              </a:lnSpc>
            </a:pPr>
            <a:r>
              <a:rPr lang="en-US" sz="5344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Reto #2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616358" y="951719"/>
            <a:ext cx="801709" cy="898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2"/>
              </a:lnSpc>
            </a:pPr>
            <a:r>
              <a:rPr lang="en-US" b="true" sz="5703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J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64841" y="2545653"/>
            <a:ext cx="9257891" cy="1041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23"/>
              </a:lnSpc>
            </a:pPr>
            <a:r>
              <a:rPr lang="en-US" sz="6687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Triángulo de </a:t>
            </a:r>
            <a:r>
              <a:rPr lang="en-US" sz="6687" b="true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Pascal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4894" y="6532758"/>
            <a:ext cx="19669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Equipo 6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4894" y="7176000"/>
            <a:ext cx="7144199" cy="2158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Contreras Martínez Alan Gael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Gómez Rosales Roberto Josué.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Guzmán Fernández Andrés Rogelio 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Martínez Ruiz Abdiel Barush</a:t>
            </a:r>
          </a:p>
          <a:p>
            <a:pPr algn="l">
              <a:lnSpc>
                <a:spcPts val="3378"/>
              </a:lnSpc>
            </a:pPr>
            <a:r>
              <a:rPr lang="en-US" sz="2963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Santos Mateos Oswaldo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6166" y="1472865"/>
            <a:ext cx="8519194" cy="4411270"/>
          </a:xfrm>
          <a:custGeom>
            <a:avLst/>
            <a:gdLst/>
            <a:ahLst/>
            <a:cxnLst/>
            <a:rect r="r" b="b" t="t" l="l"/>
            <a:pathLst>
              <a:path h="4411270" w="8519194">
                <a:moveTo>
                  <a:pt x="0" y="0"/>
                </a:moveTo>
                <a:lnTo>
                  <a:pt x="8519194" y="0"/>
                </a:lnTo>
                <a:lnTo>
                  <a:pt x="8519194" y="4411270"/>
                </a:lnTo>
                <a:lnTo>
                  <a:pt x="0" y="4411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32656" b="-55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883891" y="4258456"/>
            <a:ext cx="7069266" cy="4999844"/>
          </a:xfrm>
          <a:custGeom>
            <a:avLst/>
            <a:gdLst/>
            <a:ahLst/>
            <a:cxnLst/>
            <a:rect r="r" b="b" t="t" l="l"/>
            <a:pathLst>
              <a:path h="4999844" w="7069266">
                <a:moveTo>
                  <a:pt x="0" y="0"/>
                </a:moveTo>
                <a:lnTo>
                  <a:pt x="7069266" y="0"/>
                </a:lnTo>
                <a:lnTo>
                  <a:pt x="7069266" y="4999844"/>
                </a:lnTo>
                <a:lnTo>
                  <a:pt x="0" y="49998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2872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65610" y="2626037"/>
            <a:ext cx="3714628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Lo que se imprime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761037" y="6953998"/>
            <a:ext cx="3714628" cy="88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Construcción de la matriz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3456624" y="456768"/>
            <a:ext cx="4254977" cy="581457"/>
            <a:chOff x="0" y="0"/>
            <a:chExt cx="2928923" cy="4002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475674" y="401428"/>
            <a:ext cx="4254977" cy="581457"/>
            <a:chOff x="0" y="0"/>
            <a:chExt cx="2928923" cy="4002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856776" y="447243"/>
            <a:ext cx="4242774" cy="581457"/>
            <a:chOff x="0" y="0"/>
            <a:chExt cx="2920523" cy="4002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575902" y="447243"/>
            <a:ext cx="4242774" cy="581457"/>
            <a:chOff x="0" y="0"/>
            <a:chExt cx="2920523" cy="4002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17425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177817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838527" y="52367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Matricial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204325" y="447243"/>
            <a:ext cx="4242774" cy="581457"/>
            <a:chOff x="0" y="0"/>
            <a:chExt cx="2920523" cy="4002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9503140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57361" y="2463717"/>
            <a:ext cx="10836777" cy="5869238"/>
          </a:xfrm>
          <a:custGeom>
            <a:avLst/>
            <a:gdLst/>
            <a:ahLst/>
            <a:cxnLst/>
            <a:rect r="r" b="b" t="t" l="l"/>
            <a:pathLst>
              <a:path h="5869238" w="10836777">
                <a:moveTo>
                  <a:pt x="0" y="0"/>
                </a:moveTo>
                <a:lnTo>
                  <a:pt x="10836777" y="0"/>
                </a:lnTo>
                <a:lnTo>
                  <a:pt x="10836777" y="5869238"/>
                </a:lnTo>
                <a:lnTo>
                  <a:pt x="0" y="5869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87156" y="1574082"/>
            <a:ext cx="4597705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Impresión de la matriz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456624" y="456768"/>
            <a:ext cx="4254977" cy="581457"/>
            <a:chOff x="0" y="0"/>
            <a:chExt cx="2928923" cy="400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475674" y="401428"/>
            <a:ext cx="4254977" cy="581457"/>
            <a:chOff x="0" y="0"/>
            <a:chExt cx="2928923" cy="4002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856776" y="447243"/>
            <a:ext cx="4242774" cy="581457"/>
            <a:chOff x="0" y="0"/>
            <a:chExt cx="2920523" cy="4002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575902" y="447243"/>
            <a:ext cx="4242774" cy="581457"/>
            <a:chOff x="0" y="0"/>
            <a:chExt cx="2920523" cy="4002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17425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77817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838527" y="52367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Matricial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9204325" y="447243"/>
            <a:ext cx="4242774" cy="581457"/>
            <a:chOff x="0" y="0"/>
            <a:chExt cx="2920523" cy="4002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9503140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52599" y="447243"/>
            <a:ext cx="4254977" cy="581457"/>
            <a:chOff x="0" y="0"/>
            <a:chExt cx="292892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14002" y="391903"/>
            <a:ext cx="4254977" cy="581457"/>
            <a:chOff x="0" y="0"/>
            <a:chExt cx="292892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88450" y="447243"/>
            <a:ext cx="4242774" cy="581457"/>
            <a:chOff x="0" y="0"/>
            <a:chExt cx="292052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431224" y="447243"/>
            <a:ext cx="4242774" cy="581457"/>
            <a:chOff x="0" y="0"/>
            <a:chExt cx="2920523" cy="4002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4917101" y="447243"/>
            <a:ext cx="4242774" cy="581457"/>
            <a:chOff x="0" y="0"/>
            <a:chExt cx="2920523" cy="40024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55546" y="1561080"/>
            <a:ext cx="933585" cy="807551"/>
          </a:xfrm>
          <a:custGeom>
            <a:avLst/>
            <a:gdLst/>
            <a:ahLst/>
            <a:cxnLst/>
            <a:rect r="r" b="b" t="t" l="l"/>
            <a:pathLst>
              <a:path h="807551" w="933585">
                <a:moveTo>
                  <a:pt x="0" y="0"/>
                </a:moveTo>
                <a:lnTo>
                  <a:pt x="933585" y="0"/>
                </a:lnTo>
                <a:lnTo>
                  <a:pt x="933585" y="807551"/>
                </a:lnTo>
                <a:lnTo>
                  <a:pt x="0" y="8075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9000"/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65071" y="2771013"/>
            <a:ext cx="8237300" cy="6193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63"/>
              </a:lnSpc>
            </a:pPr>
            <a:r>
              <a:rPr lang="en-US" sz="303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El </a:t>
            </a:r>
            <a:r>
              <a:rPr lang="en-US" sz="3037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Triángulo de Pascal</a:t>
            </a:r>
            <a:r>
              <a:rPr lang="en-US" sz="303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es una representación triangular de números enteros donde </a:t>
            </a:r>
            <a:r>
              <a:rPr lang="en-US" sz="3037" b="true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cada número es la suma de los dos que están directamente arriba de él. </a:t>
            </a:r>
          </a:p>
          <a:p>
            <a:pPr algn="just">
              <a:lnSpc>
                <a:spcPts val="3463"/>
              </a:lnSpc>
            </a:pPr>
          </a:p>
          <a:p>
            <a:pPr algn="just">
              <a:lnSpc>
                <a:spcPts val="3463"/>
              </a:lnSpc>
            </a:pPr>
            <a:r>
              <a:rPr lang="en-US" sz="3037" b="true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Los bordes del triángulo están formados por unos.</a:t>
            </a:r>
          </a:p>
          <a:p>
            <a:pPr algn="just">
              <a:lnSpc>
                <a:spcPts val="3463"/>
              </a:lnSpc>
            </a:pPr>
          </a:p>
          <a:p>
            <a:pPr algn="just">
              <a:lnSpc>
                <a:spcPts val="3463"/>
              </a:lnSpc>
            </a:pPr>
            <a:r>
              <a:rPr lang="en-US" sz="303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Aunque lleva el nombre del matemático francés </a:t>
            </a:r>
            <a:r>
              <a:rPr lang="en-US" b="true" sz="3037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Blaise Pascal</a:t>
            </a:r>
            <a:r>
              <a:rPr lang="en-US" sz="303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, quien realizó un estudio profundizado del mismo en el siglo XVII, </a:t>
            </a:r>
            <a:r>
              <a:rPr lang="en-US" sz="3037" i="true">
                <a:solidFill>
                  <a:srgbClr val="2D2D35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su conocimiento era conocido por culturas mucho más antiguas</a:t>
            </a:r>
            <a:r>
              <a:rPr lang="en-US" sz="3037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0073871" y="2085954"/>
            <a:ext cx="7185429" cy="6287251"/>
            <a:chOff x="0" y="0"/>
            <a:chExt cx="812800" cy="7112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D23175">
                  <a:alpha val="66667"/>
                </a:srgbClr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127000" y="320675"/>
              <a:ext cx="558800" cy="339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36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55524" y="51414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215916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9487265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24785" y="1740521"/>
            <a:ext cx="4841528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Triangulo de Pascal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590135" y="2354080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3331488" y="2927495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869235" y="2927495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016083" y="3459955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734483" y="4029564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170228" y="3459955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4520583" y="4029564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2469235" y="4555866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2220100" y="5129281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904694" y="566174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1623095" y="621360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1370644" y="673465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1063241" y="717486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703524" y="7665621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4795685" y="4555866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5084296" y="5129281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5385289" y="5680969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5683058" y="621360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5905672" y="673465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6166362" y="717486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6432593" y="7665621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D23175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3593155" y="3459955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331488" y="4029564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926023" y="4029564"/>
            <a:ext cx="184468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3016083" y="4574593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630303" y="4555866"/>
            <a:ext cx="194151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4244524" y="4555866"/>
            <a:ext cx="20637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2734483" y="5129281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3234609" y="5129281"/>
            <a:ext cx="465656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3928493" y="5129281"/>
            <a:ext cx="313372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4523028" y="5129281"/>
            <a:ext cx="19812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2450185" y="566174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12944298" y="5680969"/>
            <a:ext cx="398026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15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13602680" y="5661742"/>
            <a:ext cx="37274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20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4244524" y="5661742"/>
            <a:ext cx="312737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15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14913137" y="566174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12178032" y="621360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12658267" y="6213608"/>
            <a:ext cx="446153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</a:p>
        </p:txBody>
      </p:sp>
      <p:sp>
        <p:nvSpPr>
          <p:cNvPr name="TextBox 67" id="67"/>
          <p:cNvSpPr txBox="true"/>
          <p:nvPr/>
        </p:nvSpPr>
        <p:spPr>
          <a:xfrm rot="0">
            <a:off x="13248673" y="6213608"/>
            <a:ext cx="51729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35</a:t>
            </a:r>
          </a:p>
        </p:txBody>
      </p:sp>
      <p:sp>
        <p:nvSpPr>
          <p:cNvPr name="TextBox 68" id="68"/>
          <p:cNvSpPr txBox="true"/>
          <p:nvPr/>
        </p:nvSpPr>
        <p:spPr>
          <a:xfrm rot="0">
            <a:off x="13928493" y="6213608"/>
            <a:ext cx="382588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35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14603538" y="6214737"/>
            <a:ext cx="288608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5177896" y="6213608"/>
            <a:ext cx="163036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1772137" y="6734652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8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2173630" y="6734652"/>
            <a:ext cx="37147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28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2799737" y="6734652"/>
            <a:ext cx="453762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56</a:t>
            </a:r>
          </a:p>
        </p:txBody>
      </p:sp>
      <p:sp>
        <p:nvSpPr>
          <p:cNvPr name="TextBox 74" id="74"/>
          <p:cNvSpPr txBox="true"/>
          <p:nvPr/>
        </p:nvSpPr>
        <p:spPr>
          <a:xfrm rot="0">
            <a:off x="13508132" y="6734652"/>
            <a:ext cx="417777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70</a:t>
            </a:r>
          </a:p>
        </p:txBody>
      </p:sp>
      <p:sp>
        <p:nvSpPr>
          <p:cNvPr name="TextBox 75" id="75"/>
          <p:cNvSpPr txBox="true"/>
          <p:nvPr/>
        </p:nvSpPr>
        <p:spPr>
          <a:xfrm rot="0">
            <a:off x="14180542" y="6734652"/>
            <a:ext cx="392271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56</a:t>
            </a:r>
          </a:p>
        </p:txBody>
      </p:sp>
      <p:sp>
        <p:nvSpPr>
          <p:cNvPr name="TextBox 76" id="76"/>
          <p:cNvSpPr txBox="true"/>
          <p:nvPr/>
        </p:nvSpPr>
        <p:spPr>
          <a:xfrm rot="0">
            <a:off x="14827446" y="6734652"/>
            <a:ext cx="37147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28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15453554" y="6734652"/>
            <a:ext cx="19748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8</a:t>
            </a:r>
          </a:p>
        </p:txBody>
      </p:sp>
      <p:sp>
        <p:nvSpPr>
          <p:cNvPr name="TextBox 78" id="78"/>
          <p:cNvSpPr txBox="true"/>
          <p:nvPr/>
        </p:nvSpPr>
        <p:spPr>
          <a:xfrm rot="0">
            <a:off x="11495285" y="717486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9</a:t>
            </a:r>
          </a:p>
        </p:txBody>
      </p:sp>
      <p:sp>
        <p:nvSpPr>
          <p:cNvPr name="TextBox 79" id="79"/>
          <p:cNvSpPr txBox="true"/>
          <p:nvPr/>
        </p:nvSpPr>
        <p:spPr>
          <a:xfrm rot="0">
            <a:off x="11779146" y="7174868"/>
            <a:ext cx="587814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36</a:t>
            </a:r>
          </a:p>
        </p:txBody>
      </p:sp>
      <p:sp>
        <p:nvSpPr>
          <p:cNvPr name="TextBox 80" id="80"/>
          <p:cNvSpPr txBox="true"/>
          <p:nvPr/>
        </p:nvSpPr>
        <p:spPr>
          <a:xfrm rot="0">
            <a:off x="12473598" y="7174868"/>
            <a:ext cx="471422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84</a:t>
            </a:r>
          </a:p>
        </p:txBody>
      </p:sp>
      <p:sp>
        <p:nvSpPr>
          <p:cNvPr name="TextBox 81" id="81"/>
          <p:cNvSpPr txBox="true"/>
          <p:nvPr/>
        </p:nvSpPr>
        <p:spPr>
          <a:xfrm rot="0">
            <a:off x="13152836" y="7174868"/>
            <a:ext cx="482759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126</a:t>
            </a:r>
          </a:p>
        </p:txBody>
      </p:sp>
      <p:sp>
        <p:nvSpPr>
          <p:cNvPr name="TextBox 82" id="82"/>
          <p:cNvSpPr txBox="true"/>
          <p:nvPr/>
        </p:nvSpPr>
        <p:spPr>
          <a:xfrm rot="0">
            <a:off x="13746818" y="7174868"/>
            <a:ext cx="65633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126</a:t>
            </a:r>
          </a:p>
        </p:txBody>
      </p:sp>
      <p:sp>
        <p:nvSpPr>
          <p:cNvPr name="TextBox 83" id="83"/>
          <p:cNvSpPr txBox="true"/>
          <p:nvPr/>
        </p:nvSpPr>
        <p:spPr>
          <a:xfrm rot="0">
            <a:off x="14545912" y="7174868"/>
            <a:ext cx="403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84</a:t>
            </a:r>
          </a:p>
        </p:txBody>
      </p:sp>
      <p:sp>
        <p:nvSpPr>
          <p:cNvPr name="TextBox 84" id="84"/>
          <p:cNvSpPr txBox="true"/>
          <p:nvPr/>
        </p:nvSpPr>
        <p:spPr>
          <a:xfrm rot="0">
            <a:off x="15119771" y="7174868"/>
            <a:ext cx="473886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36</a:t>
            </a:r>
          </a:p>
        </p:txBody>
      </p:sp>
      <p:sp>
        <p:nvSpPr>
          <p:cNvPr name="TextBox 85" id="85"/>
          <p:cNvSpPr txBox="true"/>
          <p:nvPr/>
        </p:nvSpPr>
        <p:spPr>
          <a:xfrm rot="0">
            <a:off x="15746963" y="7174868"/>
            <a:ext cx="14686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38824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9</a:t>
            </a:r>
          </a:p>
        </p:txBody>
      </p:sp>
      <p:sp>
        <p:nvSpPr>
          <p:cNvPr name="TextBox 86" id="86"/>
          <p:cNvSpPr txBox="true"/>
          <p:nvPr/>
        </p:nvSpPr>
        <p:spPr>
          <a:xfrm rot="0">
            <a:off x="10909789" y="7665621"/>
            <a:ext cx="399311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11368505" y="7665621"/>
            <a:ext cx="607480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45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12035390" y="7665621"/>
            <a:ext cx="577338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120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12672134" y="7665621"/>
            <a:ext cx="620361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210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13351900" y="7665621"/>
            <a:ext cx="740626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252</a:t>
            </a:r>
          </a:p>
        </p:txBody>
      </p:sp>
      <p:sp>
        <p:nvSpPr>
          <p:cNvPr name="TextBox 91" id="91"/>
          <p:cNvSpPr txBox="true"/>
          <p:nvPr/>
        </p:nvSpPr>
        <p:spPr>
          <a:xfrm rot="0">
            <a:off x="14151931" y="7665621"/>
            <a:ext cx="487363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210</a:t>
            </a:r>
          </a:p>
        </p:txBody>
      </p:sp>
      <p:sp>
        <p:nvSpPr>
          <p:cNvPr name="TextBox 92" id="92"/>
          <p:cNvSpPr txBox="true"/>
          <p:nvPr/>
        </p:nvSpPr>
        <p:spPr>
          <a:xfrm rot="0">
            <a:off x="14698699" y="7665621"/>
            <a:ext cx="581805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120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5339909" y="7665621"/>
            <a:ext cx="487353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45</a:t>
            </a:r>
          </a:p>
        </p:txBody>
      </p:sp>
      <p:sp>
        <p:nvSpPr>
          <p:cNvPr name="TextBox 94" id="94"/>
          <p:cNvSpPr txBox="true"/>
          <p:nvPr/>
        </p:nvSpPr>
        <p:spPr>
          <a:xfrm rot="0">
            <a:off x="15886667" y="7665621"/>
            <a:ext cx="486521" cy="3707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6"/>
              </a:lnSpc>
            </a:pPr>
            <a:r>
              <a:rPr lang="en-US" b="true" sz="2400">
                <a:solidFill>
                  <a:srgbClr val="000000">
                    <a:alpha val="10980"/>
                  </a:srgbClr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95" id="95"/>
          <p:cNvSpPr txBox="true"/>
          <p:nvPr/>
        </p:nvSpPr>
        <p:spPr>
          <a:xfrm rot="0">
            <a:off x="13746818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Matricial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14423" y="447243"/>
            <a:ext cx="4254977" cy="581457"/>
            <a:chOff x="0" y="0"/>
            <a:chExt cx="2928923" cy="400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85351" y="391903"/>
            <a:ext cx="4254977" cy="581457"/>
            <a:chOff x="0" y="0"/>
            <a:chExt cx="292892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204325" y="447243"/>
            <a:ext cx="4242774" cy="581457"/>
            <a:chOff x="0" y="0"/>
            <a:chExt cx="292052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29877" y="447243"/>
            <a:ext cx="4242774" cy="581457"/>
            <a:chOff x="0" y="0"/>
            <a:chExt cx="292052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028700" y="1538279"/>
            <a:ext cx="830636" cy="939899"/>
          </a:xfrm>
          <a:custGeom>
            <a:avLst/>
            <a:gdLst/>
            <a:ahLst/>
            <a:cxnLst/>
            <a:rect r="r" b="b" t="t" l="l"/>
            <a:pathLst>
              <a:path h="939899" w="830636">
                <a:moveTo>
                  <a:pt x="0" y="0"/>
                </a:moveTo>
                <a:lnTo>
                  <a:pt x="830636" y="0"/>
                </a:lnTo>
                <a:lnTo>
                  <a:pt x="830636" y="939898"/>
                </a:lnTo>
                <a:lnTo>
                  <a:pt x="0" y="9398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28700" y="2835356"/>
            <a:ext cx="8754205" cy="5106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1-. </a:t>
            </a: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Coeficientes Binomiales (Combinatoria):</a:t>
            </a: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Cada número en la fila “n” y posición “k” (ambas iniciando en 0) corresponde al coeficiente binomial “C(n, k)”.  Representa el número de formas de elegir `k` elementos de un conjunto de “n” elementos.  Ejemplo: En la fila 4 (1, 4, 6, 4, 1), el valor “6” es “C(4, 2) = 6” (</a:t>
            </a:r>
            <a:r>
              <a:rPr lang="en-US" b="true" sz="2700" i="true">
                <a:solidFill>
                  <a:srgbClr val="2D2D35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combinaciones de 2 elementos en un conjunto de 4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). </a:t>
            </a:r>
          </a:p>
          <a:p>
            <a:pPr algn="l">
              <a:lnSpc>
                <a:spcPts val="3077"/>
              </a:lnSpc>
            </a:pPr>
          </a:p>
          <a:p>
            <a:pPr algn="l">
              <a:lnSpc>
                <a:spcPts val="3077"/>
              </a:lnSpc>
            </a:pP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2-. </a:t>
            </a: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Expansión Binomial (Teorema del Binomio):</a:t>
            </a: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Los co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ef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icien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tes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de la expansión de “(a + b)^n”</a:t>
            </a: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son idé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nticos a los valores de la fila “n” del triángulo.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45751" y="577201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18110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03140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977398" y="1758045"/>
            <a:ext cx="4841528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Aplicaciones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656877" y="3469204"/>
            <a:ext cx="6030754" cy="1384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</a:t>
            </a:r>
            <a:r>
              <a:rPr lang="en-US" sz="3999" b="true">
                <a:solidFill>
                  <a:srgbClr val="CA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+ </a:t>
            </a:r>
            <a:r>
              <a:rPr lang="en-US" sz="3999" b="true">
                <a:solidFill>
                  <a:srgbClr val="5D81D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)^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=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= 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999" b="true">
                <a:solidFill>
                  <a:srgbClr val="CA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a³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+ 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999" b="true">
                <a:solidFill>
                  <a:srgbClr val="CA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a²</a:t>
            </a:r>
            <a:r>
              <a:rPr lang="en-US" sz="3999" b="true">
                <a:solidFill>
                  <a:srgbClr val="5D81D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+ 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999" b="true">
                <a:solidFill>
                  <a:srgbClr val="CA323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</a:t>
            </a:r>
            <a:r>
              <a:rPr lang="en-US" sz="3999" b="true">
                <a:solidFill>
                  <a:srgbClr val="5D81D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b²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+ 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999" b="true">
                <a:solidFill>
                  <a:srgbClr val="5D81D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b³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9743144" y="6411366"/>
            <a:ext cx="7376160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Coeficientes: </a:t>
            </a:r>
            <a:r>
              <a:rPr lang="en-US" sz="3999" b="true">
                <a:solidFill>
                  <a:srgbClr val="92D56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1, 3, 3, 1 </a:t>
            </a: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(fila 3).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3431224" y="447243"/>
            <a:ext cx="4242774" cy="581457"/>
            <a:chOff x="0" y="0"/>
            <a:chExt cx="2920523" cy="40024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3746818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Matricial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02565" y="3109312"/>
            <a:ext cx="9714676" cy="5722343"/>
          </a:xfrm>
          <a:custGeom>
            <a:avLst/>
            <a:gdLst/>
            <a:ahLst/>
            <a:cxnLst/>
            <a:rect r="r" b="b" t="t" l="l"/>
            <a:pathLst>
              <a:path h="5722343" w="9714676">
                <a:moveTo>
                  <a:pt x="0" y="0"/>
                </a:moveTo>
                <a:lnTo>
                  <a:pt x="9714676" y="0"/>
                </a:lnTo>
                <a:lnTo>
                  <a:pt x="9714676" y="5722343"/>
                </a:lnTo>
                <a:lnTo>
                  <a:pt x="0" y="57223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736950"/>
            <a:ext cx="6573865" cy="2373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7"/>
              </a:lnSpc>
            </a:pP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3-. Serie de Fibonnacci</a:t>
            </a:r>
            <a:r>
              <a:rPr lang="en-US" sz="27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:</a:t>
            </a:r>
          </a:p>
          <a:p>
            <a:pPr algn="l">
              <a:lnSpc>
                <a:spcPts val="3077"/>
              </a:lnSpc>
            </a:pP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Sumando los números en diagonales específicas del triángulo se 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ob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e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n los t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rminos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 de la sucesión de Fib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on</a:t>
            </a:r>
            <a:r>
              <a:rPr lang="en-US" sz="27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acci (1, 1, 2, 3, 5, 8...). </a:t>
            </a:r>
          </a:p>
          <a:p>
            <a:pPr algn="l">
              <a:lnSpc>
                <a:spcPts val="3077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4914423" y="447243"/>
            <a:ext cx="4254977" cy="581457"/>
            <a:chOff x="0" y="0"/>
            <a:chExt cx="2928923" cy="400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85351" y="391903"/>
            <a:ext cx="4254977" cy="581457"/>
            <a:chOff x="0" y="0"/>
            <a:chExt cx="2928923" cy="4002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204325" y="447243"/>
            <a:ext cx="4242774" cy="581457"/>
            <a:chOff x="0" y="0"/>
            <a:chExt cx="2920523" cy="4002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29877" y="447243"/>
            <a:ext cx="4242774" cy="581457"/>
            <a:chOff x="0" y="0"/>
            <a:chExt cx="2920523" cy="4002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45751" y="577201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18110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503140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431224" y="447243"/>
            <a:ext cx="4242774" cy="581457"/>
            <a:chOff x="0" y="0"/>
            <a:chExt cx="2920523" cy="4002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746818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Matricial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92123" y="447243"/>
            <a:ext cx="4254977" cy="581457"/>
            <a:chOff x="0" y="0"/>
            <a:chExt cx="2928923" cy="4002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172576" y="391903"/>
            <a:ext cx="4254977" cy="581457"/>
            <a:chOff x="0" y="0"/>
            <a:chExt cx="2928923" cy="40024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910751" y="447243"/>
            <a:ext cx="4242774" cy="581457"/>
            <a:chOff x="0" y="0"/>
            <a:chExt cx="2920523" cy="40024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29877" y="447243"/>
            <a:ext cx="4242774" cy="581457"/>
            <a:chOff x="0" y="0"/>
            <a:chExt cx="2920523" cy="4002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4386526" y="3565592"/>
            <a:ext cx="1016699" cy="4114800"/>
          </a:xfrm>
          <a:custGeom>
            <a:avLst/>
            <a:gdLst/>
            <a:ahLst/>
            <a:cxnLst/>
            <a:rect r="r" b="b" t="t" l="l"/>
            <a:pathLst>
              <a:path h="4114800" w="1016699">
                <a:moveTo>
                  <a:pt x="0" y="0"/>
                </a:moveTo>
                <a:lnTo>
                  <a:pt x="1016699" y="0"/>
                </a:lnTo>
                <a:lnTo>
                  <a:pt x="10166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844470" y="3743387"/>
            <a:ext cx="390049" cy="1578615"/>
          </a:xfrm>
          <a:custGeom>
            <a:avLst/>
            <a:gdLst/>
            <a:ahLst/>
            <a:cxnLst/>
            <a:rect r="r" b="b" t="t" l="l"/>
            <a:pathLst>
              <a:path h="1578615" w="390049">
                <a:moveTo>
                  <a:pt x="0" y="0"/>
                </a:moveTo>
                <a:lnTo>
                  <a:pt x="390049" y="0"/>
                </a:lnTo>
                <a:lnTo>
                  <a:pt x="390049" y="1578615"/>
                </a:lnTo>
                <a:lnTo>
                  <a:pt x="0" y="157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844470" y="5783511"/>
            <a:ext cx="390049" cy="1578615"/>
          </a:xfrm>
          <a:custGeom>
            <a:avLst/>
            <a:gdLst/>
            <a:ahLst/>
            <a:cxnLst/>
            <a:rect r="r" b="b" t="t" l="l"/>
            <a:pathLst>
              <a:path h="1578615" w="390049">
                <a:moveTo>
                  <a:pt x="0" y="0"/>
                </a:moveTo>
                <a:lnTo>
                  <a:pt x="390049" y="0"/>
                </a:lnTo>
                <a:lnTo>
                  <a:pt x="390049" y="1578614"/>
                </a:lnTo>
                <a:lnTo>
                  <a:pt x="0" y="15786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28700" y="1508192"/>
            <a:ext cx="944624" cy="944624"/>
          </a:xfrm>
          <a:custGeom>
            <a:avLst/>
            <a:gdLst/>
            <a:ahLst/>
            <a:cxnLst/>
            <a:rect r="r" b="b" t="t" l="l"/>
            <a:pathLst>
              <a:path h="944624" w="944624">
                <a:moveTo>
                  <a:pt x="0" y="0"/>
                </a:moveTo>
                <a:lnTo>
                  <a:pt x="944624" y="0"/>
                </a:lnTo>
                <a:lnTo>
                  <a:pt x="944624" y="944623"/>
                </a:lnTo>
                <a:lnTo>
                  <a:pt x="0" y="944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71400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85787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3179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135596" y="1730320"/>
            <a:ext cx="67088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Triangulo de Pascal (Recursivo)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215916" y="4476454"/>
            <a:ext cx="2042160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Caso Base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5302952"/>
            <a:ext cx="3056930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Pascal(i, k)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215916" y="6111808"/>
            <a:ext cx="3105745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Caso  Recursivo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383837" y="4101278"/>
            <a:ext cx="7429256" cy="889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Si “k” vale 0 o “k” es igual a “i”, entonces se devuelve 1 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234519" y="6337551"/>
            <a:ext cx="8664376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Pascal(i,k) = Pascal(i-1, k-1) + Pascal(i-1, k)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3447100" y="447243"/>
            <a:ext cx="4242774" cy="581457"/>
            <a:chOff x="0" y="0"/>
            <a:chExt cx="2920523" cy="400247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3762694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Matricial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7652" y="1141318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Coeficientes: 1, 3, 3, 1 (fila 3).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980116" y="5161594"/>
            <a:ext cx="10974249" cy="3978165"/>
          </a:xfrm>
          <a:custGeom>
            <a:avLst/>
            <a:gdLst/>
            <a:ahLst/>
            <a:cxnLst/>
            <a:rect r="r" b="b" t="t" l="l"/>
            <a:pathLst>
              <a:path h="3978165" w="10974249">
                <a:moveTo>
                  <a:pt x="0" y="0"/>
                </a:moveTo>
                <a:lnTo>
                  <a:pt x="10974249" y="0"/>
                </a:lnTo>
                <a:lnTo>
                  <a:pt x="10974249" y="3978165"/>
                </a:lnTo>
                <a:lnTo>
                  <a:pt x="0" y="3978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1372775"/>
            <a:ext cx="10853239" cy="3622269"/>
          </a:xfrm>
          <a:custGeom>
            <a:avLst/>
            <a:gdLst/>
            <a:ahLst/>
            <a:cxnLst/>
            <a:rect r="r" b="b" t="t" l="l"/>
            <a:pathLst>
              <a:path h="3622269" w="10853239">
                <a:moveTo>
                  <a:pt x="0" y="0"/>
                </a:moveTo>
                <a:lnTo>
                  <a:pt x="10853239" y="0"/>
                </a:lnTo>
                <a:lnTo>
                  <a:pt x="10853239" y="3622268"/>
                </a:lnTo>
                <a:lnTo>
                  <a:pt x="0" y="36222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819816" y="2555087"/>
            <a:ext cx="3714628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Lo que se imprime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5524" y="6915409"/>
            <a:ext cx="3714628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For’s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92123" y="447243"/>
            <a:ext cx="4254977" cy="581457"/>
            <a:chOff x="0" y="0"/>
            <a:chExt cx="2928923" cy="4002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72576" y="391903"/>
            <a:ext cx="4254977" cy="581457"/>
            <a:chOff x="0" y="0"/>
            <a:chExt cx="2928923" cy="4002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4910751" y="447243"/>
            <a:ext cx="4242774" cy="581457"/>
            <a:chOff x="0" y="0"/>
            <a:chExt cx="2920523" cy="4002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29877" y="447243"/>
            <a:ext cx="4242774" cy="581457"/>
            <a:chOff x="0" y="0"/>
            <a:chExt cx="2920523" cy="4002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371400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485787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23179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3447100" y="447243"/>
            <a:ext cx="4242774" cy="581457"/>
            <a:chOff x="0" y="0"/>
            <a:chExt cx="2920523" cy="4002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3762694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Matricial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7652" y="1141318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Coeficientes: 1, 3, 3, 1 (fila 3).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55524" y="3389080"/>
            <a:ext cx="15541079" cy="3865843"/>
          </a:xfrm>
          <a:custGeom>
            <a:avLst/>
            <a:gdLst/>
            <a:ahLst/>
            <a:cxnLst/>
            <a:rect r="r" b="b" t="t" l="l"/>
            <a:pathLst>
              <a:path h="3865843" w="15541079">
                <a:moveTo>
                  <a:pt x="0" y="0"/>
                </a:moveTo>
                <a:lnTo>
                  <a:pt x="15541079" y="0"/>
                </a:lnTo>
                <a:lnTo>
                  <a:pt x="15541079" y="3865843"/>
                </a:lnTo>
                <a:lnTo>
                  <a:pt x="0" y="38658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443558" y="2481459"/>
            <a:ext cx="1465378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Método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192123" y="447243"/>
            <a:ext cx="4254977" cy="581457"/>
            <a:chOff x="0" y="0"/>
            <a:chExt cx="2928923" cy="4002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72576" y="391903"/>
            <a:ext cx="4254977" cy="581457"/>
            <a:chOff x="0" y="0"/>
            <a:chExt cx="2928923" cy="40024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910751" y="447243"/>
            <a:ext cx="4242774" cy="581457"/>
            <a:chOff x="0" y="0"/>
            <a:chExt cx="2920523" cy="4002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29877" y="447243"/>
            <a:ext cx="4242774" cy="581457"/>
            <a:chOff x="0" y="0"/>
            <a:chExt cx="2920523" cy="40024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71400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85787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23179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13447100" y="447243"/>
            <a:ext cx="4242774" cy="581457"/>
            <a:chOff x="0" y="0"/>
            <a:chExt cx="2920523" cy="40024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3762694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Matricial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7652" y="1141318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Coeficientes: 1, 3, 3, 1 (fila 3).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85662" y="1545144"/>
            <a:ext cx="922426" cy="692658"/>
          </a:xfrm>
          <a:custGeom>
            <a:avLst/>
            <a:gdLst/>
            <a:ahLst/>
            <a:cxnLst/>
            <a:rect r="r" b="b" t="t" l="l"/>
            <a:pathLst>
              <a:path h="692658" w="922426">
                <a:moveTo>
                  <a:pt x="0" y="0"/>
                </a:moveTo>
                <a:lnTo>
                  <a:pt x="922426" y="0"/>
                </a:lnTo>
                <a:lnTo>
                  <a:pt x="922426" y="692659"/>
                </a:lnTo>
                <a:lnTo>
                  <a:pt x="0" y="692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090079" y="1682961"/>
            <a:ext cx="67088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Pruebas de escritorio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48545" y="3951605"/>
            <a:ext cx="248400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i=0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j=0,1,2,3,4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k=0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998159" y="3951605"/>
            <a:ext cx="204668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i=1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j=0,1,2,3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k=0,1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67704" y="3951605"/>
            <a:ext cx="1769507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i=2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j=0,1,2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k=0,1,2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180061" y="3951605"/>
            <a:ext cx="2206704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i=3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j=0,1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k=0,1,2,3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092358" y="3951605"/>
            <a:ext cx="2644021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i=4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j=0</a:t>
            </a:r>
          </a:p>
          <a:p>
            <a:pPr algn="ctr">
              <a:lnSpc>
                <a:spcPts val="5599"/>
              </a:lnSpc>
            </a:pPr>
            <a:r>
              <a:rPr lang="en-US" sz="39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k=0,1,2,3,4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12251" y="6610350"/>
            <a:ext cx="172009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34033" y="6610350"/>
            <a:ext cx="193774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10457" y="6610350"/>
            <a:ext cx="2155388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41412" y="6610350"/>
            <a:ext cx="2373035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172368" y="6610350"/>
            <a:ext cx="2590681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000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8700" y="2403824"/>
            <a:ext cx="11041412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 - Iteración del ciclo externo</a:t>
            </a:r>
          </a:p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 - Número de espacios antes de que se imprima el primer digito</a:t>
            </a:r>
          </a:p>
          <a:p>
            <a:pPr algn="l">
              <a:lnSpc>
                <a:spcPts val="3639"/>
              </a:lnSpc>
            </a:pPr>
            <a:r>
              <a:rPr lang="en-US" sz="2599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 - Número de valores que se van a imprimir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147672" y="447243"/>
            <a:ext cx="4254977" cy="581457"/>
            <a:chOff x="0" y="0"/>
            <a:chExt cx="2928923" cy="4002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28125" y="391903"/>
            <a:ext cx="4254977" cy="581457"/>
            <a:chOff x="0" y="0"/>
            <a:chExt cx="2928923" cy="4002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866301" y="447243"/>
            <a:ext cx="4242774" cy="581457"/>
            <a:chOff x="0" y="0"/>
            <a:chExt cx="2920523" cy="40024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85427" y="447243"/>
            <a:ext cx="4242774" cy="581457"/>
            <a:chOff x="0" y="0"/>
            <a:chExt cx="2920523" cy="400247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326949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441337" y="52186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187342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3402649" y="447243"/>
            <a:ext cx="4242774" cy="581457"/>
            <a:chOff x="0" y="0"/>
            <a:chExt cx="2920523" cy="400247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3718243" y="57901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Matricial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9877" y="1273135"/>
            <a:ext cx="17059996" cy="8361368"/>
            <a:chOff x="0" y="0"/>
            <a:chExt cx="2920523" cy="14313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20523" cy="1431394"/>
            </a:xfrm>
            <a:custGeom>
              <a:avLst/>
              <a:gdLst/>
              <a:ahLst/>
              <a:cxnLst/>
              <a:rect r="r" b="b" t="t" l="l"/>
              <a:pathLst>
                <a:path h="1431394" w="2920523">
                  <a:moveTo>
                    <a:pt x="2920523" y="5899"/>
                  </a:moveTo>
                  <a:lnTo>
                    <a:pt x="2920523" y="1425494"/>
                  </a:lnTo>
                  <a:cubicBezTo>
                    <a:pt x="2920523" y="1428752"/>
                    <a:pt x="2917882" y="1431394"/>
                    <a:pt x="2914623" y="1431394"/>
                  </a:cubicBezTo>
                  <a:lnTo>
                    <a:pt x="5899" y="1431394"/>
                  </a:lnTo>
                  <a:cubicBezTo>
                    <a:pt x="4335" y="1431394"/>
                    <a:pt x="2834" y="1430772"/>
                    <a:pt x="1728" y="1429666"/>
                  </a:cubicBezTo>
                  <a:cubicBezTo>
                    <a:pt x="622" y="1428559"/>
                    <a:pt x="0" y="1427059"/>
                    <a:pt x="0" y="1425494"/>
                  </a:cubicBezTo>
                  <a:lnTo>
                    <a:pt x="0" y="5899"/>
                  </a:lnTo>
                  <a:cubicBezTo>
                    <a:pt x="0" y="2641"/>
                    <a:pt x="2641" y="0"/>
                    <a:pt x="5899" y="0"/>
                  </a:cubicBezTo>
                  <a:lnTo>
                    <a:pt x="2914623" y="0"/>
                  </a:lnTo>
                  <a:cubicBezTo>
                    <a:pt x="2917882" y="0"/>
                    <a:pt x="2920523" y="2641"/>
                    <a:pt x="2920523" y="5899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920523" cy="14694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76531" y="2699817"/>
            <a:ext cx="3209131" cy="312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52"/>
              </a:lnSpc>
            </a:pP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  <a:r>
              <a:rPr lang="en-US" sz="3537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uuuuu</a:t>
            </a:r>
          </a:p>
          <a:p>
            <a:pPr algn="l">
              <a:lnSpc>
                <a:spcPts val="4952"/>
              </a:lnSpc>
            </a:pP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</a:t>
            </a:r>
            <a:r>
              <a:rPr lang="en-US" sz="3537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uuuu</a:t>
            </a:r>
          </a:p>
          <a:p>
            <a:pPr algn="l">
              <a:lnSpc>
                <a:spcPts val="4952"/>
              </a:lnSpc>
            </a:pP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</a:t>
            </a:r>
            <a:r>
              <a:rPr lang="en-US" sz="3537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2D2D3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uuu</a:t>
            </a:r>
          </a:p>
          <a:p>
            <a:pPr algn="l">
              <a:lnSpc>
                <a:spcPts val="4952"/>
              </a:lnSpc>
            </a:pP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</a:t>
            </a:r>
            <a:r>
              <a:rPr lang="en-US" sz="3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uu</a:t>
            </a:r>
          </a:p>
          <a:p>
            <a:pPr algn="l">
              <a:lnSpc>
                <a:spcPts val="4952"/>
              </a:lnSpc>
            </a:pP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6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  <a:r>
              <a:rPr lang="en-US" sz="3537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  <a:r>
              <a:rPr lang="en-US" sz="3537" b="true">
                <a:solidFill>
                  <a:srgbClr val="A2A2D5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2198656" y="3016628"/>
            <a:ext cx="631192" cy="2554572"/>
          </a:xfrm>
          <a:custGeom>
            <a:avLst/>
            <a:gdLst/>
            <a:ahLst/>
            <a:cxnLst/>
            <a:rect r="r" b="b" t="t" l="l"/>
            <a:pathLst>
              <a:path h="2554572" w="631192">
                <a:moveTo>
                  <a:pt x="0" y="0"/>
                </a:moveTo>
                <a:lnTo>
                  <a:pt x="631192" y="0"/>
                </a:lnTo>
                <a:lnTo>
                  <a:pt x="631192" y="2554572"/>
                </a:lnTo>
                <a:lnTo>
                  <a:pt x="0" y="25545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4135318" y="4688501"/>
            <a:ext cx="743522" cy="3009194"/>
          </a:xfrm>
          <a:custGeom>
            <a:avLst/>
            <a:gdLst/>
            <a:ahLst/>
            <a:cxnLst/>
            <a:rect r="r" b="b" t="t" l="l"/>
            <a:pathLst>
              <a:path h="3009194" w="743522">
                <a:moveTo>
                  <a:pt x="0" y="0"/>
                </a:moveTo>
                <a:lnTo>
                  <a:pt x="743522" y="0"/>
                </a:lnTo>
                <a:lnTo>
                  <a:pt x="743522" y="3009193"/>
                </a:lnTo>
                <a:lnTo>
                  <a:pt x="0" y="30091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8" id="8"/>
          <p:cNvGraphicFramePr>
            <a:graphicFrameLocks noGrp="true"/>
          </p:cNvGraphicFramePr>
          <p:nvPr/>
        </p:nvGraphicFramePr>
        <p:xfrm>
          <a:off x="6726325" y="3016628"/>
          <a:ext cx="2894910" cy="2852505"/>
        </p:xfrm>
        <a:graphic>
          <a:graphicData uri="http://schemas.openxmlformats.org/drawingml/2006/table">
            <a:tbl>
              <a:tblPr/>
              <a:tblGrid>
                <a:gridCol w="964970"/>
                <a:gridCol w="964970"/>
                <a:gridCol w="964970"/>
              </a:tblGrid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9" id="9"/>
          <p:cNvSpPr txBox="true"/>
          <p:nvPr/>
        </p:nvSpPr>
        <p:spPr>
          <a:xfrm rot="0">
            <a:off x="713257" y="4058647"/>
            <a:ext cx="1342524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filas +1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255089" y="6755785"/>
            <a:ext cx="2652015" cy="461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19"/>
              </a:lnSpc>
            </a:pPr>
            <a:r>
              <a:rPr lang="en-US" sz="3000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(filas +1) *2 +1</a:t>
            </a:r>
          </a:p>
        </p:txBody>
      </p:sp>
      <p:graphicFrame>
        <p:nvGraphicFramePr>
          <p:cNvPr name="Table 11" id="11"/>
          <p:cNvGraphicFramePr>
            <a:graphicFrameLocks noGrp="true"/>
          </p:cNvGraphicFramePr>
          <p:nvPr/>
        </p:nvGraphicFramePr>
        <p:xfrm>
          <a:off x="7680259" y="3728389"/>
          <a:ext cx="987040" cy="737955"/>
        </p:xfrm>
        <a:graphic>
          <a:graphicData uri="http://schemas.openxmlformats.org/drawingml/2006/table">
            <a:tbl>
              <a:tblPr/>
              <a:tblGrid>
                <a:gridCol w="987040"/>
              </a:tblGrid>
              <a:tr h="737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2" id="12"/>
          <p:cNvGraphicFramePr>
            <a:graphicFrameLocks noGrp="true"/>
          </p:cNvGraphicFramePr>
          <p:nvPr/>
        </p:nvGraphicFramePr>
        <p:xfrm>
          <a:off x="6726325" y="3728389"/>
          <a:ext cx="2894910" cy="2852505"/>
        </p:xfrm>
        <a:graphic>
          <a:graphicData uri="http://schemas.openxmlformats.org/drawingml/2006/table">
            <a:tbl>
              <a:tblPr/>
              <a:tblGrid>
                <a:gridCol w="964970"/>
                <a:gridCol w="964970"/>
                <a:gridCol w="964970"/>
              </a:tblGrid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3" id="13"/>
          <p:cNvGraphicFramePr>
            <a:graphicFrameLocks noGrp="true"/>
          </p:cNvGraphicFramePr>
          <p:nvPr/>
        </p:nvGraphicFramePr>
        <p:xfrm>
          <a:off x="7680259" y="4440150"/>
          <a:ext cx="987040" cy="737955"/>
        </p:xfrm>
        <a:graphic>
          <a:graphicData uri="http://schemas.openxmlformats.org/drawingml/2006/table">
            <a:tbl>
              <a:tblPr/>
              <a:tblGrid>
                <a:gridCol w="987040"/>
              </a:tblGrid>
              <a:tr h="737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4" id="14"/>
          <p:cNvGraphicFramePr>
            <a:graphicFrameLocks noGrp="true"/>
          </p:cNvGraphicFramePr>
          <p:nvPr/>
        </p:nvGraphicFramePr>
        <p:xfrm>
          <a:off x="9589138" y="3016628"/>
          <a:ext cx="2894910" cy="2852505"/>
        </p:xfrm>
        <a:graphic>
          <a:graphicData uri="http://schemas.openxmlformats.org/drawingml/2006/table">
            <a:tbl>
              <a:tblPr/>
              <a:tblGrid>
                <a:gridCol w="964970"/>
                <a:gridCol w="964970"/>
                <a:gridCol w="964970"/>
              </a:tblGrid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5" id="15"/>
          <p:cNvGraphicFramePr>
            <a:graphicFrameLocks noGrp="true"/>
          </p:cNvGraphicFramePr>
          <p:nvPr/>
        </p:nvGraphicFramePr>
        <p:xfrm>
          <a:off x="10543073" y="3728389"/>
          <a:ext cx="987040" cy="737955"/>
        </p:xfrm>
        <a:graphic>
          <a:graphicData uri="http://schemas.openxmlformats.org/drawingml/2006/table">
            <a:tbl>
              <a:tblPr/>
              <a:tblGrid>
                <a:gridCol w="987040"/>
              </a:tblGrid>
              <a:tr h="737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6" id="16"/>
          <p:cNvGraphicFramePr>
            <a:graphicFrameLocks noGrp="true"/>
          </p:cNvGraphicFramePr>
          <p:nvPr/>
        </p:nvGraphicFramePr>
        <p:xfrm>
          <a:off x="9589138" y="3728389"/>
          <a:ext cx="2894910" cy="2852505"/>
        </p:xfrm>
        <a:graphic>
          <a:graphicData uri="http://schemas.openxmlformats.org/drawingml/2006/table">
            <a:tbl>
              <a:tblPr/>
              <a:tblGrid>
                <a:gridCol w="964970"/>
                <a:gridCol w="964970"/>
                <a:gridCol w="964970"/>
              </a:tblGrid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2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3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4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6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7" id="17"/>
          <p:cNvGraphicFramePr>
            <a:graphicFrameLocks noGrp="true"/>
          </p:cNvGraphicFramePr>
          <p:nvPr/>
        </p:nvGraphicFramePr>
        <p:xfrm>
          <a:off x="10543073" y="4440150"/>
          <a:ext cx="987040" cy="737955"/>
        </p:xfrm>
        <a:graphic>
          <a:graphicData uri="http://schemas.openxmlformats.org/drawingml/2006/table">
            <a:tbl>
              <a:tblPr/>
              <a:tblGrid>
                <a:gridCol w="987040"/>
              </a:tblGrid>
              <a:tr h="737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8" id="18"/>
          <p:cNvGraphicFramePr>
            <a:graphicFrameLocks noGrp="true"/>
          </p:cNvGraphicFramePr>
          <p:nvPr/>
        </p:nvGraphicFramePr>
        <p:xfrm>
          <a:off x="12448781" y="3016628"/>
          <a:ext cx="2894910" cy="2852505"/>
        </p:xfrm>
        <a:graphic>
          <a:graphicData uri="http://schemas.openxmlformats.org/drawingml/2006/table">
            <a:tbl>
              <a:tblPr/>
              <a:tblGrid>
                <a:gridCol w="964970"/>
                <a:gridCol w="964970"/>
                <a:gridCol w="964970"/>
              </a:tblGrid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19" id="19"/>
          <p:cNvGraphicFramePr>
            <a:graphicFrameLocks noGrp="true"/>
          </p:cNvGraphicFramePr>
          <p:nvPr/>
        </p:nvGraphicFramePr>
        <p:xfrm>
          <a:off x="13402716" y="3728389"/>
          <a:ext cx="987040" cy="737955"/>
        </p:xfrm>
        <a:graphic>
          <a:graphicData uri="http://schemas.openxmlformats.org/drawingml/2006/table">
            <a:tbl>
              <a:tblPr/>
              <a:tblGrid>
                <a:gridCol w="987040"/>
              </a:tblGrid>
              <a:tr h="737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0" id="20"/>
          <p:cNvGraphicFramePr>
            <a:graphicFrameLocks noGrp="true"/>
          </p:cNvGraphicFramePr>
          <p:nvPr/>
        </p:nvGraphicFramePr>
        <p:xfrm>
          <a:off x="12448781" y="3728389"/>
          <a:ext cx="2894910" cy="2852505"/>
        </p:xfrm>
        <a:graphic>
          <a:graphicData uri="http://schemas.openxmlformats.org/drawingml/2006/table">
            <a:tbl>
              <a:tblPr/>
              <a:tblGrid>
                <a:gridCol w="964970"/>
                <a:gridCol w="964970"/>
                <a:gridCol w="964970"/>
              </a:tblGrid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3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4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1" id="21"/>
          <p:cNvGraphicFramePr>
            <a:graphicFrameLocks noGrp="true"/>
          </p:cNvGraphicFramePr>
          <p:nvPr/>
        </p:nvGraphicFramePr>
        <p:xfrm>
          <a:off x="13402716" y="4440150"/>
          <a:ext cx="987040" cy="737955"/>
        </p:xfrm>
        <a:graphic>
          <a:graphicData uri="http://schemas.openxmlformats.org/drawingml/2006/table">
            <a:tbl>
              <a:tblPr/>
              <a:tblGrid>
                <a:gridCol w="987040"/>
              </a:tblGrid>
              <a:tr h="737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2" id="22"/>
          <p:cNvGraphicFramePr>
            <a:graphicFrameLocks noGrp="true"/>
          </p:cNvGraphicFramePr>
          <p:nvPr/>
        </p:nvGraphicFramePr>
        <p:xfrm>
          <a:off x="14364390" y="3016628"/>
          <a:ext cx="2894910" cy="2852505"/>
        </p:xfrm>
        <a:graphic>
          <a:graphicData uri="http://schemas.openxmlformats.org/drawingml/2006/table">
            <a:tbl>
              <a:tblPr/>
              <a:tblGrid>
                <a:gridCol w="964970"/>
                <a:gridCol w="964970"/>
                <a:gridCol w="964970"/>
              </a:tblGrid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3" id="23"/>
          <p:cNvGraphicFramePr>
            <a:graphicFrameLocks noGrp="true"/>
          </p:cNvGraphicFramePr>
          <p:nvPr/>
        </p:nvGraphicFramePr>
        <p:xfrm>
          <a:off x="15318325" y="3728389"/>
          <a:ext cx="987040" cy="737955"/>
        </p:xfrm>
        <a:graphic>
          <a:graphicData uri="http://schemas.openxmlformats.org/drawingml/2006/table">
            <a:tbl>
              <a:tblPr/>
              <a:tblGrid>
                <a:gridCol w="987040"/>
              </a:tblGrid>
              <a:tr h="737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4" id="24"/>
          <p:cNvGraphicFramePr>
            <a:graphicFrameLocks noGrp="true"/>
          </p:cNvGraphicFramePr>
          <p:nvPr/>
        </p:nvGraphicFramePr>
        <p:xfrm>
          <a:off x="14364390" y="3728389"/>
          <a:ext cx="2894910" cy="2852505"/>
        </p:xfrm>
        <a:graphic>
          <a:graphicData uri="http://schemas.openxmlformats.org/drawingml/2006/table">
            <a:tbl>
              <a:tblPr/>
              <a:tblGrid>
                <a:gridCol w="964970"/>
                <a:gridCol w="964970"/>
                <a:gridCol w="964970"/>
              </a:tblGrid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1312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name="Table 25" id="25"/>
          <p:cNvGraphicFramePr>
            <a:graphicFrameLocks noGrp="true"/>
          </p:cNvGraphicFramePr>
          <p:nvPr/>
        </p:nvGraphicFramePr>
        <p:xfrm>
          <a:off x="15318325" y="4440150"/>
          <a:ext cx="987040" cy="737955"/>
        </p:xfrm>
        <a:graphic>
          <a:graphicData uri="http://schemas.openxmlformats.org/drawingml/2006/table">
            <a:tbl>
              <a:tblPr/>
              <a:tblGrid>
                <a:gridCol w="987040"/>
              </a:tblGrid>
              <a:tr h="7379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311"/>
                        </a:lnSpc>
                        <a:defRPr/>
                      </a:pPr>
                      <a:r>
                        <a:rPr lang="en-US" sz="1650" b="true">
                          <a:solidFill>
                            <a:srgbClr val="A2A2D5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0</a:t>
                      </a:r>
                      <a:endParaRPr lang="en-US" sz="1100"/>
                    </a:p>
                  </a:txBody>
                  <a:tcPr marL="165526" marR="165526" marT="165526" marB="165526" anchor="ctr">
                    <a:lnL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310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6" id="26"/>
          <p:cNvSpPr txBox="true"/>
          <p:nvPr/>
        </p:nvSpPr>
        <p:spPr>
          <a:xfrm rot="0">
            <a:off x="2135596" y="1730320"/>
            <a:ext cx="6708874" cy="490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7"/>
              </a:lnSpc>
            </a:pPr>
            <a:r>
              <a:rPr lang="en-US" sz="3164" b="true">
                <a:solidFill>
                  <a:srgbClr val="2D2D35"/>
                </a:solidFill>
                <a:latin typeface="Poppins Bold"/>
                <a:ea typeface="Poppins Bold"/>
                <a:cs typeface="Poppins Bold"/>
                <a:sym typeface="Poppins Bold"/>
              </a:rPr>
              <a:t>Triangulo de Pascal (Matricial)</a:t>
            </a:r>
          </a:p>
        </p:txBody>
      </p:sp>
      <p:sp>
        <p:nvSpPr>
          <p:cNvPr name="Freeform 27" id="27"/>
          <p:cNvSpPr/>
          <p:nvPr/>
        </p:nvSpPr>
        <p:spPr>
          <a:xfrm flipH="false" flipV="false" rot="0">
            <a:off x="1028700" y="1508192"/>
            <a:ext cx="944624" cy="944624"/>
          </a:xfrm>
          <a:custGeom>
            <a:avLst/>
            <a:gdLst/>
            <a:ahLst/>
            <a:cxnLst/>
            <a:rect r="r" b="b" t="t" l="l"/>
            <a:pathLst>
              <a:path h="944624" w="944624">
                <a:moveTo>
                  <a:pt x="0" y="0"/>
                </a:moveTo>
                <a:lnTo>
                  <a:pt x="944624" y="0"/>
                </a:lnTo>
                <a:lnTo>
                  <a:pt x="944624" y="944623"/>
                </a:lnTo>
                <a:lnTo>
                  <a:pt x="0" y="944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8" id="28"/>
          <p:cNvGrpSpPr/>
          <p:nvPr/>
        </p:nvGrpSpPr>
        <p:grpSpPr>
          <a:xfrm rot="0">
            <a:off x="13456624" y="456768"/>
            <a:ext cx="4254977" cy="581457"/>
            <a:chOff x="0" y="0"/>
            <a:chExt cx="2928923" cy="40024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D23175"/>
            </a:solidFill>
            <a:ln cap="sq">
              <a:noFill/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13475674" y="401428"/>
            <a:ext cx="4254977" cy="581457"/>
            <a:chOff x="0" y="0"/>
            <a:chExt cx="2928923" cy="40024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9289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8923">
                  <a:moveTo>
                    <a:pt x="2928923" y="23653"/>
                  </a:moveTo>
                  <a:lnTo>
                    <a:pt x="2928923" y="376594"/>
                  </a:lnTo>
                  <a:cubicBezTo>
                    <a:pt x="2928923" y="389657"/>
                    <a:pt x="2918333" y="400247"/>
                    <a:pt x="2905269" y="400247"/>
                  </a:cubicBezTo>
                  <a:lnTo>
                    <a:pt x="23653" y="400247"/>
                  </a:lnTo>
                  <a:cubicBezTo>
                    <a:pt x="10590" y="400247"/>
                    <a:pt x="0" y="389657"/>
                    <a:pt x="0" y="376594"/>
                  </a:cubicBezTo>
                  <a:lnTo>
                    <a:pt x="0" y="23653"/>
                  </a:lnTo>
                  <a:cubicBezTo>
                    <a:pt x="0" y="10590"/>
                    <a:pt x="10590" y="0"/>
                    <a:pt x="23653" y="0"/>
                  </a:cubicBezTo>
                  <a:lnTo>
                    <a:pt x="2905269" y="0"/>
                  </a:lnTo>
                  <a:cubicBezTo>
                    <a:pt x="2918333" y="0"/>
                    <a:pt x="2928923" y="10590"/>
                    <a:pt x="2928923" y="23653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23175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9289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856776" y="447243"/>
            <a:ext cx="4242774" cy="581457"/>
            <a:chOff x="0" y="0"/>
            <a:chExt cx="2920523" cy="4002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575902" y="447243"/>
            <a:ext cx="4242774" cy="581457"/>
            <a:chOff x="0" y="0"/>
            <a:chExt cx="2920523" cy="40024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317425" y="569486"/>
            <a:ext cx="2811027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¿Qué es?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5177817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Aplicaciones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3838527" y="523671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Matricial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9204325" y="447243"/>
            <a:ext cx="4242774" cy="581457"/>
            <a:chOff x="0" y="0"/>
            <a:chExt cx="2920523" cy="400247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920523" cy="400247"/>
            </a:xfrm>
            <a:custGeom>
              <a:avLst/>
              <a:gdLst/>
              <a:ahLst/>
              <a:cxnLst/>
              <a:rect r="r" b="b" t="t" l="l"/>
              <a:pathLst>
                <a:path h="400247" w="2920523">
                  <a:moveTo>
                    <a:pt x="2920523" y="23721"/>
                  </a:moveTo>
                  <a:lnTo>
                    <a:pt x="2920523" y="376526"/>
                  </a:lnTo>
                  <a:cubicBezTo>
                    <a:pt x="2920523" y="382817"/>
                    <a:pt x="2918024" y="388851"/>
                    <a:pt x="2913575" y="393299"/>
                  </a:cubicBezTo>
                  <a:cubicBezTo>
                    <a:pt x="2909126" y="397748"/>
                    <a:pt x="2903093" y="400247"/>
                    <a:pt x="2896801" y="400247"/>
                  </a:cubicBezTo>
                  <a:lnTo>
                    <a:pt x="23721" y="400247"/>
                  </a:lnTo>
                  <a:cubicBezTo>
                    <a:pt x="17430" y="400247"/>
                    <a:pt x="11397" y="397748"/>
                    <a:pt x="6948" y="393299"/>
                  </a:cubicBezTo>
                  <a:cubicBezTo>
                    <a:pt x="2499" y="388851"/>
                    <a:pt x="0" y="382817"/>
                    <a:pt x="0" y="376526"/>
                  </a:cubicBezTo>
                  <a:lnTo>
                    <a:pt x="0" y="23721"/>
                  </a:lnTo>
                  <a:cubicBezTo>
                    <a:pt x="0" y="17430"/>
                    <a:pt x="2499" y="11397"/>
                    <a:pt x="6948" y="6948"/>
                  </a:cubicBezTo>
                  <a:cubicBezTo>
                    <a:pt x="11397" y="2499"/>
                    <a:pt x="17430" y="0"/>
                    <a:pt x="23721" y="0"/>
                  </a:cubicBezTo>
                  <a:lnTo>
                    <a:pt x="2896801" y="0"/>
                  </a:lnTo>
                  <a:cubicBezTo>
                    <a:pt x="2903093" y="0"/>
                    <a:pt x="2909126" y="2499"/>
                    <a:pt x="2913575" y="6948"/>
                  </a:cubicBezTo>
                  <a:cubicBezTo>
                    <a:pt x="2918024" y="11397"/>
                    <a:pt x="2920523" y="17430"/>
                    <a:pt x="2920523" y="23721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D9D9D9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38100"/>
              <a:ext cx="2920523" cy="4383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9503140" y="569486"/>
            <a:ext cx="3628554" cy="3274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3"/>
              </a:lnSpc>
            </a:pPr>
            <a:r>
              <a:rPr lang="en-US" sz="2108">
                <a:solidFill>
                  <a:srgbClr val="2D2D35"/>
                </a:solidFill>
                <a:latin typeface="Poppins"/>
                <a:ea typeface="Poppins"/>
                <a:cs typeface="Poppins"/>
                <a:sym typeface="Poppins"/>
              </a:rPr>
              <a:t>Código Recursivo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DAGxdh7fD34</dc:identifier>
  <dcterms:modified xsi:type="dcterms:W3CDTF">2011-08-01T06:04:30Z</dcterms:modified>
  <cp:revision>1</cp:revision>
  <dc:title>Reto #2 Equipo 6</dc:title>
</cp:coreProperties>
</file>