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" charset="1" panose="00000500000000000000"/>
      <p:regular r:id="rId13"/>
    </p:embeddedFont>
    <p:embeddedFont>
      <p:font typeface="Poppins Bold" charset="1" panose="00000800000000000000"/>
      <p:regular r:id="rId14"/>
    </p:embeddedFont>
    <p:embeddedFont>
      <p:font typeface="Poppins Medium" charset="1" panose="00000600000000000000"/>
      <p:regular r:id="rId15"/>
    </p:embeddedFont>
    <p:embeddedFont>
      <p:font typeface="Courier Prime" charset="1" panose="00000509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https://git-scm.com/downloads/win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325" y="-392062"/>
            <a:ext cx="0" cy="9650362"/>
          </a:xfrm>
          <a:prstGeom prst="line">
            <a:avLst/>
          </a:prstGeom>
          <a:ln cap="flat" w="571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945546" y="-51435"/>
            <a:ext cx="4230823" cy="10389870"/>
            <a:chOff x="0" y="0"/>
            <a:chExt cx="1543416" cy="3790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432782" y="823146"/>
            <a:ext cx="5478249" cy="1474061"/>
            <a:chOff x="0" y="0"/>
            <a:chExt cx="1487491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7491" cy="400247"/>
            </a:xfrm>
            <a:custGeom>
              <a:avLst/>
              <a:gdLst/>
              <a:ahLst/>
              <a:cxnLst/>
              <a:rect r="r" b="b" t="t" l="l"/>
              <a:pathLst>
                <a:path h="400247" w="1487491">
                  <a:moveTo>
                    <a:pt x="1487491" y="38157"/>
                  </a:moveTo>
                  <a:lnTo>
                    <a:pt x="1487491" y="362090"/>
                  </a:lnTo>
                  <a:cubicBezTo>
                    <a:pt x="1487491" y="383164"/>
                    <a:pt x="1470408" y="400247"/>
                    <a:pt x="1449335" y="400247"/>
                  </a:cubicBezTo>
                  <a:lnTo>
                    <a:pt x="38157" y="400247"/>
                  </a:lnTo>
                  <a:cubicBezTo>
                    <a:pt x="17083" y="400247"/>
                    <a:pt x="0" y="383164"/>
                    <a:pt x="0" y="362090"/>
                  </a:cubicBezTo>
                  <a:lnTo>
                    <a:pt x="0" y="38157"/>
                  </a:lnTo>
                  <a:cubicBezTo>
                    <a:pt x="0" y="17083"/>
                    <a:pt x="17083" y="0"/>
                    <a:pt x="38157" y="0"/>
                  </a:cubicBezTo>
                  <a:lnTo>
                    <a:pt x="1449335" y="0"/>
                  </a:lnTo>
                  <a:cubicBezTo>
                    <a:pt x="1459455" y="0"/>
                    <a:pt x="1469160" y="4020"/>
                    <a:pt x="1476316" y="11176"/>
                  </a:cubicBezTo>
                  <a:cubicBezTo>
                    <a:pt x="1483471" y="18332"/>
                    <a:pt x="1487491" y="28037"/>
                    <a:pt x="1487491" y="38157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87491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17996" y="682852"/>
            <a:ext cx="5478249" cy="1474061"/>
            <a:chOff x="0" y="0"/>
            <a:chExt cx="1487491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87491" cy="400247"/>
            </a:xfrm>
            <a:custGeom>
              <a:avLst/>
              <a:gdLst/>
              <a:ahLst/>
              <a:cxnLst/>
              <a:rect r="r" b="b" t="t" l="l"/>
              <a:pathLst>
                <a:path h="400247" w="1487491">
                  <a:moveTo>
                    <a:pt x="1487491" y="38157"/>
                  </a:moveTo>
                  <a:lnTo>
                    <a:pt x="1487491" y="362090"/>
                  </a:lnTo>
                  <a:cubicBezTo>
                    <a:pt x="1487491" y="383164"/>
                    <a:pt x="1470408" y="400247"/>
                    <a:pt x="1449335" y="400247"/>
                  </a:cubicBezTo>
                  <a:lnTo>
                    <a:pt x="38157" y="400247"/>
                  </a:lnTo>
                  <a:cubicBezTo>
                    <a:pt x="17083" y="400247"/>
                    <a:pt x="0" y="383164"/>
                    <a:pt x="0" y="362090"/>
                  </a:cubicBezTo>
                  <a:lnTo>
                    <a:pt x="0" y="38157"/>
                  </a:lnTo>
                  <a:cubicBezTo>
                    <a:pt x="0" y="17083"/>
                    <a:pt x="17083" y="0"/>
                    <a:pt x="38157" y="0"/>
                  </a:cubicBezTo>
                  <a:lnTo>
                    <a:pt x="1449335" y="0"/>
                  </a:lnTo>
                  <a:cubicBezTo>
                    <a:pt x="1459455" y="0"/>
                    <a:pt x="1469160" y="4020"/>
                    <a:pt x="1476316" y="11176"/>
                  </a:cubicBezTo>
                  <a:cubicBezTo>
                    <a:pt x="1483471" y="18332"/>
                    <a:pt x="1487491" y="28037"/>
                    <a:pt x="1487491" y="38157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87491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28246" y="1160222"/>
            <a:ext cx="548056" cy="545315"/>
          </a:xfrm>
          <a:custGeom>
            <a:avLst/>
            <a:gdLst/>
            <a:ahLst/>
            <a:cxnLst/>
            <a:rect r="r" b="b" t="t" l="l"/>
            <a:pathLst>
              <a:path h="545315" w="548056">
                <a:moveTo>
                  <a:pt x="0" y="0"/>
                </a:moveTo>
                <a:lnTo>
                  <a:pt x="548055" y="0"/>
                </a:lnTo>
                <a:lnTo>
                  <a:pt x="548055" y="545316"/>
                </a:lnTo>
                <a:lnTo>
                  <a:pt x="0" y="5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94117" y="2158595"/>
            <a:ext cx="11497786" cy="3093770"/>
            <a:chOff x="0" y="0"/>
            <a:chExt cx="1487491" cy="4002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7491" cy="400247"/>
            </a:xfrm>
            <a:custGeom>
              <a:avLst/>
              <a:gdLst/>
              <a:ahLst/>
              <a:cxnLst/>
              <a:rect r="r" b="b" t="t" l="l"/>
              <a:pathLst>
                <a:path h="400247" w="1487491">
                  <a:moveTo>
                    <a:pt x="1487491" y="18180"/>
                  </a:moveTo>
                  <a:lnTo>
                    <a:pt x="1487491" y="382067"/>
                  </a:lnTo>
                  <a:cubicBezTo>
                    <a:pt x="1487491" y="392108"/>
                    <a:pt x="1479352" y="400247"/>
                    <a:pt x="1469311" y="400247"/>
                  </a:cubicBezTo>
                  <a:lnTo>
                    <a:pt x="18180" y="400247"/>
                  </a:lnTo>
                  <a:cubicBezTo>
                    <a:pt x="8140" y="400247"/>
                    <a:pt x="0" y="392108"/>
                    <a:pt x="0" y="382067"/>
                  </a:cubicBezTo>
                  <a:lnTo>
                    <a:pt x="0" y="18180"/>
                  </a:lnTo>
                  <a:cubicBezTo>
                    <a:pt x="0" y="8140"/>
                    <a:pt x="8140" y="0"/>
                    <a:pt x="18180" y="0"/>
                  </a:cubicBezTo>
                  <a:lnTo>
                    <a:pt x="1469311" y="0"/>
                  </a:lnTo>
                  <a:cubicBezTo>
                    <a:pt x="1474133" y="0"/>
                    <a:pt x="1478757" y="1915"/>
                    <a:pt x="1482167" y="5325"/>
                  </a:cubicBezTo>
                  <a:cubicBezTo>
                    <a:pt x="1485576" y="8734"/>
                    <a:pt x="1487491" y="13358"/>
                    <a:pt x="1487491" y="1818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7491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44894" y="2009372"/>
            <a:ext cx="11497786" cy="3093770"/>
            <a:chOff x="0" y="0"/>
            <a:chExt cx="1487491" cy="4002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87491" cy="400247"/>
            </a:xfrm>
            <a:custGeom>
              <a:avLst/>
              <a:gdLst/>
              <a:ahLst/>
              <a:cxnLst/>
              <a:rect r="r" b="b" t="t" l="l"/>
              <a:pathLst>
                <a:path h="400247" w="1487491">
                  <a:moveTo>
                    <a:pt x="1487491" y="18180"/>
                  </a:moveTo>
                  <a:lnTo>
                    <a:pt x="1487491" y="382067"/>
                  </a:lnTo>
                  <a:cubicBezTo>
                    <a:pt x="1487491" y="392108"/>
                    <a:pt x="1479352" y="400247"/>
                    <a:pt x="1469311" y="400247"/>
                  </a:cubicBezTo>
                  <a:lnTo>
                    <a:pt x="18180" y="400247"/>
                  </a:lnTo>
                  <a:cubicBezTo>
                    <a:pt x="8140" y="400247"/>
                    <a:pt x="0" y="392108"/>
                    <a:pt x="0" y="382067"/>
                  </a:cubicBezTo>
                  <a:lnTo>
                    <a:pt x="0" y="18180"/>
                  </a:lnTo>
                  <a:cubicBezTo>
                    <a:pt x="0" y="8140"/>
                    <a:pt x="8140" y="0"/>
                    <a:pt x="18180" y="0"/>
                  </a:cubicBezTo>
                  <a:lnTo>
                    <a:pt x="1469311" y="0"/>
                  </a:lnTo>
                  <a:cubicBezTo>
                    <a:pt x="1474133" y="0"/>
                    <a:pt x="1478757" y="1915"/>
                    <a:pt x="1482167" y="5325"/>
                  </a:cubicBezTo>
                  <a:cubicBezTo>
                    <a:pt x="1485576" y="8734"/>
                    <a:pt x="1487491" y="13358"/>
                    <a:pt x="1487491" y="1818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87491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469083" y="997850"/>
            <a:ext cx="2950331" cy="82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5344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Reto #1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16358" y="951719"/>
            <a:ext cx="801709" cy="898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2"/>
              </a:lnSpc>
            </a:pPr>
            <a:r>
              <a:rPr lang="en-US" b="true" sz="5703">
                <a:solidFill>
                  <a:srgbClr val="CA3232"/>
                </a:solidFill>
                <a:latin typeface="Poppins Bold"/>
                <a:ea typeface="Poppins Bold"/>
                <a:cs typeface="Poppins Bold"/>
                <a:sym typeface="Poppins Bold"/>
              </a:rPr>
              <a:t>J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64841" y="2545653"/>
            <a:ext cx="9257891" cy="2003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3"/>
              </a:lnSpc>
            </a:pPr>
            <a:r>
              <a:rPr lang="en-US" sz="668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</a:t>
            </a:r>
            <a:r>
              <a:rPr lang="en-US" sz="6687">
                <a:solidFill>
                  <a:srgbClr val="CA3232"/>
                </a:solidFill>
                <a:latin typeface="Poppins"/>
                <a:ea typeface="Poppins"/>
                <a:cs typeface="Poppins"/>
                <a:sym typeface="Poppins"/>
              </a:rPr>
              <a:t>Java</a:t>
            </a:r>
            <a:r>
              <a:rPr lang="en-US" sz="668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y HolaMundo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44894" y="6532758"/>
            <a:ext cx="19669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Equipo 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4894" y="7176000"/>
            <a:ext cx="7144199" cy="215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Contreras Martínez Alan Gael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Gómez Rosales Roberto Josué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Guzmán Fernández Andrés Rogelio 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Martínez Ruiz Abdiel Barush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Santos Mateos Oswaldo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5902" y="1217652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63074" y="1589316"/>
            <a:ext cx="382414" cy="420235"/>
          </a:xfrm>
          <a:custGeom>
            <a:avLst/>
            <a:gdLst/>
            <a:ahLst/>
            <a:cxnLst/>
            <a:rect r="r" b="b" t="t" l="l"/>
            <a:pathLst>
              <a:path h="420235" w="382414">
                <a:moveTo>
                  <a:pt x="0" y="0"/>
                </a:moveTo>
                <a:lnTo>
                  <a:pt x="382413" y="0"/>
                </a:lnTo>
                <a:lnTo>
                  <a:pt x="382413" y="420235"/>
                </a:lnTo>
                <a:lnTo>
                  <a:pt x="0" y="420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24669" y="2845035"/>
            <a:ext cx="6810740" cy="1455796"/>
          </a:xfrm>
          <a:custGeom>
            <a:avLst/>
            <a:gdLst/>
            <a:ahLst/>
            <a:cxnLst/>
            <a:rect r="r" b="b" t="t" l="l"/>
            <a:pathLst>
              <a:path h="1455796" w="6810740">
                <a:moveTo>
                  <a:pt x="0" y="0"/>
                </a:moveTo>
                <a:lnTo>
                  <a:pt x="6810740" y="0"/>
                </a:lnTo>
                <a:lnTo>
                  <a:pt x="6810740" y="1455796"/>
                </a:lnTo>
                <a:lnTo>
                  <a:pt x="0" y="1455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D9D9D9"/>
            </a:solidFill>
            <a:prstDash val="lgDash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0324669" y="4700381"/>
            <a:ext cx="6810740" cy="581501"/>
            <a:chOff x="0" y="0"/>
            <a:chExt cx="4688201" cy="4000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88201" cy="400050"/>
            </a:xfrm>
            <a:custGeom>
              <a:avLst/>
              <a:gdLst/>
              <a:ahLst/>
              <a:cxnLst/>
              <a:rect r="r" b="b" t="t" l="l"/>
              <a:pathLst>
                <a:path h="400050" w="4688201">
                  <a:moveTo>
                    <a:pt x="4688201" y="0"/>
                  </a:moveTo>
                  <a:lnTo>
                    <a:pt x="4688201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688201" cy="438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324669" y="5681932"/>
            <a:ext cx="6810740" cy="2818965"/>
          </a:xfrm>
          <a:custGeom>
            <a:avLst/>
            <a:gdLst/>
            <a:ahLst/>
            <a:cxnLst/>
            <a:rect r="r" b="b" t="t" l="l"/>
            <a:pathLst>
              <a:path h="2818965" w="6810740">
                <a:moveTo>
                  <a:pt x="0" y="0"/>
                </a:moveTo>
                <a:lnTo>
                  <a:pt x="6810740" y="0"/>
                </a:lnTo>
                <a:lnTo>
                  <a:pt x="6810740" y="2818966"/>
                </a:lnTo>
                <a:lnTo>
                  <a:pt x="0" y="28189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99021"/>
            </a:stretch>
          </a:blipFill>
          <a:ln w="38100" cap="sq">
            <a:solidFill>
              <a:srgbClr val="D9D9D9"/>
            </a:solidFill>
            <a:prstDash val="lgDash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753481" y="1579791"/>
            <a:ext cx="19669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Windows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4866" y="2336699"/>
            <a:ext cx="8876125" cy="5887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1. Descargar el instalador correspondiente a tu arquitectura desde </a:t>
            </a:r>
            <a:r>
              <a:rPr lang="en-US" sz="2700">
                <a:solidFill>
                  <a:srgbClr val="69BAEF"/>
                </a:solidFill>
                <a:latin typeface="Poppins"/>
                <a:ea typeface="Poppins"/>
                <a:cs typeface="Poppins"/>
                <a:sym typeface="Poppins"/>
              </a:rPr>
              <a:t>https://www.oracle.com/java/technologies/downloads/#jdk24-windows</a:t>
            </a:r>
          </a:p>
          <a:p>
            <a:pPr algn="l">
              <a:lnSpc>
                <a:spcPts val="3077"/>
              </a:lnSpc>
            </a:pP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2. Ejecutar el instalador y seguir instrucciones. Tener a mano la ruta de instalación.</a:t>
            </a:r>
          </a:p>
          <a:p>
            <a:pPr algn="l">
              <a:lnSpc>
                <a:spcPts val="3077"/>
              </a:lnSpc>
            </a:pP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3. Configurar las variables de entorno con</a:t>
            </a: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la ruta de instalación en:</a:t>
            </a:r>
          </a:p>
          <a:p>
            <a:pPr algn="l">
              <a:lnSpc>
                <a:spcPts val="3077"/>
              </a:lnSpc>
            </a:pP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Panel de Control → Sistema → Configuración avanzada del sistema → Variables de entorno.</a:t>
            </a: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Esto con el propósito de configurar la ruta, versión y otros parámetros de Java (trabajar en terminal).</a:t>
            </a:r>
          </a:p>
          <a:p>
            <a:pPr algn="l">
              <a:lnSpc>
                <a:spcPts val="3077"/>
              </a:lnSpc>
            </a:pP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4. Verificar instalación en terminal: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93874" y="4811579"/>
            <a:ext cx="6472331" cy="432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C:\Program Files\Java\jdk-17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2389" y="8500898"/>
            <a:ext cx="2508066" cy="64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160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java -version</a:t>
            </a:r>
          </a:p>
          <a:p>
            <a:pPr algn="l">
              <a:lnSpc>
                <a:spcPts val="2462"/>
              </a:lnSpc>
            </a:pPr>
            <a:r>
              <a:rPr lang="en-US" sz="2160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javac -version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33549" y="447243"/>
            <a:ext cx="4254977" cy="581457"/>
            <a:chOff x="0" y="0"/>
            <a:chExt cx="2928923" cy="4002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CA3232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14002" y="391903"/>
            <a:ext cx="4254977" cy="581457"/>
            <a:chOff x="0" y="0"/>
            <a:chExt cx="2928923" cy="4002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A3232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188450" y="447243"/>
            <a:ext cx="4242774" cy="581457"/>
            <a:chOff x="0" y="0"/>
            <a:chExt cx="2920523" cy="40024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431224" y="447243"/>
            <a:ext cx="4242774" cy="581457"/>
            <a:chOff x="0" y="0"/>
            <a:chExt cx="2920523" cy="4002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55524" y="51414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Java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730039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“holaMundo”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4917101" y="447243"/>
            <a:ext cx="4242774" cy="581457"/>
            <a:chOff x="0" y="0"/>
            <a:chExt cx="2920523" cy="40024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215916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Git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487265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Sintaxis básica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3549" y="447243"/>
            <a:ext cx="4254977" cy="581457"/>
            <a:chOff x="0" y="0"/>
            <a:chExt cx="2928923" cy="400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CA323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4002" y="391903"/>
            <a:ext cx="4254977" cy="581457"/>
            <a:chOff x="0" y="0"/>
            <a:chExt cx="292892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A323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4002" y="1217652"/>
            <a:ext cx="8529998" cy="4987097"/>
            <a:chOff x="0" y="0"/>
            <a:chExt cx="1460261" cy="8537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60261" cy="853748"/>
            </a:xfrm>
            <a:custGeom>
              <a:avLst/>
              <a:gdLst/>
              <a:ahLst/>
              <a:cxnLst/>
              <a:rect r="r" b="b" t="t" l="l"/>
              <a:pathLst>
                <a:path h="853748" w="1460261">
                  <a:moveTo>
                    <a:pt x="1460261" y="11799"/>
                  </a:moveTo>
                  <a:lnTo>
                    <a:pt x="1460261" y="841949"/>
                  </a:lnTo>
                  <a:cubicBezTo>
                    <a:pt x="1460261" y="845078"/>
                    <a:pt x="1459018" y="848079"/>
                    <a:pt x="1456806" y="850292"/>
                  </a:cubicBezTo>
                  <a:cubicBezTo>
                    <a:pt x="1454593" y="852505"/>
                    <a:pt x="1451592" y="853748"/>
                    <a:pt x="1448463" y="853748"/>
                  </a:cubicBezTo>
                  <a:lnTo>
                    <a:pt x="11799" y="853748"/>
                  </a:lnTo>
                  <a:cubicBezTo>
                    <a:pt x="5283" y="853748"/>
                    <a:pt x="0" y="848465"/>
                    <a:pt x="0" y="841949"/>
                  </a:cubicBezTo>
                  <a:lnTo>
                    <a:pt x="0" y="11799"/>
                  </a:lnTo>
                  <a:cubicBezTo>
                    <a:pt x="0" y="5283"/>
                    <a:pt x="5283" y="0"/>
                    <a:pt x="11799" y="0"/>
                  </a:cubicBezTo>
                  <a:lnTo>
                    <a:pt x="1448463" y="0"/>
                  </a:lnTo>
                  <a:cubicBezTo>
                    <a:pt x="1454979" y="0"/>
                    <a:pt x="1460261" y="5283"/>
                    <a:pt x="1460261" y="117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60261" cy="891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88450" y="447243"/>
            <a:ext cx="4242774" cy="581457"/>
            <a:chOff x="0" y="0"/>
            <a:chExt cx="292052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431224" y="447243"/>
            <a:ext cx="4242774" cy="581457"/>
            <a:chOff x="0" y="0"/>
            <a:chExt cx="2920523" cy="4002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64866" y="1783411"/>
            <a:ext cx="405149" cy="481317"/>
          </a:xfrm>
          <a:custGeom>
            <a:avLst/>
            <a:gdLst/>
            <a:ahLst/>
            <a:cxnLst/>
            <a:rect r="r" b="b" t="t" l="l"/>
            <a:pathLst>
              <a:path h="481317" w="405149">
                <a:moveTo>
                  <a:pt x="0" y="0"/>
                </a:moveTo>
                <a:lnTo>
                  <a:pt x="405149" y="0"/>
                </a:lnTo>
                <a:lnTo>
                  <a:pt x="405149" y="481317"/>
                </a:lnTo>
                <a:lnTo>
                  <a:pt x="0" y="481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64866" y="4210369"/>
            <a:ext cx="8876125" cy="42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2. Verificar instalación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150350" y="1217652"/>
            <a:ext cx="8529998" cy="4987097"/>
            <a:chOff x="0" y="0"/>
            <a:chExt cx="1460261" cy="8537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60261" cy="853748"/>
            </a:xfrm>
            <a:custGeom>
              <a:avLst/>
              <a:gdLst/>
              <a:ahLst/>
              <a:cxnLst/>
              <a:rect r="r" b="b" t="t" l="l"/>
              <a:pathLst>
                <a:path h="853748" w="1460261">
                  <a:moveTo>
                    <a:pt x="1460261" y="11799"/>
                  </a:moveTo>
                  <a:lnTo>
                    <a:pt x="1460261" y="841949"/>
                  </a:lnTo>
                  <a:cubicBezTo>
                    <a:pt x="1460261" y="845078"/>
                    <a:pt x="1459018" y="848079"/>
                    <a:pt x="1456806" y="850292"/>
                  </a:cubicBezTo>
                  <a:cubicBezTo>
                    <a:pt x="1454593" y="852505"/>
                    <a:pt x="1451592" y="853748"/>
                    <a:pt x="1448463" y="853748"/>
                  </a:cubicBezTo>
                  <a:lnTo>
                    <a:pt x="11799" y="853748"/>
                  </a:lnTo>
                  <a:cubicBezTo>
                    <a:pt x="5283" y="853748"/>
                    <a:pt x="0" y="848465"/>
                    <a:pt x="0" y="841949"/>
                  </a:cubicBezTo>
                  <a:lnTo>
                    <a:pt x="0" y="11799"/>
                  </a:lnTo>
                  <a:cubicBezTo>
                    <a:pt x="0" y="5283"/>
                    <a:pt x="5283" y="0"/>
                    <a:pt x="11799" y="0"/>
                  </a:cubicBezTo>
                  <a:lnTo>
                    <a:pt x="1448463" y="0"/>
                  </a:lnTo>
                  <a:cubicBezTo>
                    <a:pt x="1454979" y="0"/>
                    <a:pt x="1460261" y="5283"/>
                    <a:pt x="1460261" y="117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460261" cy="891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657711" y="1783411"/>
            <a:ext cx="518783" cy="518783"/>
          </a:xfrm>
          <a:custGeom>
            <a:avLst/>
            <a:gdLst/>
            <a:ahLst/>
            <a:cxnLst/>
            <a:rect r="r" b="b" t="t" l="l"/>
            <a:pathLst>
              <a:path h="518783" w="518783">
                <a:moveTo>
                  <a:pt x="0" y="0"/>
                </a:moveTo>
                <a:lnTo>
                  <a:pt x="518783" y="0"/>
                </a:lnTo>
                <a:lnTo>
                  <a:pt x="518783" y="518783"/>
                </a:lnTo>
                <a:lnTo>
                  <a:pt x="0" y="5187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571986" y="5533547"/>
            <a:ext cx="5354400" cy="103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</a:pPr>
            <a:r>
              <a:rPr lang="en-US" sz="234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brew install openjdk@17</a:t>
            </a:r>
          </a:p>
          <a:p>
            <a:pPr algn="l">
              <a:lnSpc>
                <a:spcPts val="2668"/>
              </a:lnSpc>
            </a:pPr>
          </a:p>
          <a:p>
            <a:pPr algn="l">
              <a:lnSpc>
                <a:spcPts val="2668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615083" y="6385724"/>
            <a:ext cx="17020815" cy="3402720"/>
            <a:chOff x="0" y="0"/>
            <a:chExt cx="2912914" cy="58233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12914" cy="582336"/>
            </a:xfrm>
            <a:custGeom>
              <a:avLst/>
              <a:gdLst/>
              <a:ahLst/>
              <a:cxnLst/>
              <a:rect r="r" b="b" t="t" l="l"/>
              <a:pathLst>
                <a:path h="582336" w="2912914">
                  <a:moveTo>
                    <a:pt x="2912914" y="5913"/>
                  </a:moveTo>
                  <a:lnTo>
                    <a:pt x="2912914" y="576423"/>
                  </a:lnTo>
                  <a:cubicBezTo>
                    <a:pt x="2912914" y="579688"/>
                    <a:pt x="2910266" y="582336"/>
                    <a:pt x="2907001" y="582336"/>
                  </a:cubicBezTo>
                  <a:lnTo>
                    <a:pt x="5913" y="582336"/>
                  </a:lnTo>
                  <a:cubicBezTo>
                    <a:pt x="4345" y="582336"/>
                    <a:pt x="2841" y="581713"/>
                    <a:pt x="1732" y="580604"/>
                  </a:cubicBezTo>
                  <a:cubicBezTo>
                    <a:pt x="623" y="579495"/>
                    <a:pt x="0" y="577991"/>
                    <a:pt x="0" y="576423"/>
                  </a:cubicBezTo>
                  <a:lnTo>
                    <a:pt x="0" y="5913"/>
                  </a:lnTo>
                  <a:cubicBezTo>
                    <a:pt x="0" y="2647"/>
                    <a:pt x="2647" y="0"/>
                    <a:pt x="5913" y="0"/>
                  </a:cubicBezTo>
                  <a:lnTo>
                    <a:pt x="2907001" y="0"/>
                  </a:lnTo>
                  <a:cubicBezTo>
                    <a:pt x="2910266" y="0"/>
                    <a:pt x="2912914" y="2647"/>
                    <a:pt x="2912914" y="591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912914" cy="620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028700" y="6728470"/>
            <a:ext cx="541315" cy="541315"/>
          </a:xfrm>
          <a:custGeom>
            <a:avLst/>
            <a:gdLst/>
            <a:ahLst/>
            <a:cxnLst/>
            <a:rect r="r" b="b" t="t" l="l"/>
            <a:pathLst>
              <a:path h="541315" w="541315">
                <a:moveTo>
                  <a:pt x="0" y="0"/>
                </a:moveTo>
                <a:lnTo>
                  <a:pt x="541315" y="0"/>
                </a:lnTo>
                <a:lnTo>
                  <a:pt x="541315" y="541315"/>
                </a:lnTo>
                <a:lnTo>
                  <a:pt x="0" y="541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286296" y="6747871"/>
            <a:ext cx="2678427" cy="2678427"/>
          </a:xfrm>
          <a:custGeom>
            <a:avLst/>
            <a:gdLst/>
            <a:ahLst/>
            <a:cxnLst/>
            <a:rect r="r" b="b" t="t" l="l"/>
            <a:pathLst>
              <a:path h="2678427" w="2678427">
                <a:moveTo>
                  <a:pt x="0" y="0"/>
                </a:moveTo>
                <a:lnTo>
                  <a:pt x="2678427" y="0"/>
                </a:lnTo>
                <a:lnTo>
                  <a:pt x="2678427" y="2678427"/>
                </a:lnTo>
                <a:lnTo>
                  <a:pt x="0" y="26784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D9D9D9"/>
            </a:solidFill>
            <a:prstDash val="solid"/>
            <a:miter/>
          </a:ln>
        </p:spPr>
      </p:sp>
      <p:sp>
        <p:nvSpPr>
          <p:cNvPr name="TextBox 29" id="29"/>
          <p:cNvSpPr txBox="true"/>
          <p:nvPr/>
        </p:nvSpPr>
        <p:spPr>
          <a:xfrm rot="0">
            <a:off x="1355524" y="51414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Java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53481" y="1773886"/>
            <a:ext cx="19669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Linux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64866" y="2530794"/>
            <a:ext cx="5471994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1. Instalar desde terminal con el comando usual.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730039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“holaMundo”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8700" y="3618168"/>
            <a:ext cx="7905516" cy="36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1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equipo6@PC:~$ sudo apt install default-jdk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4907218"/>
            <a:ext cx="5354400" cy="103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</a:pPr>
            <a:r>
              <a:rPr lang="en-US" sz="234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equipo6@PC:~$ java -version</a:t>
            </a:r>
          </a:p>
          <a:p>
            <a:pPr algn="l">
              <a:lnSpc>
                <a:spcPts val="2668"/>
              </a:lnSpc>
            </a:pPr>
            <a:r>
              <a:rPr lang="en-US" sz="234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equipo6@PC:~$ </a:t>
            </a:r>
            <a:r>
              <a:rPr lang="en-US" sz="234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javac -version</a:t>
            </a:r>
          </a:p>
          <a:p>
            <a:pPr algn="l">
              <a:lnSpc>
                <a:spcPts val="2668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0296767" y="1773886"/>
            <a:ext cx="19669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MacOS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708152" y="2530794"/>
            <a:ext cx="5471994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1. Instalar el gestor de paquetes Homebrew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571986" y="3618168"/>
            <a:ext cx="7905516" cy="104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12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/bin/bash -c "$(curl -fsSL https://raw.githubusercontent.com/Homebrew/install/HEAD/install.sh)"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708152" y="4836698"/>
            <a:ext cx="8876125" cy="42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2. Instalar JDK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753481" y="6778943"/>
            <a:ext cx="5341245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Integración con VSCode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28700" y="7631735"/>
            <a:ext cx="8420465" cy="1592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1. Instalar VSCode en https://code.visualstudio.com/</a:t>
            </a:r>
          </a:p>
          <a:p>
            <a:pPr algn="l">
              <a:lnSpc>
                <a:spcPts val="3077"/>
              </a:lnSpc>
            </a:pP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2. Instalar la extensión “Extension Pack for Java”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4917101" y="447243"/>
            <a:ext cx="4242774" cy="581457"/>
            <a:chOff x="0" y="0"/>
            <a:chExt cx="2920523" cy="40024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5215916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Git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487265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Sintaxis básica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5902" y="1217652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63074" y="1589316"/>
            <a:ext cx="382414" cy="420235"/>
          </a:xfrm>
          <a:custGeom>
            <a:avLst/>
            <a:gdLst/>
            <a:ahLst/>
            <a:cxnLst/>
            <a:rect r="r" b="b" t="t" l="l"/>
            <a:pathLst>
              <a:path h="420235" w="382414">
                <a:moveTo>
                  <a:pt x="0" y="0"/>
                </a:moveTo>
                <a:lnTo>
                  <a:pt x="382413" y="0"/>
                </a:lnTo>
                <a:lnTo>
                  <a:pt x="382413" y="420235"/>
                </a:lnTo>
                <a:lnTo>
                  <a:pt x="0" y="420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89023" y="447243"/>
            <a:ext cx="4254977" cy="581457"/>
            <a:chOff x="0" y="0"/>
            <a:chExt cx="2928923" cy="400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CA3232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69476" y="391903"/>
            <a:ext cx="4254977" cy="581457"/>
            <a:chOff x="0" y="0"/>
            <a:chExt cx="2928923" cy="4002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A323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88450" y="447243"/>
            <a:ext cx="4242774" cy="581457"/>
            <a:chOff x="0" y="0"/>
            <a:chExt cx="2920523" cy="4002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431224" y="447243"/>
            <a:ext cx="4242774" cy="581457"/>
            <a:chOff x="0" y="0"/>
            <a:chExt cx="2920523" cy="4002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75902" y="447243"/>
            <a:ext cx="4242774" cy="581457"/>
            <a:chOff x="0" y="0"/>
            <a:chExt cx="2920523" cy="4002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324669" y="2070633"/>
            <a:ext cx="6810740" cy="2051736"/>
          </a:xfrm>
          <a:custGeom>
            <a:avLst/>
            <a:gdLst/>
            <a:ahLst/>
            <a:cxnLst/>
            <a:rect r="r" b="b" t="t" l="l"/>
            <a:pathLst>
              <a:path h="2051736" w="6810740">
                <a:moveTo>
                  <a:pt x="0" y="0"/>
                </a:moveTo>
                <a:lnTo>
                  <a:pt x="6810740" y="0"/>
                </a:lnTo>
                <a:lnTo>
                  <a:pt x="6810740" y="2051735"/>
                </a:lnTo>
                <a:lnTo>
                  <a:pt x="0" y="2051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D9D9D9"/>
            </a:solidFill>
            <a:prstDash val="lgDash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0324669" y="4504398"/>
            <a:ext cx="6810740" cy="4511316"/>
          </a:xfrm>
          <a:custGeom>
            <a:avLst/>
            <a:gdLst/>
            <a:ahLst/>
            <a:cxnLst/>
            <a:rect r="r" b="b" t="t" l="l"/>
            <a:pathLst>
              <a:path h="4511316" w="6810740">
                <a:moveTo>
                  <a:pt x="0" y="0"/>
                </a:moveTo>
                <a:lnTo>
                  <a:pt x="6810740" y="0"/>
                </a:lnTo>
                <a:lnTo>
                  <a:pt x="6810740" y="4511316"/>
                </a:lnTo>
                <a:lnTo>
                  <a:pt x="0" y="45113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6948"/>
            </a:stretch>
          </a:blipFill>
          <a:ln w="38100" cap="sq">
            <a:solidFill>
              <a:srgbClr val="D9D9D9"/>
            </a:solidFill>
            <a:prstDash val="lgDash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1753481" y="1579791"/>
            <a:ext cx="19669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Windows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4866" y="2336699"/>
            <a:ext cx="8754205" cy="4325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1. Descargar el instalador desde</a:t>
            </a:r>
            <a:r>
              <a:rPr lang="en-US" sz="2700" u="sng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  <a:hlinkClick r:id="rId6" tooltip="https://git-scm.com/downloads/win"/>
              </a:rPr>
              <a:t> </a:t>
            </a:r>
            <a:r>
              <a:rPr lang="en-US" sz="2700">
                <a:solidFill>
                  <a:srgbClr val="69BAEF"/>
                </a:solidFill>
                <a:latin typeface="Poppins"/>
                <a:ea typeface="Poppins"/>
                <a:cs typeface="Poppins"/>
                <a:sym typeface="Poppins"/>
              </a:rPr>
              <a:t>https://git-scm.com/downloads/win</a:t>
            </a:r>
          </a:p>
          <a:p>
            <a:pPr algn="l">
              <a:lnSpc>
                <a:spcPts val="3077"/>
              </a:lnSpc>
            </a:pP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2. Ejecutar el instalador. Mantén las opciones pre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deter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inada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s,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es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ial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nt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 marL="582930" indent="-291465" lvl="1">
              <a:lnSpc>
                <a:spcPts val="3077"/>
              </a:lnSpc>
              <a:buFont typeface="Arial"/>
              <a:buChar char="•"/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“Gi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f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ro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 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the command line” para usar Git desde la terminal.</a:t>
            </a:r>
          </a:p>
          <a:p>
            <a:pPr algn="l" marL="582930" indent="-291465" lvl="1">
              <a:lnSpc>
                <a:spcPts val="3077"/>
              </a:lnSpc>
              <a:buFont typeface="Arial"/>
              <a:buChar char="•"/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Line endings: “Checkout Windows-style, commit Unix-style” recomendado.</a:t>
            </a:r>
          </a:p>
          <a:p>
            <a:pPr algn="l">
              <a:lnSpc>
                <a:spcPts val="3077"/>
              </a:lnSpc>
            </a:pP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3. Verificar instalación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89179" y="7310273"/>
            <a:ext cx="7754821" cy="98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4"/>
              </a:lnSpc>
            </a:pPr>
            <a:r>
              <a:rPr lang="en-US" sz="667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git --version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91776" y="577201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Java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730039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“holaMundo”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202235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Git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87265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Sintaxis básica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4002" y="1217652"/>
            <a:ext cx="8529998" cy="4987097"/>
            <a:chOff x="0" y="0"/>
            <a:chExt cx="1460261" cy="8537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0261" cy="853748"/>
            </a:xfrm>
            <a:custGeom>
              <a:avLst/>
              <a:gdLst/>
              <a:ahLst/>
              <a:cxnLst/>
              <a:rect r="r" b="b" t="t" l="l"/>
              <a:pathLst>
                <a:path h="853748" w="1460261">
                  <a:moveTo>
                    <a:pt x="1460261" y="11799"/>
                  </a:moveTo>
                  <a:lnTo>
                    <a:pt x="1460261" y="841949"/>
                  </a:lnTo>
                  <a:cubicBezTo>
                    <a:pt x="1460261" y="845078"/>
                    <a:pt x="1459018" y="848079"/>
                    <a:pt x="1456806" y="850292"/>
                  </a:cubicBezTo>
                  <a:cubicBezTo>
                    <a:pt x="1454593" y="852505"/>
                    <a:pt x="1451592" y="853748"/>
                    <a:pt x="1448463" y="853748"/>
                  </a:cubicBezTo>
                  <a:lnTo>
                    <a:pt x="11799" y="853748"/>
                  </a:lnTo>
                  <a:cubicBezTo>
                    <a:pt x="5283" y="853748"/>
                    <a:pt x="0" y="848465"/>
                    <a:pt x="0" y="841949"/>
                  </a:cubicBezTo>
                  <a:lnTo>
                    <a:pt x="0" y="11799"/>
                  </a:lnTo>
                  <a:cubicBezTo>
                    <a:pt x="0" y="5283"/>
                    <a:pt x="5283" y="0"/>
                    <a:pt x="11799" y="0"/>
                  </a:cubicBezTo>
                  <a:lnTo>
                    <a:pt x="1448463" y="0"/>
                  </a:lnTo>
                  <a:cubicBezTo>
                    <a:pt x="1454979" y="0"/>
                    <a:pt x="1460261" y="5283"/>
                    <a:pt x="1460261" y="117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60261" cy="891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64866" y="1783411"/>
            <a:ext cx="405149" cy="481317"/>
          </a:xfrm>
          <a:custGeom>
            <a:avLst/>
            <a:gdLst/>
            <a:ahLst/>
            <a:cxnLst/>
            <a:rect r="r" b="b" t="t" l="l"/>
            <a:pathLst>
              <a:path h="481317" w="405149">
                <a:moveTo>
                  <a:pt x="0" y="0"/>
                </a:moveTo>
                <a:lnTo>
                  <a:pt x="405149" y="0"/>
                </a:lnTo>
                <a:lnTo>
                  <a:pt x="405149" y="481317"/>
                </a:lnTo>
                <a:lnTo>
                  <a:pt x="0" y="481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4866" y="4284052"/>
            <a:ext cx="8876125" cy="42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2. Verificar instalación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50350" y="1217652"/>
            <a:ext cx="8529998" cy="4987097"/>
            <a:chOff x="0" y="0"/>
            <a:chExt cx="1460261" cy="8537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60261" cy="853748"/>
            </a:xfrm>
            <a:custGeom>
              <a:avLst/>
              <a:gdLst/>
              <a:ahLst/>
              <a:cxnLst/>
              <a:rect r="r" b="b" t="t" l="l"/>
              <a:pathLst>
                <a:path h="853748" w="1460261">
                  <a:moveTo>
                    <a:pt x="1460261" y="11799"/>
                  </a:moveTo>
                  <a:lnTo>
                    <a:pt x="1460261" y="841949"/>
                  </a:lnTo>
                  <a:cubicBezTo>
                    <a:pt x="1460261" y="845078"/>
                    <a:pt x="1459018" y="848079"/>
                    <a:pt x="1456806" y="850292"/>
                  </a:cubicBezTo>
                  <a:cubicBezTo>
                    <a:pt x="1454593" y="852505"/>
                    <a:pt x="1451592" y="853748"/>
                    <a:pt x="1448463" y="853748"/>
                  </a:cubicBezTo>
                  <a:lnTo>
                    <a:pt x="11799" y="853748"/>
                  </a:lnTo>
                  <a:cubicBezTo>
                    <a:pt x="5283" y="853748"/>
                    <a:pt x="0" y="848465"/>
                    <a:pt x="0" y="841949"/>
                  </a:cubicBezTo>
                  <a:lnTo>
                    <a:pt x="0" y="11799"/>
                  </a:lnTo>
                  <a:cubicBezTo>
                    <a:pt x="0" y="5283"/>
                    <a:pt x="5283" y="0"/>
                    <a:pt x="11799" y="0"/>
                  </a:cubicBezTo>
                  <a:lnTo>
                    <a:pt x="1448463" y="0"/>
                  </a:lnTo>
                  <a:cubicBezTo>
                    <a:pt x="1454979" y="0"/>
                    <a:pt x="1460261" y="5283"/>
                    <a:pt x="1460261" y="117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60261" cy="891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657711" y="1783411"/>
            <a:ext cx="518783" cy="518783"/>
          </a:xfrm>
          <a:custGeom>
            <a:avLst/>
            <a:gdLst/>
            <a:ahLst/>
            <a:cxnLst/>
            <a:rect r="r" b="b" t="t" l="l"/>
            <a:pathLst>
              <a:path h="518783" w="518783">
                <a:moveTo>
                  <a:pt x="0" y="0"/>
                </a:moveTo>
                <a:lnTo>
                  <a:pt x="518783" y="0"/>
                </a:lnTo>
                <a:lnTo>
                  <a:pt x="518783" y="518783"/>
                </a:lnTo>
                <a:lnTo>
                  <a:pt x="0" y="5187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571986" y="5533547"/>
            <a:ext cx="5354400" cy="35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</a:pPr>
            <a:r>
              <a:rPr lang="en-US" sz="234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brew install git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15083" y="6385724"/>
            <a:ext cx="17020815" cy="3402720"/>
            <a:chOff x="0" y="0"/>
            <a:chExt cx="2912914" cy="5823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12914" cy="582336"/>
            </a:xfrm>
            <a:custGeom>
              <a:avLst/>
              <a:gdLst/>
              <a:ahLst/>
              <a:cxnLst/>
              <a:rect r="r" b="b" t="t" l="l"/>
              <a:pathLst>
                <a:path h="582336" w="2912914">
                  <a:moveTo>
                    <a:pt x="2912914" y="5913"/>
                  </a:moveTo>
                  <a:lnTo>
                    <a:pt x="2912914" y="576423"/>
                  </a:lnTo>
                  <a:cubicBezTo>
                    <a:pt x="2912914" y="579688"/>
                    <a:pt x="2910266" y="582336"/>
                    <a:pt x="2907001" y="582336"/>
                  </a:cubicBezTo>
                  <a:lnTo>
                    <a:pt x="5913" y="582336"/>
                  </a:lnTo>
                  <a:cubicBezTo>
                    <a:pt x="4345" y="582336"/>
                    <a:pt x="2841" y="581713"/>
                    <a:pt x="1732" y="580604"/>
                  </a:cubicBezTo>
                  <a:cubicBezTo>
                    <a:pt x="623" y="579495"/>
                    <a:pt x="0" y="577991"/>
                    <a:pt x="0" y="576423"/>
                  </a:cubicBezTo>
                  <a:lnTo>
                    <a:pt x="0" y="5913"/>
                  </a:lnTo>
                  <a:cubicBezTo>
                    <a:pt x="0" y="2647"/>
                    <a:pt x="2647" y="0"/>
                    <a:pt x="5913" y="0"/>
                  </a:cubicBezTo>
                  <a:lnTo>
                    <a:pt x="2907001" y="0"/>
                  </a:lnTo>
                  <a:cubicBezTo>
                    <a:pt x="2910266" y="0"/>
                    <a:pt x="2912914" y="2647"/>
                    <a:pt x="2912914" y="591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912914" cy="620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6728470"/>
            <a:ext cx="541315" cy="541315"/>
          </a:xfrm>
          <a:custGeom>
            <a:avLst/>
            <a:gdLst/>
            <a:ahLst/>
            <a:cxnLst/>
            <a:rect r="r" b="b" t="t" l="l"/>
            <a:pathLst>
              <a:path h="541315" w="541315">
                <a:moveTo>
                  <a:pt x="0" y="0"/>
                </a:moveTo>
                <a:lnTo>
                  <a:pt x="541315" y="0"/>
                </a:lnTo>
                <a:lnTo>
                  <a:pt x="541315" y="541315"/>
                </a:lnTo>
                <a:lnTo>
                  <a:pt x="0" y="541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53481" y="1773886"/>
            <a:ext cx="19669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Linux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4866" y="2604477"/>
            <a:ext cx="5471994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1. Instalar desde terminal con el comando usual.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3691851"/>
            <a:ext cx="7905516" cy="36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1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equipo6@PC:~$ sudo apt install git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4980901"/>
            <a:ext cx="5354400" cy="103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</a:pPr>
            <a:r>
              <a:rPr lang="en-US" sz="234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equipo6@PC:~$ git --version</a:t>
            </a:r>
          </a:p>
          <a:p>
            <a:pPr algn="l">
              <a:lnSpc>
                <a:spcPts val="2668"/>
              </a:lnSpc>
            </a:pPr>
          </a:p>
          <a:p>
            <a:pPr algn="l">
              <a:lnSpc>
                <a:spcPts val="2668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296767" y="1773886"/>
            <a:ext cx="19669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MacOS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708152" y="2530794"/>
            <a:ext cx="5471994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1. Instalar el gestor de paquetes Homebrew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71986" y="3618168"/>
            <a:ext cx="7905516" cy="104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12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/bin/bash -c "$(curl -fsSL https://raw.githubusercontent.com/Homebrew/install/HEAD/install.sh)"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08152" y="4836698"/>
            <a:ext cx="8876125" cy="42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2. Instalar JDK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53481" y="6778943"/>
            <a:ext cx="5341245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Integración con VSCode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7631735"/>
            <a:ext cx="8095753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1. Configura tu nombre y correo para identificar modificaciones: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889023" y="447243"/>
            <a:ext cx="4254977" cy="581457"/>
            <a:chOff x="0" y="0"/>
            <a:chExt cx="2928923" cy="40024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CA3232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869476" y="391903"/>
            <a:ext cx="4254977" cy="581457"/>
            <a:chOff x="0" y="0"/>
            <a:chExt cx="2928923" cy="40024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A323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188450" y="447243"/>
            <a:ext cx="4242774" cy="581457"/>
            <a:chOff x="0" y="0"/>
            <a:chExt cx="2920523" cy="4002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431224" y="447243"/>
            <a:ext cx="4242774" cy="581457"/>
            <a:chOff x="0" y="0"/>
            <a:chExt cx="2920523" cy="40024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575902" y="447243"/>
            <a:ext cx="4242774" cy="581457"/>
            <a:chOff x="0" y="0"/>
            <a:chExt cx="2920523" cy="40024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291776" y="577201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Java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487265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Sintaxis básica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730039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“holaMundo”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202235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Git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81374" y="8642909"/>
            <a:ext cx="8143079" cy="101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4"/>
              </a:lnSpc>
            </a:pPr>
            <a:r>
              <a:rPr lang="en-US" sz="235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g</a:t>
            </a:r>
            <a:r>
              <a:rPr lang="en-US" sz="235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it config --global user.name "Tu Nombre"</a:t>
            </a:r>
          </a:p>
          <a:p>
            <a:pPr algn="l">
              <a:lnSpc>
                <a:spcPts val="2684"/>
              </a:lnSpc>
            </a:pPr>
            <a:r>
              <a:rPr lang="en-US" sz="2354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git config --global user.email "tu@email.com"</a:t>
            </a:r>
          </a:p>
          <a:p>
            <a:pPr algn="l">
              <a:lnSpc>
                <a:spcPts val="2684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9314512" y="7631735"/>
            <a:ext cx="8044081" cy="12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2. VSCode reconoce Git automáticamente. Solo debes clonar un repositorio para comenzar a trabajar.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5902" y="1217652"/>
            <a:ext cx="11085916" cy="8361368"/>
            <a:chOff x="0" y="0"/>
            <a:chExt cx="1897812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7812" cy="1431394"/>
            </a:xfrm>
            <a:custGeom>
              <a:avLst/>
              <a:gdLst/>
              <a:ahLst/>
              <a:cxnLst/>
              <a:rect r="r" b="b" t="t" l="l"/>
              <a:pathLst>
                <a:path h="1431394" w="1897812">
                  <a:moveTo>
                    <a:pt x="1897812" y="9079"/>
                  </a:moveTo>
                  <a:lnTo>
                    <a:pt x="1897812" y="1422315"/>
                  </a:lnTo>
                  <a:cubicBezTo>
                    <a:pt x="1897812" y="1424723"/>
                    <a:pt x="1896856" y="1427032"/>
                    <a:pt x="1895153" y="1428734"/>
                  </a:cubicBezTo>
                  <a:cubicBezTo>
                    <a:pt x="1893451" y="1430437"/>
                    <a:pt x="1891142" y="1431394"/>
                    <a:pt x="1888734" y="1431394"/>
                  </a:cubicBezTo>
                  <a:lnTo>
                    <a:pt x="9079" y="1431394"/>
                  </a:lnTo>
                  <a:cubicBezTo>
                    <a:pt x="6671" y="1431394"/>
                    <a:pt x="4362" y="1430437"/>
                    <a:pt x="2659" y="1428734"/>
                  </a:cubicBezTo>
                  <a:cubicBezTo>
                    <a:pt x="956" y="1427032"/>
                    <a:pt x="0" y="1424723"/>
                    <a:pt x="0" y="1422315"/>
                  </a:cubicBezTo>
                  <a:lnTo>
                    <a:pt x="0" y="9079"/>
                  </a:lnTo>
                  <a:cubicBezTo>
                    <a:pt x="0" y="6671"/>
                    <a:pt x="956" y="4362"/>
                    <a:pt x="2659" y="2659"/>
                  </a:cubicBezTo>
                  <a:cubicBezTo>
                    <a:pt x="4362" y="956"/>
                    <a:pt x="6671" y="0"/>
                    <a:pt x="9079" y="0"/>
                  </a:cubicBezTo>
                  <a:lnTo>
                    <a:pt x="1888734" y="0"/>
                  </a:lnTo>
                  <a:cubicBezTo>
                    <a:pt x="1893748" y="0"/>
                    <a:pt x="1897812" y="4065"/>
                    <a:pt x="1897812" y="907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97812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76301" y="2575243"/>
            <a:ext cx="7323145" cy="48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0"/>
              </a:lnSpc>
            </a:pPr>
            <a:r>
              <a:rPr lang="en-US" sz="3184">
                <a:solidFill>
                  <a:srgbClr val="D9D9D9"/>
                </a:solidFill>
                <a:latin typeface="Courier Prime"/>
                <a:ea typeface="Courier Prime"/>
                <a:cs typeface="Courier Prime"/>
                <a:sym typeface="Courier Prime"/>
              </a:rPr>
              <a:t>1 |</a:t>
            </a:r>
            <a:r>
              <a:rPr lang="en-US" sz="3184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 public class holaMundo </a:t>
            </a:r>
            <a:r>
              <a:rPr lang="en-US" sz="3184">
                <a:solidFill>
                  <a:srgbClr val="CA3232"/>
                </a:solidFill>
                <a:latin typeface="Courier Prime"/>
                <a:ea typeface="Courier Prime"/>
                <a:cs typeface="Courier Prime"/>
                <a:sym typeface="Courier Prime"/>
              </a:rPr>
              <a:t>{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176247" y="447243"/>
            <a:ext cx="4254977" cy="581457"/>
            <a:chOff x="0" y="0"/>
            <a:chExt cx="2928923" cy="400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CA3232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56700" y="391903"/>
            <a:ext cx="4254977" cy="581457"/>
            <a:chOff x="0" y="0"/>
            <a:chExt cx="2928923" cy="4002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A323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894876" y="447243"/>
            <a:ext cx="4242774" cy="581457"/>
            <a:chOff x="0" y="0"/>
            <a:chExt cx="2920523" cy="4002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431224" y="447243"/>
            <a:ext cx="4242774" cy="581457"/>
            <a:chOff x="0" y="0"/>
            <a:chExt cx="2920523" cy="4002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14001" y="447243"/>
            <a:ext cx="4242774" cy="581457"/>
            <a:chOff x="0" y="0"/>
            <a:chExt cx="2920523" cy="4002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55524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Java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69912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Sintaxis básica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730039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“holaMundo”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15916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Git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76301" y="1621486"/>
            <a:ext cx="4239615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Estructura básica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76301" y="3313887"/>
            <a:ext cx="10307887" cy="81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Define la clase prinicipal. Todo en Java debe estar dentro de una clase.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4496511"/>
            <a:ext cx="10384553" cy="465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9"/>
              </a:lnSpc>
            </a:pPr>
            <a:r>
              <a:rPr lang="en-US" sz="3139">
                <a:solidFill>
                  <a:srgbClr val="D9D9D9"/>
                </a:solidFill>
                <a:latin typeface="Courier Prime"/>
                <a:ea typeface="Courier Prime"/>
                <a:cs typeface="Courier Prime"/>
                <a:sym typeface="Courier Prime"/>
              </a:rPr>
              <a:t>2 |</a:t>
            </a:r>
            <a:r>
              <a:rPr lang="en-US" sz="313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 public static void main</a:t>
            </a:r>
            <a:r>
              <a:rPr lang="en-US" sz="3139">
                <a:solidFill>
                  <a:srgbClr val="CA3232"/>
                </a:solidFill>
                <a:latin typeface="Courier Prime"/>
                <a:ea typeface="Courier Prime"/>
                <a:cs typeface="Courier Prime"/>
                <a:sym typeface="Courier Prime"/>
              </a:rPr>
              <a:t>(</a:t>
            </a:r>
            <a:r>
              <a:rPr lang="en-US" sz="313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String</a:t>
            </a:r>
            <a:r>
              <a:rPr lang="en-US" sz="3139">
                <a:solidFill>
                  <a:srgbClr val="CA3232"/>
                </a:solidFill>
                <a:latin typeface="Courier Prime"/>
                <a:ea typeface="Courier Prime"/>
                <a:cs typeface="Courier Prime"/>
                <a:sym typeface="Courier Prime"/>
              </a:rPr>
              <a:t>[]</a:t>
            </a:r>
            <a:r>
              <a:rPr lang="en-US" sz="313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 args</a:t>
            </a:r>
            <a:r>
              <a:rPr lang="en-US" sz="3139">
                <a:solidFill>
                  <a:srgbClr val="CA3232"/>
                </a:solidFill>
                <a:latin typeface="Courier Prime"/>
                <a:ea typeface="Courier Prime"/>
                <a:cs typeface="Courier Prime"/>
                <a:sym typeface="Courier Prime"/>
              </a:rPr>
              <a:t>){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5225630"/>
            <a:ext cx="10066345" cy="42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Método principal, el punto de entrada del programa.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6017729"/>
            <a:ext cx="10384553" cy="121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7"/>
              </a:lnSpc>
            </a:pPr>
            <a:r>
              <a:rPr lang="en-US" sz="2822">
                <a:solidFill>
                  <a:srgbClr val="D9D9D9"/>
                </a:solidFill>
                <a:latin typeface="Courier Prime"/>
                <a:ea typeface="Courier Prime"/>
                <a:cs typeface="Courier Prime"/>
                <a:sym typeface="Courier Prime"/>
              </a:rPr>
              <a:t>3 |</a:t>
            </a:r>
            <a:r>
              <a:rPr lang="en-US" sz="2822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 System.out.println</a:t>
            </a:r>
            <a:r>
              <a:rPr lang="en-US" sz="2822">
                <a:solidFill>
                  <a:srgbClr val="CA3232"/>
                </a:solidFill>
                <a:latin typeface="Courier Prime"/>
                <a:ea typeface="Courier Prime"/>
                <a:cs typeface="Courier Prime"/>
                <a:sym typeface="Courier Prime"/>
              </a:rPr>
              <a:t>(</a:t>
            </a:r>
            <a:r>
              <a:rPr lang="en-US" sz="2822">
                <a:solidFill>
                  <a:srgbClr val="004AAD"/>
                </a:solidFill>
                <a:latin typeface="Courier Prime"/>
                <a:ea typeface="Courier Prime"/>
                <a:cs typeface="Courier Prime"/>
                <a:sym typeface="Courier Prime"/>
              </a:rPr>
              <a:t>"Hola mundo!"</a:t>
            </a:r>
            <a:r>
              <a:rPr lang="en-US" sz="2822">
                <a:solidFill>
                  <a:srgbClr val="CA3232"/>
                </a:solidFill>
                <a:latin typeface="Courier Prime"/>
                <a:ea typeface="Courier Prime"/>
                <a:cs typeface="Courier Prime"/>
                <a:sym typeface="Courier Prime"/>
              </a:rPr>
              <a:t>);</a:t>
            </a:r>
          </a:p>
          <a:p>
            <a:pPr algn="l">
              <a:lnSpc>
                <a:spcPts val="3217"/>
              </a:lnSpc>
            </a:pPr>
            <a:r>
              <a:rPr lang="en-US" sz="2822">
                <a:solidFill>
                  <a:srgbClr val="D9D9D9"/>
                </a:solidFill>
                <a:latin typeface="Courier Prime"/>
                <a:ea typeface="Courier Prime"/>
                <a:cs typeface="Courier Prime"/>
                <a:sym typeface="Courier Prime"/>
              </a:rPr>
              <a:t>4 |</a:t>
            </a:r>
            <a:r>
              <a:rPr lang="en-US" sz="2822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822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System.out.println</a:t>
            </a:r>
            <a:r>
              <a:rPr lang="en-US" sz="2822">
                <a:solidFill>
                  <a:srgbClr val="CA3232"/>
                </a:solidFill>
                <a:latin typeface="Courier Prime"/>
                <a:ea typeface="Courier Prime"/>
                <a:cs typeface="Courier Prime"/>
                <a:sym typeface="Courier Prime"/>
              </a:rPr>
              <a:t>(</a:t>
            </a:r>
            <a:r>
              <a:rPr lang="en-US" sz="2822">
                <a:solidFill>
                  <a:srgbClr val="004AAD"/>
                </a:solidFill>
                <a:latin typeface="Courier Prime"/>
                <a:ea typeface="Courier Prime"/>
                <a:cs typeface="Courier Prime"/>
                <a:sym typeface="Courier Prime"/>
              </a:rPr>
              <a:t>"Somos el Equipo 6 :)"</a:t>
            </a:r>
            <a:r>
              <a:rPr lang="en-US" sz="2822">
                <a:solidFill>
                  <a:srgbClr val="CA3232"/>
                </a:solidFill>
                <a:latin typeface="Courier Prime"/>
                <a:ea typeface="Courier Prime"/>
                <a:cs typeface="Courier Prime"/>
                <a:sym typeface="Courier Prime"/>
              </a:rPr>
              <a:t>);</a:t>
            </a:r>
            <a:r>
              <a:rPr lang="en-US" sz="2822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</a:p>
          <a:p>
            <a:pPr algn="l">
              <a:lnSpc>
                <a:spcPts val="3217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7005392"/>
            <a:ext cx="10066345" cy="42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Imprime texto en la consola y hace un salto de línea.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7683191"/>
            <a:ext cx="10066345" cy="42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Recordemos cerrar llaves :)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73941" y="8380040"/>
            <a:ext cx="10384553" cy="812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7"/>
              </a:lnSpc>
            </a:pPr>
            <a:r>
              <a:rPr lang="en-US" sz="2822">
                <a:solidFill>
                  <a:srgbClr val="CA3232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  }</a:t>
            </a:r>
          </a:p>
          <a:p>
            <a:pPr algn="l">
              <a:lnSpc>
                <a:spcPts val="3217"/>
              </a:lnSpc>
            </a:pPr>
            <a:r>
              <a:rPr lang="en-US" sz="2822">
                <a:solidFill>
                  <a:srgbClr val="CA3232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1784922" y="1217652"/>
            <a:ext cx="5889076" cy="8361368"/>
            <a:chOff x="0" y="0"/>
            <a:chExt cx="1008159" cy="143139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08159" cy="1431394"/>
            </a:xfrm>
            <a:custGeom>
              <a:avLst/>
              <a:gdLst/>
              <a:ahLst/>
              <a:cxnLst/>
              <a:rect r="r" b="b" t="t" l="l"/>
              <a:pathLst>
                <a:path h="1431394" w="1008159">
                  <a:moveTo>
                    <a:pt x="1008159" y="17090"/>
                  </a:moveTo>
                  <a:lnTo>
                    <a:pt x="1008159" y="1414303"/>
                  </a:lnTo>
                  <a:cubicBezTo>
                    <a:pt x="1008159" y="1423742"/>
                    <a:pt x="1000507" y="1431394"/>
                    <a:pt x="991068" y="1431394"/>
                  </a:cubicBezTo>
                  <a:lnTo>
                    <a:pt x="17090" y="1431394"/>
                  </a:lnTo>
                  <a:cubicBezTo>
                    <a:pt x="7652" y="1431394"/>
                    <a:pt x="0" y="1423742"/>
                    <a:pt x="0" y="1414303"/>
                  </a:cubicBezTo>
                  <a:lnTo>
                    <a:pt x="0" y="17090"/>
                  </a:lnTo>
                  <a:cubicBezTo>
                    <a:pt x="0" y="7652"/>
                    <a:pt x="7652" y="0"/>
                    <a:pt x="17090" y="0"/>
                  </a:cubicBezTo>
                  <a:lnTo>
                    <a:pt x="991068" y="0"/>
                  </a:lnTo>
                  <a:cubicBezTo>
                    <a:pt x="1000507" y="0"/>
                    <a:pt x="1008159" y="7652"/>
                    <a:pt x="1008159" y="1709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08159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2297233" y="1621486"/>
            <a:ext cx="4864455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7"/>
              </a:lnSpc>
            </a:pPr>
            <a:r>
              <a:rPr lang="en-US" b="true" sz="3164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Recursos importantes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442114" y="2440266"/>
            <a:ext cx="801233" cy="35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228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//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243347" y="2440266"/>
            <a:ext cx="3946916" cy="3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7"/>
              </a:lnSpc>
            </a:pPr>
            <a:r>
              <a:rPr lang="en-US" sz="214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Comentario de una linea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213514" y="2967733"/>
            <a:ext cx="892673" cy="35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228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/* */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243347" y="2967733"/>
            <a:ext cx="3946916" cy="3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7"/>
              </a:lnSpc>
            </a:pPr>
            <a:r>
              <a:rPr lang="en-US" sz="214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Comentario de varias lineas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297233" y="3513912"/>
            <a:ext cx="801233" cy="35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228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{}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098465" y="3513912"/>
            <a:ext cx="3946916" cy="3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7"/>
              </a:lnSpc>
            </a:pPr>
            <a:r>
              <a:rPr lang="en-US" sz="214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Delimitar bloques de código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297233" y="4041379"/>
            <a:ext cx="801233" cy="35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228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()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098465" y="4041379"/>
            <a:ext cx="3946916" cy="3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7"/>
              </a:lnSpc>
            </a:pPr>
            <a:r>
              <a:rPr lang="en-US" sz="214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Argumentos o condiciones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297233" y="4557559"/>
            <a:ext cx="801233" cy="35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228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;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098465" y="4557559"/>
            <a:ext cx="3946916" cy="3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7"/>
              </a:lnSpc>
            </a:pPr>
            <a:r>
              <a:rPr lang="en-US" sz="214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Final de una instrucción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949312" y="5624717"/>
            <a:ext cx="1427656" cy="35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228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public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396515" y="5640082"/>
            <a:ext cx="2113092" cy="3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7"/>
              </a:lnSpc>
            </a:pPr>
            <a:r>
              <a:rPr lang="en-US" sz="214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Accesibilidad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758812" y="6142320"/>
            <a:ext cx="1427656" cy="35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228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class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4206015" y="6157685"/>
            <a:ext cx="2494092" cy="3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7"/>
              </a:lnSpc>
            </a:pPr>
            <a:r>
              <a:rPr lang="en-US" sz="214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Definir una clase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035037" y="6659924"/>
            <a:ext cx="1427656" cy="35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228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static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501290" y="6675289"/>
            <a:ext cx="2494092" cy="3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7"/>
              </a:lnSpc>
            </a:pPr>
            <a:r>
              <a:rPr lang="en-US" sz="214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Pertenencia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3035037" y="7329927"/>
            <a:ext cx="1427656" cy="35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228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void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405543" y="7192892"/>
            <a:ext cx="2494092" cy="64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7"/>
              </a:lnSpc>
            </a:pPr>
            <a:r>
              <a:rPr lang="en-US" sz="214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Método no devuelve nada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480214" y="8514281"/>
            <a:ext cx="2357296" cy="35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228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String[] args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5102161" y="8002826"/>
            <a:ext cx="2494092" cy="125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7"/>
              </a:lnSpc>
            </a:pPr>
            <a:r>
              <a:rPr lang="en-US" sz="214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Arreglo que recibe el programa al ejecutarse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325808" y="5084687"/>
            <a:ext cx="801233" cy="35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2289">
                <a:solidFill>
                  <a:srgbClr val="2D2D35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127040" y="5084687"/>
            <a:ext cx="3946916" cy="33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7"/>
              </a:lnSpc>
            </a:pPr>
            <a:r>
              <a:rPr lang="en-US" sz="214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Comunicación entre clases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28049" y="447243"/>
            <a:ext cx="4254977" cy="581457"/>
            <a:chOff x="0" y="0"/>
            <a:chExt cx="2928923" cy="400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CA323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456624" y="391903"/>
            <a:ext cx="4254977" cy="581457"/>
            <a:chOff x="0" y="0"/>
            <a:chExt cx="292892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A323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94876" y="447243"/>
            <a:ext cx="4242774" cy="581457"/>
            <a:chOff x="0" y="0"/>
            <a:chExt cx="292052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75750" y="447243"/>
            <a:ext cx="4242774" cy="581457"/>
            <a:chOff x="0" y="0"/>
            <a:chExt cx="292052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14001" y="447243"/>
            <a:ext cx="4242774" cy="581457"/>
            <a:chOff x="0" y="0"/>
            <a:chExt cx="2920523" cy="4002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75985" y="2234113"/>
            <a:ext cx="10408203" cy="3687146"/>
          </a:xfrm>
          <a:custGeom>
            <a:avLst/>
            <a:gdLst/>
            <a:ahLst/>
            <a:cxnLst/>
            <a:rect r="r" b="b" t="t" l="l"/>
            <a:pathLst>
              <a:path h="3687146" w="10408203">
                <a:moveTo>
                  <a:pt x="0" y="0"/>
                </a:moveTo>
                <a:lnTo>
                  <a:pt x="10408203" y="0"/>
                </a:lnTo>
                <a:lnTo>
                  <a:pt x="10408203" y="3687146"/>
                </a:lnTo>
                <a:lnTo>
                  <a:pt x="0" y="3687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080087" y="6378459"/>
            <a:ext cx="11301259" cy="3234985"/>
          </a:xfrm>
          <a:custGeom>
            <a:avLst/>
            <a:gdLst/>
            <a:ahLst/>
            <a:cxnLst/>
            <a:rect r="r" b="b" t="t" l="l"/>
            <a:pathLst>
              <a:path h="3234985" w="11301259">
                <a:moveTo>
                  <a:pt x="0" y="0"/>
                </a:moveTo>
                <a:lnTo>
                  <a:pt x="11301259" y="0"/>
                </a:lnTo>
                <a:lnTo>
                  <a:pt x="11301259" y="3234985"/>
                </a:lnTo>
                <a:lnTo>
                  <a:pt x="0" y="32349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55524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Java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6991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Sintaxis básica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751899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“holaMundo”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15916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Instalación de Git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840669" y="1466854"/>
            <a:ext cx="6606661" cy="538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</a:pPr>
            <a:r>
              <a:rPr lang="en-US" b="true" sz="3412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Código final en 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DAGwRB1Jz9U</dc:identifier>
  <dcterms:modified xsi:type="dcterms:W3CDTF">2011-08-01T06:04:30Z</dcterms:modified>
  <cp:revision>1</cp:revision>
  <dc:title>Reto #1 Equipo 6</dc:title>
</cp:coreProperties>
</file>