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5" r:id="rId7"/>
    <p:sldId id="261" r:id="rId8"/>
    <p:sldId id="262" r:id="rId9"/>
    <p:sldId id="263" r:id="rId10"/>
    <p:sldId id="264" r:id="rId11"/>
    <p:sldId id="267" r:id="rId12"/>
    <p:sldId id="268"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9C42A83-D647-4289-BE3E-95078948194E}" type="datetimeFigureOut">
              <a:rPr lang="es-EC" smtClean="0"/>
              <a:t>18/11/2020</a:t>
            </a:fld>
            <a:endParaRPr lang="es-EC"/>
          </a:p>
        </p:txBody>
      </p:sp>
      <p:sp>
        <p:nvSpPr>
          <p:cNvPr id="5" name="Footer Placeholder 4"/>
          <p:cNvSpPr>
            <a:spLocks noGrp="1"/>
          </p:cNvSpPr>
          <p:nvPr>
            <p:ph type="ftr" sz="quarter" idx="11"/>
          </p:nvPr>
        </p:nvSpPr>
        <p:spPr>
          <a:xfrm>
            <a:off x="1371600" y="4323845"/>
            <a:ext cx="6400800" cy="365125"/>
          </a:xfrm>
        </p:spPr>
        <p:txBody>
          <a:bodyPr/>
          <a:lstStyle/>
          <a:p>
            <a:endParaRPr lang="es-EC"/>
          </a:p>
        </p:txBody>
      </p:sp>
      <p:sp>
        <p:nvSpPr>
          <p:cNvPr id="6" name="Slide Number Placeholder 5"/>
          <p:cNvSpPr>
            <a:spLocks noGrp="1"/>
          </p:cNvSpPr>
          <p:nvPr>
            <p:ph type="sldNum" sz="quarter" idx="12"/>
          </p:nvPr>
        </p:nvSpPr>
        <p:spPr>
          <a:xfrm>
            <a:off x="8077200" y="1430866"/>
            <a:ext cx="2743200" cy="365125"/>
          </a:xfrm>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66385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C42A83-D647-4289-BE3E-95078948194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205612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9C42A83-D647-4289-BE3E-95078948194E}" type="datetimeFigureOut">
              <a:rPr lang="es-EC" smtClean="0"/>
              <a:t>18/11/2020</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116397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9C42A83-D647-4289-BE3E-95078948194E}" type="datetimeFigureOut">
              <a:rPr lang="es-EC" smtClean="0"/>
              <a:t>18/11/2020</a:t>
            </a:fld>
            <a:endParaRPr lang="es-EC"/>
          </a:p>
        </p:txBody>
      </p:sp>
      <p:sp>
        <p:nvSpPr>
          <p:cNvPr id="6" name="Footer Placeholder 5"/>
          <p:cNvSpPr>
            <a:spLocks noGrp="1"/>
          </p:cNvSpPr>
          <p:nvPr>
            <p:ph type="ftr" sz="quarter" idx="11"/>
          </p:nvPr>
        </p:nvSpPr>
        <p:spPr>
          <a:xfrm>
            <a:off x="685800" y="379941"/>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876D754A-4F15-499C-9995-E13BBFC78855}" type="slidenum">
              <a:rPr lang="es-EC" smtClean="0"/>
              <a:t>‹Nº›</a:t>
            </a:fld>
            <a:endParaRPr lang="es-EC"/>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488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9C42A83-D647-4289-BE3E-95078948194E}" type="datetimeFigureOut">
              <a:rPr lang="es-EC" smtClean="0"/>
              <a:t>18/11/2020</a:t>
            </a:fld>
            <a:endParaRPr lang="es-EC"/>
          </a:p>
        </p:txBody>
      </p:sp>
      <p:sp>
        <p:nvSpPr>
          <p:cNvPr id="6" name="Footer Placeholder 5"/>
          <p:cNvSpPr>
            <a:spLocks noGrp="1"/>
          </p:cNvSpPr>
          <p:nvPr>
            <p:ph type="ftr" sz="quarter" idx="11"/>
          </p:nvPr>
        </p:nvSpPr>
        <p:spPr>
          <a:xfrm>
            <a:off x="685800" y="378883"/>
            <a:ext cx="6991492" cy="365125"/>
          </a:xfrm>
        </p:spPr>
        <p:txBody>
          <a:bodyPr/>
          <a:lstStyle/>
          <a:p>
            <a:endParaRPr lang="es-EC"/>
          </a:p>
        </p:txBody>
      </p:sp>
      <p:sp>
        <p:nvSpPr>
          <p:cNvPr id="7" name="Slide Number Placeholder 6"/>
          <p:cNvSpPr>
            <a:spLocks noGrp="1"/>
          </p:cNvSpPr>
          <p:nvPr>
            <p:ph type="sldNum" sz="quarter" idx="12"/>
          </p:nvPr>
        </p:nvSpPr>
        <p:spPr>
          <a:xfrm>
            <a:off x="10862452" y="381000"/>
            <a:ext cx="643748" cy="365125"/>
          </a:xfrm>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28877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9C42A83-D647-4289-BE3E-95078948194E}"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3150965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9C42A83-D647-4289-BE3E-95078948194E}"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1919429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C42A83-D647-4289-BE3E-95078948194E}"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130923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9C42A83-D647-4289-BE3E-95078948194E}" type="datetimeFigureOut">
              <a:rPr lang="es-EC" smtClean="0"/>
              <a:t>18/11/2020</a:t>
            </a:fld>
            <a:endParaRPr lang="es-EC"/>
          </a:p>
        </p:txBody>
      </p:sp>
      <p:sp>
        <p:nvSpPr>
          <p:cNvPr id="5" name="Footer Placeholder 4"/>
          <p:cNvSpPr>
            <a:spLocks noGrp="1"/>
          </p:cNvSpPr>
          <p:nvPr>
            <p:ph type="ftr" sz="quarter" idx="11"/>
          </p:nvPr>
        </p:nvSpPr>
        <p:spPr>
          <a:xfrm>
            <a:off x="685800" y="381000"/>
            <a:ext cx="6991492" cy="36512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418490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C42A83-D647-4289-BE3E-95078948194E}"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386058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9C42A83-D647-4289-BE3E-95078948194E}" type="datetimeFigureOut">
              <a:rPr lang="es-EC" smtClean="0"/>
              <a:t>18/11/2020</a:t>
            </a:fld>
            <a:endParaRPr lang="es-EC"/>
          </a:p>
        </p:txBody>
      </p:sp>
      <p:sp>
        <p:nvSpPr>
          <p:cNvPr id="5" name="Footer Placeholder 4"/>
          <p:cNvSpPr>
            <a:spLocks noGrp="1"/>
          </p:cNvSpPr>
          <p:nvPr>
            <p:ph type="ftr" sz="quarter" idx="11"/>
          </p:nvPr>
        </p:nvSpPr>
        <p:spPr>
          <a:xfrm>
            <a:off x="685800" y="381001"/>
            <a:ext cx="6991492" cy="364065"/>
          </a:xfrm>
        </p:spPr>
        <p:txBody>
          <a:bodyPr/>
          <a:lstStyle/>
          <a:p>
            <a:endParaRPr lang="es-EC"/>
          </a:p>
        </p:txBody>
      </p:sp>
      <p:sp>
        <p:nvSpPr>
          <p:cNvPr id="6" name="Slide Number Placeholder 5"/>
          <p:cNvSpPr>
            <a:spLocks noGrp="1"/>
          </p:cNvSpPr>
          <p:nvPr>
            <p:ph type="sldNum" sz="quarter" idx="12"/>
          </p:nvPr>
        </p:nvSpPr>
        <p:spPr>
          <a:xfrm>
            <a:off x="10862452" y="381000"/>
            <a:ext cx="643748" cy="365125"/>
          </a:xfrm>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78241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C42A83-D647-4289-BE3E-95078948194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12354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9C42A83-D647-4289-BE3E-95078948194E}" type="datetimeFigureOut">
              <a:rPr lang="es-EC" smtClean="0"/>
              <a:t>18/11/2020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401515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9C42A83-D647-4289-BE3E-95078948194E}"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220328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42A83-D647-4289-BE3E-95078948194E}" type="datetimeFigureOut">
              <a:rPr lang="es-EC" smtClean="0"/>
              <a:t>18/11/2020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186317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C42A83-D647-4289-BE3E-95078948194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51637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C42A83-D647-4289-BE3E-95078948194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76D754A-4F15-499C-9995-E13BBFC78855}" type="slidenum">
              <a:rPr lang="es-EC" smtClean="0"/>
              <a:t>‹Nº›</a:t>
            </a:fld>
            <a:endParaRPr lang="es-EC"/>
          </a:p>
        </p:txBody>
      </p:sp>
    </p:spTree>
    <p:extLst>
      <p:ext uri="{BB962C8B-B14F-4D97-AF65-F5344CB8AC3E}">
        <p14:creationId xmlns:p14="http://schemas.microsoft.com/office/powerpoint/2010/main" val="158908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C42A83-D647-4289-BE3E-95078948194E}" type="datetimeFigureOut">
              <a:rPr lang="es-EC" smtClean="0"/>
              <a:t>18/11/2020</a:t>
            </a:fld>
            <a:endParaRPr lang="es-EC"/>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6D754A-4F15-499C-9995-E13BBFC78855}" type="slidenum">
              <a:rPr lang="es-EC" smtClean="0"/>
              <a:t>‹Nº›</a:t>
            </a:fld>
            <a:endParaRPr lang="es-EC"/>
          </a:p>
        </p:txBody>
      </p:sp>
    </p:spTree>
    <p:extLst>
      <p:ext uri="{BB962C8B-B14F-4D97-AF65-F5344CB8AC3E}">
        <p14:creationId xmlns:p14="http://schemas.microsoft.com/office/powerpoint/2010/main" val="3233200964"/>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C66E2-B9CD-4CEA-B7A6-CB88B157587B}"/>
              </a:ext>
            </a:extLst>
          </p:cNvPr>
          <p:cNvSpPr>
            <a:spLocks noGrp="1"/>
          </p:cNvSpPr>
          <p:nvPr>
            <p:ph type="ctrTitle"/>
          </p:nvPr>
        </p:nvSpPr>
        <p:spPr>
          <a:xfrm>
            <a:off x="177799" y="0"/>
            <a:ext cx="11836402" cy="1825096"/>
          </a:xfrm>
        </p:spPr>
        <p:txBody>
          <a:bodyPr>
            <a:normAutofit/>
          </a:bodyPr>
          <a:lstStyle/>
          <a:p>
            <a:r>
              <a:rPr lang="es-MX" sz="4800" b="1" dirty="0"/>
              <a:t>Universidad politécnica salesiana</a:t>
            </a:r>
            <a:endParaRPr lang="es-EC" sz="4800" b="1" dirty="0"/>
          </a:p>
        </p:txBody>
      </p:sp>
      <p:sp>
        <p:nvSpPr>
          <p:cNvPr id="3" name="Subtítulo 2">
            <a:extLst>
              <a:ext uri="{FF2B5EF4-FFF2-40B4-BE49-F238E27FC236}">
                <a16:creationId xmlns:a16="http://schemas.microsoft.com/office/drawing/2014/main" id="{1737EFAB-F806-4B46-A910-61B63A2C264E}"/>
              </a:ext>
            </a:extLst>
          </p:cNvPr>
          <p:cNvSpPr>
            <a:spLocks noGrp="1"/>
          </p:cNvSpPr>
          <p:nvPr>
            <p:ph type="subTitle" idx="1"/>
          </p:nvPr>
        </p:nvSpPr>
        <p:spPr>
          <a:xfrm>
            <a:off x="486227" y="2465689"/>
            <a:ext cx="10530115" cy="4191001"/>
          </a:xfrm>
        </p:spPr>
        <p:txBody>
          <a:bodyPr>
            <a:normAutofit/>
          </a:bodyPr>
          <a:lstStyle/>
          <a:p>
            <a:pPr algn="ctr"/>
            <a:r>
              <a:rPr lang="es-MX" sz="3600" b="1" dirty="0"/>
              <a:t>Nombre</a:t>
            </a:r>
            <a:r>
              <a:rPr lang="es-MX" sz="3600" b="1"/>
              <a:t>: Andrés </a:t>
            </a:r>
            <a:r>
              <a:rPr lang="es-MX" sz="3600" b="1" dirty="0"/>
              <a:t>Alvarado</a:t>
            </a:r>
          </a:p>
          <a:p>
            <a:pPr algn="ctr"/>
            <a:endParaRPr lang="es-MX" sz="3600" b="1" dirty="0"/>
          </a:p>
          <a:p>
            <a:pPr algn="ctr"/>
            <a:r>
              <a:rPr lang="es-MX" sz="3600" b="1" dirty="0"/>
              <a:t>Materia: Programación aplicada</a:t>
            </a:r>
          </a:p>
          <a:p>
            <a:pPr algn="ctr"/>
            <a:endParaRPr lang="es-MX" sz="3600" b="1" dirty="0"/>
          </a:p>
          <a:p>
            <a:pPr algn="ctr"/>
            <a:r>
              <a:rPr lang="es-MX" sz="3600" b="1" dirty="0"/>
              <a:t>Tema: java 9</a:t>
            </a:r>
            <a:endParaRPr lang="es-EC" sz="3600" b="1" dirty="0"/>
          </a:p>
        </p:txBody>
      </p:sp>
    </p:spTree>
    <p:extLst>
      <p:ext uri="{BB962C8B-B14F-4D97-AF65-F5344CB8AC3E}">
        <p14:creationId xmlns:p14="http://schemas.microsoft.com/office/powerpoint/2010/main" val="248328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CC516-C627-46CA-B6E9-C7A7DEC846C3}"/>
              </a:ext>
            </a:extLst>
          </p:cNvPr>
          <p:cNvSpPr>
            <a:spLocks noGrp="1"/>
          </p:cNvSpPr>
          <p:nvPr>
            <p:ph type="title"/>
          </p:nvPr>
        </p:nvSpPr>
        <p:spPr>
          <a:xfrm>
            <a:off x="407505" y="-198783"/>
            <a:ext cx="8610600" cy="1293028"/>
          </a:xfrm>
        </p:spPr>
        <p:txBody>
          <a:bodyPr/>
          <a:lstStyle/>
          <a:p>
            <a:pPr algn="l"/>
            <a:r>
              <a:rPr lang="es-MX" dirty="0"/>
              <a:t>Ejemplo</a:t>
            </a:r>
            <a:endParaRPr lang="es-EC" dirty="0"/>
          </a:p>
        </p:txBody>
      </p:sp>
      <p:pic>
        <p:nvPicPr>
          <p:cNvPr id="7" name="Marcador de contenido 6">
            <a:extLst>
              <a:ext uri="{FF2B5EF4-FFF2-40B4-BE49-F238E27FC236}">
                <a16:creationId xmlns:a16="http://schemas.microsoft.com/office/drawing/2014/main" id="{3585EEC8-5A88-4430-8E80-E9632C428787}"/>
              </a:ext>
            </a:extLst>
          </p:cNvPr>
          <p:cNvPicPr>
            <a:picLocks noGrp="1" noChangeAspect="1"/>
          </p:cNvPicPr>
          <p:nvPr>
            <p:ph idx="1"/>
          </p:nvPr>
        </p:nvPicPr>
        <p:blipFill rotWithShape="1">
          <a:blip r:embed="rId2"/>
          <a:srcRect b="9200"/>
          <a:stretch/>
        </p:blipFill>
        <p:spPr>
          <a:xfrm>
            <a:off x="414950" y="716825"/>
            <a:ext cx="11576306" cy="5935765"/>
          </a:xfrm>
          <a:prstGeom prst="rect">
            <a:avLst/>
          </a:prstGeom>
        </p:spPr>
      </p:pic>
    </p:spTree>
    <p:extLst>
      <p:ext uri="{BB962C8B-B14F-4D97-AF65-F5344CB8AC3E}">
        <p14:creationId xmlns:p14="http://schemas.microsoft.com/office/powerpoint/2010/main" val="163657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B7ED46-285C-4B54-85D6-C6FAB03D066E}"/>
              </a:ext>
            </a:extLst>
          </p:cNvPr>
          <p:cNvSpPr>
            <a:spLocks noGrp="1"/>
          </p:cNvSpPr>
          <p:nvPr>
            <p:ph idx="1"/>
          </p:nvPr>
        </p:nvSpPr>
        <p:spPr>
          <a:xfrm>
            <a:off x="366485" y="307703"/>
            <a:ext cx="10820400" cy="4024125"/>
          </a:xfrm>
        </p:spPr>
        <p:txBody>
          <a:bodyPr/>
          <a:lstStyle/>
          <a:p>
            <a:pPr marL="0" indent="0">
              <a:buNone/>
            </a:pPr>
            <a:r>
              <a:rPr lang="es-MX" b="1" dirty="0"/>
              <a:t>Métodos factoría para colecciones</a:t>
            </a:r>
          </a:p>
          <a:p>
            <a:r>
              <a:rPr lang="es-MX" dirty="0"/>
              <a:t>Aún Java no incorpora en el lenguaje una forma de definir como literales elementos tan comunes como listas, conjuntos o mapas. Como alternativa se proporcionan métodos factoría estáticos para crear este tipo de estructuras de datos usando métodos por defecto en sus respectivas interfaces. Además, estos métodos crean colecciones inmutables.</a:t>
            </a:r>
            <a:endParaRPr lang="es-EC" dirty="0"/>
          </a:p>
        </p:txBody>
      </p:sp>
      <p:pic>
        <p:nvPicPr>
          <p:cNvPr id="4" name="Imagen 3">
            <a:extLst>
              <a:ext uri="{FF2B5EF4-FFF2-40B4-BE49-F238E27FC236}">
                <a16:creationId xmlns:a16="http://schemas.microsoft.com/office/drawing/2014/main" id="{FF6FB16C-EA57-435D-9016-DCAC572BE1AE}"/>
              </a:ext>
            </a:extLst>
          </p:cNvPr>
          <p:cNvPicPr>
            <a:picLocks noChangeAspect="1"/>
          </p:cNvPicPr>
          <p:nvPr/>
        </p:nvPicPr>
        <p:blipFill rotWithShape="1">
          <a:blip r:embed="rId2"/>
          <a:srcRect l="11038" t="24228" r="9604" b="26773"/>
          <a:stretch/>
        </p:blipFill>
        <p:spPr>
          <a:xfrm>
            <a:off x="553356" y="2685143"/>
            <a:ext cx="11085287" cy="3865154"/>
          </a:xfrm>
          <a:prstGeom prst="rect">
            <a:avLst/>
          </a:prstGeom>
        </p:spPr>
      </p:pic>
    </p:spTree>
    <p:extLst>
      <p:ext uri="{BB962C8B-B14F-4D97-AF65-F5344CB8AC3E}">
        <p14:creationId xmlns:p14="http://schemas.microsoft.com/office/powerpoint/2010/main" val="227278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8B92D94-99F8-47DF-B446-E8DB342F955D}"/>
              </a:ext>
            </a:extLst>
          </p:cNvPr>
          <p:cNvSpPr>
            <a:spLocks noGrp="1"/>
          </p:cNvSpPr>
          <p:nvPr>
            <p:ph idx="1"/>
          </p:nvPr>
        </p:nvSpPr>
        <p:spPr>
          <a:xfrm>
            <a:off x="685800" y="2247568"/>
            <a:ext cx="10820400" cy="4024125"/>
          </a:xfrm>
        </p:spPr>
        <p:txBody>
          <a:bodyPr>
            <a:normAutofit/>
          </a:bodyPr>
          <a:lstStyle/>
          <a:p>
            <a:r>
              <a:rPr lang="es-MX" sz="2800" b="1" dirty="0">
                <a:latin typeface="Times New Roman" panose="02020603050405020304" pitchFamily="18" charset="0"/>
                <a:cs typeface="Times New Roman" panose="02020603050405020304" pitchFamily="18" charset="0"/>
              </a:rPr>
              <a:t>Mejoras en la clase </a:t>
            </a:r>
            <a:r>
              <a:rPr lang="es-MX" sz="2800" b="1" dirty="0" err="1">
                <a:latin typeface="Times New Roman" panose="02020603050405020304" pitchFamily="18" charset="0"/>
                <a:cs typeface="Times New Roman" panose="02020603050405020304" pitchFamily="18" charset="0"/>
              </a:rPr>
              <a:t>Optional</a:t>
            </a:r>
            <a:endParaRPr lang="es-MX" sz="2800" b="1" dirty="0">
              <a:latin typeface="Times New Roman" panose="02020603050405020304" pitchFamily="18" charset="0"/>
              <a:cs typeface="Times New Roman" panose="02020603050405020304" pitchFamily="18" charset="0"/>
            </a:endParaRPr>
          </a:p>
          <a:p>
            <a:pPr marL="0" indent="0">
              <a:buNone/>
            </a:pPr>
            <a:r>
              <a:rPr lang="es-MX" sz="2800" dirty="0">
                <a:latin typeface="Times New Roman" panose="02020603050405020304" pitchFamily="18" charset="0"/>
                <a:cs typeface="Times New Roman" panose="02020603050405020304" pitchFamily="18" charset="0"/>
              </a:rPr>
              <a:t>Los métodos </a:t>
            </a:r>
            <a:r>
              <a:rPr lang="es-MX" sz="2800" dirty="0" err="1">
                <a:latin typeface="Times New Roman" panose="02020603050405020304" pitchFamily="18" charset="0"/>
                <a:cs typeface="Times New Roman" panose="02020603050405020304" pitchFamily="18" charset="0"/>
              </a:rPr>
              <a:t>or</a:t>
            </a:r>
            <a:r>
              <a:rPr lang="es-MX" sz="2800" dirty="0">
                <a:latin typeface="Times New Roman" panose="02020603050405020304" pitchFamily="18" charset="0"/>
                <a:cs typeface="Times New Roman" panose="02020603050405020304" pitchFamily="18" charset="0"/>
              </a:rPr>
              <a:t>() y </a:t>
            </a:r>
            <a:r>
              <a:rPr lang="es-MX" sz="2800" dirty="0" err="1">
                <a:latin typeface="Times New Roman" panose="02020603050405020304" pitchFamily="18" charset="0"/>
                <a:cs typeface="Times New Roman" panose="02020603050405020304" pitchFamily="18" charset="0"/>
              </a:rPr>
              <a:t>ifPresentOrElse</a:t>
            </a:r>
            <a:r>
              <a:rPr lang="es-MX" sz="2800" dirty="0">
                <a:latin typeface="Times New Roman" panose="02020603050405020304" pitchFamily="18" charset="0"/>
                <a:cs typeface="Times New Roman" panose="02020603050405020304" pitchFamily="18" charset="0"/>
              </a:rPr>
              <a:t>() así como </a:t>
            </a:r>
            <a:r>
              <a:rPr lang="es-MX" sz="2800" dirty="0" err="1">
                <a:latin typeface="Times New Roman" panose="02020603050405020304" pitchFamily="18" charset="0"/>
                <a:cs typeface="Times New Roman" panose="02020603050405020304" pitchFamily="18" charset="0"/>
              </a:rPr>
              <a:t>stream</a:t>
            </a:r>
            <a:r>
              <a:rPr lang="es-MX" sz="2800" dirty="0">
                <a:latin typeface="Times New Roman" panose="02020603050405020304" pitchFamily="18" charset="0"/>
                <a:cs typeface="Times New Roman" panose="02020603050405020304" pitchFamily="18" charset="0"/>
              </a:rPr>
              <a:t>() mejoran la experiencia de uso en esta clase que contiene o no un objeto. El método </a:t>
            </a:r>
            <a:r>
              <a:rPr lang="es-MX" sz="2800" dirty="0" err="1">
                <a:latin typeface="Times New Roman" panose="02020603050405020304" pitchFamily="18" charset="0"/>
                <a:cs typeface="Times New Roman" panose="02020603050405020304" pitchFamily="18" charset="0"/>
              </a:rPr>
              <a:t>or</a:t>
            </a:r>
            <a:r>
              <a:rPr lang="es-MX" sz="2800" dirty="0">
                <a:latin typeface="Times New Roman" panose="02020603050405020304" pitchFamily="18" charset="0"/>
                <a:cs typeface="Times New Roman" panose="02020603050405020304" pitchFamily="18" charset="0"/>
              </a:rPr>
              <a:t>() en caso de no contener el </a:t>
            </a:r>
            <a:r>
              <a:rPr lang="es-MX" sz="2800" dirty="0" err="1">
                <a:latin typeface="Times New Roman" panose="02020603050405020304" pitchFamily="18" charset="0"/>
                <a:cs typeface="Times New Roman" panose="02020603050405020304" pitchFamily="18" charset="0"/>
              </a:rPr>
              <a:t>Optional</a:t>
            </a:r>
            <a:r>
              <a:rPr lang="es-MX" sz="2800" dirty="0">
                <a:latin typeface="Times New Roman" panose="02020603050405020304" pitchFamily="18" charset="0"/>
                <a:cs typeface="Times New Roman" panose="02020603050405020304" pitchFamily="18" charset="0"/>
              </a:rPr>
              <a:t> un objeto permite proporcionar un </a:t>
            </a:r>
            <a:r>
              <a:rPr lang="es-MX" sz="2800" dirty="0" err="1">
                <a:latin typeface="Times New Roman" panose="02020603050405020304" pitchFamily="18" charset="0"/>
                <a:cs typeface="Times New Roman" panose="02020603050405020304" pitchFamily="18" charset="0"/>
              </a:rPr>
              <a:t>Optional</a:t>
            </a:r>
            <a:r>
              <a:rPr lang="es-MX" sz="2800" dirty="0">
                <a:latin typeface="Times New Roman" panose="02020603050405020304" pitchFamily="18" charset="0"/>
                <a:cs typeface="Times New Roman" panose="02020603050405020304" pitchFamily="18" charset="0"/>
              </a:rPr>
              <a:t> alternativo. Los métodos </a:t>
            </a:r>
            <a:r>
              <a:rPr lang="es-MX" sz="2800" dirty="0" err="1">
                <a:latin typeface="Times New Roman" panose="02020603050405020304" pitchFamily="18" charset="0"/>
                <a:cs typeface="Times New Roman" panose="02020603050405020304" pitchFamily="18" charset="0"/>
              </a:rPr>
              <a:t>ifPresent</a:t>
            </a:r>
            <a:r>
              <a:rPr lang="es-MX" sz="2800" dirty="0">
                <a:latin typeface="Times New Roman" panose="02020603050405020304" pitchFamily="18" charset="0"/>
                <a:cs typeface="Times New Roman" panose="02020603050405020304" pitchFamily="18" charset="0"/>
              </a:rPr>
              <a:t>() y </a:t>
            </a:r>
            <a:r>
              <a:rPr lang="es-MX" sz="2800" dirty="0" err="1">
                <a:latin typeface="Times New Roman" panose="02020603050405020304" pitchFamily="18" charset="0"/>
                <a:cs typeface="Times New Roman" panose="02020603050405020304" pitchFamily="18" charset="0"/>
              </a:rPr>
              <a:t>ifPresentOrElse</a:t>
            </a:r>
            <a:r>
              <a:rPr lang="es-MX" sz="2800" dirty="0">
                <a:latin typeface="Times New Roman" panose="02020603050405020304" pitchFamily="18" charset="0"/>
                <a:cs typeface="Times New Roman" panose="02020603050405020304" pitchFamily="18" charset="0"/>
              </a:rPr>
              <a:t>() permiten realizar una acción con el objeto del opcional si está presente u otra acción con un valor vacío si no está presente.</a:t>
            </a:r>
            <a:endParaRPr lang="es-EC"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87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38457A-9BA5-40E1-B866-AF58102A7FCF}"/>
              </a:ext>
            </a:extLst>
          </p:cNvPr>
          <p:cNvSpPr>
            <a:spLocks noGrp="1"/>
          </p:cNvSpPr>
          <p:nvPr>
            <p:ph idx="1"/>
          </p:nvPr>
        </p:nvSpPr>
        <p:spPr/>
        <p:txBody>
          <a:bodyPr>
            <a:normAutofit/>
          </a:bodyPr>
          <a:lstStyle/>
          <a:p>
            <a:r>
              <a:rPr lang="es-MX" sz="3200" dirty="0">
                <a:latin typeface="Times New Roman" panose="02020603050405020304" pitchFamily="18" charset="0"/>
                <a:cs typeface="Times New Roman" panose="02020603050405020304" pitchFamily="18" charset="0"/>
              </a:rPr>
              <a:t>Mejoras en la API de </a:t>
            </a:r>
            <a:r>
              <a:rPr lang="es-MX" sz="3200" dirty="0" err="1">
                <a:latin typeface="Times New Roman" panose="02020603050405020304" pitchFamily="18" charset="0"/>
                <a:cs typeface="Times New Roman" panose="02020603050405020304" pitchFamily="18" charset="0"/>
              </a:rPr>
              <a:t>streams</a:t>
            </a:r>
            <a:endParaRPr lang="es-MX" sz="3200" dirty="0">
              <a:latin typeface="Times New Roman" panose="02020603050405020304" pitchFamily="18" charset="0"/>
              <a:cs typeface="Times New Roman" panose="02020603050405020304" pitchFamily="18" charset="0"/>
            </a:endParaRPr>
          </a:p>
          <a:p>
            <a:pPr marL="0" indent="0">
              <a:buNone/>
            </a:pPr>
            <a:r>
              <a:rPr lang="es-MX" sz="2800" dirty="0">
                <a:latin typeface="Times New Roman" panose="02020603050405020304" pitchFamily="18" charset="0"/>
                <a:cs typeface="Times New Roman" panose="02020603050405020304" pitchFamily="18" charset="0"/>
              </a:rPr>
              <a:t>Los nuevos métodos de los </a:t>
            </a:r>
            <a:r>
              <a:rPr lang="es-MX" sz="2800" dirty="0" err="1">
                <a:latin typeface="Times New Roman" panose="02020603050405020304" pitchFamily="18" charset="0"/>
                <a:cs typeface="Times New Roman" panose="02020603050405020304" pitchFamily="18" charset="0"/>
              </a:rPr>
              <a:t>streams</a:t>
            </a:r>
            <a:r>
              <a:rPr lang="es-MX" sz="2800" dirty="0">
                <a:latin typeface="Times New Roman" panose="02020603050405020304" pitchFamily="18" charset="0"/>
                <a:cs typeface="Times New Roman" panose="02020603050405020304" pitchFamily="18" charset="0"/>
              </a:rPr>
              <a:t> </a:t>
            </a:r>
            <a:r>
              <a:rPr lang="es-MX" sz="2800" dirty="0" err="1">
                <a:latin typeface="Times New Roman" panose="02020603050405020304" pitchFamily="18" charset="0"/>
                <a:cs typeface="Times New Roman" panose="02020603050405020304" pitchFamily="18" charset="0"/>
              </a:rPr>
              <a:t>dropWhile</a:t>
            </a:r>
            <a:r>
              <a:rPr lang="es-MX" sz="2800" dirty="0">
                <a:latin typeface="Times New Roman" panose="02020603050405020304" pitchFamily="18" charset="0"/>
                <a:cs typeface="Times New Roman" panose="02020603050405020304" pitchFamily="18" charset="0"/>
              </a:rPr>
              <a:t>(), </a:t>
            </a:r>
            <a:r>
              <a:rPr lang="es-MX" sz="2800" dirty="0" err="1">
                <a:latin typeface="Times New Roman" panose="02020603050405020304" pitchFamily="18" charset="0"/>
                <a:cs typeface="Times New Roman" panose="02020603050405020304" pitchFamily="18" charset="0"/>
              </a:rPr>
              <a:t>takeWhile</a:t>
            </a:r>
            <a:r>
              <a:rPr lang="es-MX" sz="2800" dirty="0">
                <a:latin typeface="Times New Roman" panose="02020603050405020304" pitchFamily="18" charset="0"/>
                <a:cs typeface="Times New Roman" panose="02020603050405020304" pitchFamily="18" charset="0"/>
              </a:rPr>
              <a:t>() permiten descartar o tomar elementos del </a:t>
            </a:r>
            <a:r>
              <a:rPr lang="es-MX" sz="2800" dirty="0" err="1">
                <a:latin typeface="Times New Roman" panose="02020603050405020304" pitchFamily="18" charset="0"/>
                <a:cs typeface="Times New Roman" panose="02020603050405020304" pitchFamily="18" charset="0"/>
              </a:rPr>
              <a:t>stream</a:t>
            </a:r>
            <a:r>
              <a:rPr lang="es-MX" sz="2800" dirty="0">
                <a:latin typeface="Times New Roman" panose="02020603050405020304" pitchFamily="18" charset="0"/>
                <a:cs typeface="Times New Roman" panose="02020603050405020304" pitchFamily="18" charset="0"/>
              </a:rPr>
              <a:t> mientras se comprueba una condición. El método </a:t>
            </a:r>
            <a:r>
              <a:rPr lang="es-MX" sz="2800" dirty="0" err="1">
                <a:latin typeface="Times New Roman" panose="02020603050405020304" pitchFamily="18" charset="0"/>
                <a:cs typeface="Times New Roman" panose="02020603050405020304" pitchFamily="18" charset="0"/>
              </a:rPr>
              <a:t>ofNullable</a:t>
            </a:r>
            <a:r>
              <a:rPr lang="es-MX" sz="2800" dirty="0">
                <a:latin typeface="Times New Roman" panose="02020603050405020304" pitchFamily="18" charset="0"/>
                <a:cs typeface="Times New Roman" panose="02020603050405020304" pitchFamily="18" charset="0"/>
              </a:rPr>
              <a:t>() devuelve un </a:t>
            </a:r>
            <a:r>
              <a:rPr lang="es-MX" sz="2800" dirty="0" err="1">
                <a:latin typeface="Times New Roman" panose="02020603050405020304" pitchFamily="18" charset="0"/>
                <a:cs typeface="Times New Roman" panose="02020603050405020304" pitchFamily="18" charset="0"/>
              </a:rPr>
              <a:t>stream</a:t>
            </a:r>
            <a:r>
              <a:rPr lang="es-MX" sz="2800" dirty="0">
                <a:latin typeface="Times New Roman" panose="02020603050405020304" pitchFamily="18" charset="0"/>
                <a:cs typeface="Times New Roman" panose="02020603050405020304" pitchFamily="18" charset="0"/>
              </a:rPr>
              <a:t> de un elemento o vacío dependiendo de si el objeto es </a:t>
            </a:r>
            <a:r>
              <a:rPr lang="es-MX" sz="2800" dirty="0" err="1">
                <a:latin typeface="Times New Roman" panose="02020603050405020304" pitchFamily="18" charset="0"/>
                <a:cs typeface="Times New Roman" panose="02020603050405020304" pitchFamily="18" charset="0"/>
              </a:rPr>
              <a:t>null</a:t>
            </a:r>
            <a:r>
              <a:rPr lang="es-MX" sz="2800" dirty="0">
                <a:latin typeface="Times New Roman" panose="02020603050405020304" pitchFamily="18" charset="0"/>
                <a:cs typeface="Times New Roman" panose="02020603050405020304" pitchFamily="18" charset="0"/>
              </a:rPr>
              <a:t> o no. </a:t>
            </a:r>
            <a:endParaRPr lang="es-EC"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50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3C07D-4DDE-438D-9FA1-F1356ADAAFAF}"/>
              </a:ext>
            </a:extLst>
          </p:cNvPr>
          <p:cNvSpPr>
            <a:spLocks noGrp="1"/>
          </p:cNvSpPr>
          <p:nvPr>
            <p:ph type="title"/>
          </p:nvPr>
        </p:nvSpPr>
        <p:spPr>
          <a:xfrm>
            <a:off x="685800" y="387001"/>
            <a:ext cx="8610600" cy="1293028"/>
          </a:xfrm>
        </p:spPr>
        <p:txBody>
          <a:bodyPr>
            <a:normAutofit/>
          </a:bodyPr>
          <a:lstStyle/>
          <a:p>
            <a:pPr algn="l"/>
            <a:r>
              <a:rPr lang="es-MX" sz="4800" b="1" dirty="0"/>
              <a:t>referencias</a:t>
            </a:r>
            <a:endParaRPr lang="es-EC" sz="4800" b="1" dirty="0"/>
          </a:p>
        </p:txBody>
      </p:sp>
      <p:sp>
        <p:nvSpPr>
          <p:cNvPr id="3" name="Marcador de contenido 2">
            <a:extLst>
              <a:ext uri="{FF2B5EF4-FFF2-40B4-BE49-F238E27FC236}">
                <a16:creationId xmlns:a16="http://schemas.microsoft.com/office/drawing/2014/main" id="{BC7AAAED-55E8-4BF3-9F11-6E713B8B1872}"/>
              </a:ext>
            </a:extLst>
          </p:cNvPr>
          <p:cNvSpPr>
            <a:spLocks noGrp="1"/>
          </p:cNvSpPr>
          <p:nvPr>
            <p:ph idx="1"/>
          </p:nvPr>
        </p:nvSpPr>
        <p:spPr/>
        <p:txBody>
          <a:bodyPr/>
          <a:lstStyle/>
          <a:p>
            <a:r>
              <a:rPr lang="es-MX" b="1" i="0" dirty="0">
                <a:effectLst/>
                <a:latin typeface="PT Serif"/>
              </a:rPr>
              <a:t>Novedades y nuevas características de Java 9, los módulos</a:t>
            </a:r>
          </a:p>
          <a:p>
            <a:pPr marL="0" indent="0">
              <a:buNone/>
            </a:pPr>
            <a:r>
              <a:rPr lang="es-MX" b="1" dirty="0">
                <a:latin typeface="PT Serif"/>
              </a:rPr>
              <a:t>- </a:t>
            </a:r>
            <a:r>
              <a:rPr lang="es-MX" dirty="0">
                <a:latin typeface="PT Serif"/>
              </a:rPr>
              <a:t>https://picodotdev.github.io/blog-bitix/2017/09/novedades-y-nuevas-caracteristicas-de-java-9-los-modulos/</a:t>
            </a:r>
          </a:p>
          <a:p>
            <a:r>
              <a:rPr lang="es-MX" b="1" i="0" dirty="0">
                <a:effectLst/>
                <a:latin typeface="Roboto"/>
              </a:rPr>
              <a:t>Programación Modular con Java 9</a:t>
            </a:r>
          </a:p>
          <a:p>
            <a:pPr marL="0" indent="0">
              <a:buNone/>
            </a:pPr>
            <a:r>
              <a:rPr lang="es-MX" b="1" i="0" dirty="0">
                <a:effectLst/>
                <a:latin typeface="PT Serif"/>
              </a:rPr>
              <a:t>- </a:t>
            </a:r>
            <a:r>
              <a:rPr lang="es-MX" i="0" dirty="0">
                <a:effectLst/>
                <a:latin typeface="PT Serif"/>
              </a:rPr>
              <a:t>https://www.youtube.com/watch?v=y5XBTTgktAw</a:t>
            </a:r>
          </a:p>
          <a:p>
            <a:r>
              <a:rPr lang="es-MX" b="1" i="0" dirty="0">
                <a:effectLst/>
                <a:latin typeface="PT Serif"/>
              </a:rPr>
              <a:t>Novedades de Java 9, más allá de la modularidad</a:t>
            </a:r>
          </a:p>
          <a:p>
            <a:pPr marL="0" indent="0">
              <a:buNone/>
            </a:pPr>
            <a:r>
              <a:rPr lang="es-MX" b="1" dirty="0">
                <a:latin typeface="PT Serif"/>
              </a:rPr>
              <a:t>- </a:t>
            </a:r>
            <a:r>
              <a:rPr lang="es-MX" dirty="0">
                <a:latin typeface="PT Serif"/>
              </a:rPr>
              <a:t>https://picodotdev.github.io/blog-bitix/2017/09/novedades-de-java-9-mas-alla-de-la-modularidad/</a:t>
            </a:r>
            <a:endParaRPr lang="es-MX" i="0" dirty="0">
              <a:effectLst/>
              <a:latin typeface="PT Serif"/>
            </a:endParaRPr>
          </a:p>
          <a:p>
            <a:pPr marL="0" indent="0">
              <a:buNone/>
            </a:pPr>
            <a:endParaRPr lang="es-MX" b="1" i="0" dirty="0">
              <a:effectLst/>
              <a:latin typeface="PT Serif"/>
            </a:endParaRPr>
          </a:p>
          <a:p>
            <a:pPr marL="0" indent="0">
              <a:buNone/>
            </a:pPr>
            <a:endParaRPr lang="es-EC" dirty="0"/>
          </a:p>
        </p:txBody>
      </p:sp>
    </p:spTree>
    <p:extLst>
      <p:ext uri="{BB962C8B-B14F-4D97-AF65-F5344CB8AC3E}">
        <p14:creationId xmlns:p14="http://schemas.microsoft.com/office/powerpoint/2010/main" val="372355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044B7-0C8F-4888-8CC9-8377767D040F}"/>
              </a:ext>
            </a:extLst>
          </p:cNvPr>
          <p:cNvSpPr>
            <a:spLocks noGrp="1"/>
          </p:cNvSpPr>
          <p:nvPr>
            <p:ph type="title"/>
          </p:nvPr>
        </p:nvSpPr>
        <p:spPr>
          <a:xfrm>
            <a:off x="685800" y="539086"/>
            <a:ext cx="8610600" cy="1293028"/>
          </a:xfrm>
        </p:spPr>
        <p:txBody>
          <a:bodyPr>
            <a:normAutofit/>
          </a:bodyPr>
          <a:lstStyle/>
          <a:p>
            <a:pPr algn="l"/>
            <a:r>
              <a:rPr lang="es-EC" sz="6600" b="1" dirty="0"/>
              <a:t>Java 9</a:t>
            </a:r>
          </a:p>
        </p:txBody>
      </p:sp>
      <p:sp>
        <p:nvSpPr>
          <p:cNvPr id="3" name="Marcador de contenido 2">
            <a:extLst>
              <a:ext uri="{FF2B5EF4-FFF2-40B4-BE49-F238E27FC236}">
                <a16:creationId xmlns:a16="http://schemas.microsoft.com/office/drawing/2014/main" id="{A69803C3-C0F0-4594-809F-BD17B7D5BF8A}"/>
              </a:ext>
            </a:extLst>
          </p:cNvPr>
          <p:cNvSpPr>
            <a:spLocks noGrp="1"/>
          </p:cNvSpPr>
          <p:nvPr>
            <p:ph idx="1"/>
          </p:nvPr>
        </p:nvSpPr>
        <p:spPr>
          <a:xfrm>
            <a:off x="778565" y="2035534"/>
            <a:ext cx="10820400" cy="4024125"/>
          </a:xfrm>
        </p:spPr>
        <p:txBody>
          <a:bodyPr>
            <a:normAutofit/>
          </a:bodyPr>
          <a:lstStyle/>
          <a:p>
            <a:r>
              <a:rPr lang="es-MX" sz="2800" dirty="0">
                <a:latin typeface="Times New Roman" panose="02020603050405020304" pitchFamily="18" charset="0"/>
                <a:cs typeface="Times New Roman" panose="02020603050405020304" pitchFamily="18" charset="0"/>
              </a:rPr>
              <a:t>Fue publicado el 21 de septiembre de 2017 la versión 9 del lenguaje y plataforma Java, tres años después de las también importantes novedades y nuevas características de Java 8.</a:t>
            </a:r>
          </a:p>
          <a:p>
            <a:endParaRPr lang="es-EC" sz="28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0F31103C-29E3-42B9-B32D-0493AEF39077}"/>
              </a:ext>
            </a:extLst>
          </p:cNvPr>
          <p:cNvPicPr>
            <a:picLocks noChangeAspect="1"/>
          </p:cNvPicPr>
          <p:nvPr/>
        </p:nvPicPr>
        <p:blipFill>
          <a:blip r:embed="rId2"/>
          <a:stretch>
            <a:fillRect/>
          </a:stretch>
        </p:blipFill>
        <p:spPr>
          <a:xfrm>
            <a:off x="6414052" y="3101008"/>
            <a:ext cx="4731025" cy="2661202"/>
          </a:xfrm>
          <a:prstGeom prst="rect">
            <a:avLst/>
          </a:prstGeom>
        </p:spPr>
      </p:pic>
    </p:spTree>
    <p:extLst>
      <p:ext uri="{BB962C8B-B14F-4D97-AF65-F5344CB8AC3E}">
        <p14:creationId xmlns:p14="http://schemas.microsoft.com/office/powerpoint/2010/main" val="378563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E97D2-5E86-412C-B49C-9034FF3DDD10}"/>
              </a:ext>
            </a:extLst>
          </p:cNvPr>
          <p:cNvSpPr>
            <a:spLocks noGrp="1"/>
          </p:cNvSpPr>
          <p:nvPr>
            <p:ph type="title"/>
          </p:nvPr>
        </p:nvSpPr>
        <p:spPr>
          <a:xfrm>
            <a:off x="659296" y="387523"/>
            <a:ext cx="8610600" cy="1293028"/>
          </a:xfrm>
        </p:spPr>
        <p:txBody>
          <a:bodyPr>
            <a:normAutofit/>
          </a:bodyPr>
          <a:lstStyle/>
          <a:p>
            <a:pPr algn="l"/>
            <a:r>
              <a:rPr lang="es-EC" sz="4800" b="1" dirty="0"/>
              <a:t>Características</a:t>
            </a:r>
          </a:p>
        </p:txBody>
      </p:sp>
      <p:sp>
        <p:nvSpPr>
          <p:cNvPr id="3" name="Marcador de contenido 2">
            <a:extLst>
              <a:ext uri="{FF2B5EF4-FFF2-40B4-BE49-F238E27FC236}">
                <a16:creationId xmlns:a16="http://schemas.microsoft.com/office/drawing/2014/main" id="{D04EE307-B2E2-4FD6-90B6-FA2464A60858}"/>
              </a:ext>
            </a:extLst>
          </p:cNvPr>
          <p:cNvSpPr>
            <a:spLocks noGrp="1"/>
          </p:cNvSpPr>
          <p:nvPr>
            <p:ph idx="1"/>
          </p:nvPr>
        </p:nvSpPr>
        <p:spPr>
          <a:xfrm>
            <a:off x="168965" y="1680551"/>
            <a:ext cx="11201400" cy="4905779"/>
          </a:xfrm>
        </p:spPr>
        <p:txBody>
          <a:bodyPr numCol="2">
            <a:normAutofit/>
          </a:bodyPr>
          <a:lstStyle/>
          <a:p>
            <a:r>
              <a:rPr lang="es-EC" sz="2400" dirty="0">
                <a:latin typeface="Times New Roman" panose="02020603050405020304" pitchFamily="18" charset="0"/>
                <a:cs typeface="Times New Roman" panose="02020603050405020304" pitchFamily="18" charset="0"/>
              </a:rPr>
              <a:t>Módulos</a:t>
            </a:r>
          </a:p>
          <a:p>
            <a:r>
              <a:rPr lang="es-EC" sz="2400" i="0" dirty="0">
                <a:effectLst/>
                <a:latin typeface="Times New Roman" panose="02020603050405020304" pitchFamily="18" charset="0"/>
                <a:cs typeface="Times New Roman" panose="02020603050405020304" pitchFamily="18" charset="0"/>
              </a:rPr>
              <a:t>Métodos factoría para colecciones</a:t>
            </a:r>
          </a:p>
          <a:p>
            <a:r>
              <a:rPr lang="es-MX" sz="2400" i="0" dirty="0">
                <a:effectLst/>
                <a:latin typeface="Times New Roman" panose="02020603050405020304" pitchFamily="18" charset="0"/>
                <a:cs typeface="Times New Roman" panose="02020603050405020304" pitchFamily="18" charset="0"/>
              </a:rPr>
              <a:t>Mejoras en la clase </a:t>
            </a:r>
            <a:r>
              <a:rPr lang="es-MX" sz="2400" i="1" dirty="0">
                <a:effectLst/>
                <a:latin typeface="Times New Roman" panose="02020603050405020304" pitchFamily="18" charset="0"/>
                <a:cs typeface="Times New Roman" panose="02020603050405020304" pitchFamily="18" charset="0"/>
              </a:rPr>
              <a:t>Optional</a:t>
            </a:r>
            <a:endParaRPr lang="es-MX" sz="2400" i="0" dirty="0">
              <a:effectLst/>
              <a:latin typeface="Times New Roman" panose="02020603050405020304" pitchFamily="18" charset="0"/>
              <a:cs typeface="Times New Roman" panose="02020603050405020304" pitchFamily="18" charset="0"/>
            </a:endParaRPr>
          </a:p>
          <a:p>
            <a:r>
              <a:rPr lang="es-MX" sz="2400" i="0" dirty="0">
                <a:effectLst/>
                <a:latin typeface="Times New Roman" panose="02020603050405020304" pitchFamily="18" charset="0"/>
                <a:cs typeface="Times New Roman" panose="02020603050405020304" pitchFamily="18" charset="0"/>
              </a:rPr>
              <a:t>Mejoras en la API de </a:t>
            </a:r>
            <a:r>
              <a:rPr lang="es-MX" sz="2400" i="1" dirty="0">
                <a:effectLst/>
                <a:latin typeface="Times New Roman" panose="02020603050405020304" pitchFamily="18" charset="0"/>
                <a:cs typeface="Times New Roman" panose="02020603050405020304" pitchFamily="18" charset="0"/>
              </a:rPr>
              <a:t>streams</a:t>
            </a:r>
            <a:endParaRPr lang="es-MX" sz="2400" i="0" dirty="0">
              <a:effectLst/>
              <a:latin typeface="Times New Roman" panose="02020603050405020304" pitchFamily="18" charset="0"/>
              <a:cs typeface="Times New Roman" panose="02020603050405020304" pitchFamily="18" charset="0"/>
            </a:endParaRPr>
          </a:p>
          <a:p>
            <a:r>
              <a:rPr lang="es-EC" sz="2400" i="0" dirty="0">
                <a:effectLst/>
                <a:latin typeface="Times New Roman" panose="02020603050405020304" pitchFamily="18" charset="0"/>
                <a:cs typeface="Times New Roman" panose="02020603050405020304" pitchFamily="18" charset="0"/>
              </a:rPr>
              <a:t>REPL con jshell</a:t>
            </a:r>
          </a:p>
          <a:p>
            <a:r>
              <a:rPr lang="pt-BR" sz="2400" i="0" dirty="0">
                <a:effectLst/>
                <a:latin typeface="Times New Roman" panose="02020603050405020304" pitchFamily="18" charset="0"/>
                <a:cs typeface="Times New Roman" panose="02020603050405020304" pitchFamily="18" charset="0"/>
              </a:rPr>
              <a:t>jlink para generar </a:t>
            </a:r>
            <a:r>
              <a:rPr lang="pt-BR" sz="2400" i="1" dirty="0">
                <a:effectLst/>
                <a:latin typeface="Times New Roman" panose="02020603050405020304" pitchFamily="18" charset="0"/>
                <a:cs typeface="Times New Roman" panose="02020603050405020304" pitchFamily="18" charset="0"/>
              </a:rPr>
              <a:t>runtimes</a:t>
            </a:r>
            <a:r>
              <a:rPr lang="pt-BR" sz="2400" i="0" dirty="0">
                <a:effectLst/>
                <a:latin typeface="Times New Roman" panose="02020603050405020304" pitchFamily="18" charset="0"/>
                <a:cs typeface="Times New Roman" panose="02020603050405020304" pitchFamily="18" charset="0"/>
              </a:rPr>
              <a:t> mínimos</a:t>
            </a:r>
          </a:p>
          <a:p>
            <a:r>
              <a:rPr lang="es-EC" sz="2400" i="0" dirty="0">
                <a:effectLst/>
                <a:latin typeface="Times New Roman" panose="02020603050405020304" pitchFamily="18" charset="0"/>
                <a:cs typeface="Times New Roman" panose="02020603050405020304" pitchFamily="18" charset="0"/>
              </a:rPr>
              <a:t>Concurrencia</a:t>
            </a:r>
          </a:p>
          <a:p>
            <a:r>
              <a:rPr lang="es-EC" sz="2400" i="0" dirty="0">
                <a:effectLst/>
                <a:latin typeface="Times New Roman" panose="02020603050405020304" pitchFamily="18" charset="0"/>
                <a:cs typeface="Times New Roman" panose="02020603050405020304" pitchFamily="18" charset="0"/>
              </a:rPr>
              <a:t>Variable Handles</a:t>
            </a:r>
          </a:p>
          <a:p>
            <a:r>
              <a:rPr lang="es-MX" sz="2400" i="0" dirty="0">
                <a:effectLst/>
                <a:latin typeface="Times New Roman" panose="02020603050405020304" pitchFamily="18" charset="0"/>
                <a:cs typeface="Times New Roman" panose="02020603050405020304" pitchFamily="18" charset="0"/>
              </a:rPr>
              <a:t>Actualizaciones en la API para procesos</a:t>
            </a:r>
          </a:p>
          <a:p>
            <a:r>
              <a:rPr lang="es-EC" sz="2400" i="0" dirty="0">
                <a:effectLst/>
                <a:latin typeface="Times New Roman" panose="02020603050405020304" pitchFamily="18" charset="0"/>
                <a:cs typeface="Times New Roman" panose="02020603050405020304" pitchFamily="18" charset="0"/>
              </a:rPr>
              <a:t>StackWalker</a:t>
            </a:r>
          </a:p>
          <a:p>
            <a:r>
              <a:rPr lang="es-EC" sz="2400" i="0" dirty="0">
                <a:effectLst/>
                <a:latin typeface="Times New Roman" panose="02020603050405020304" pitchFamily="18" charset="0"/>
                <a:cs typeface="Times New Roman" panose="02020603050405020304" pitchFamily="18" charset="0"/>
              </a:rPr>
              <a:t>Strings compactos</a:t>
            </a:r>
          </a:p>
          <a:p>
            <a:r>
              <a:rPr lang="es-EC" sz="2400" i="0" dirty="0">
                <a:effectLst/>
                <a:latin typeface="Times New Roman" panose="02020603050405020304" pitchFamily="18" charset="0"/>
                <a:cs typeface="Times New Roman" panose="02020603050405020304" pitchFamily="18" charset="0"/>
              </a:rPr>
              <a:t>Recolector de basura G1 por defecto</a:t>
            </a:r>
          </a:p>
          <a:p>
            <a:r>
              <a:rPr lang="es-EC" sz="2400" i="0" dirty="0">
                <a:effectLst/>
                <a:latin typeface="Times New Roman" panose="02020603050405020304" pitchFamily="18" charset="0"/>
                <a:cs typeface="Times New Roman" panose="02020603050405020304" pitchFamily="18" charset="0"/>
              </a:rPr>
              <a:t>Identificador para variables _</a:t>
            </a:r>
          </a:p>
          <a:p>
            <a:r>
              <a:rPr lang="es-EC" sz="2400" i="0" dirty="0">
                <a:effectLst/>
                <a:latin typeface="Times New Roman" panose="02020603050405020304" pitchFamily="18" charset="0"/>
                <a:cs typeface="Times New Roman" panose="02020603050405020304" pitchFamily="18" charset="0"/>
              </a:rPr>
              <a:t>Métodos privados en interfaces</a:t>
            </a:r>
          </a:p>
          <a:p>
            <a:r>
              <a:rPr lang="es-EC" sz="2400" i="0" dirty="0">
                <a:effectLst/>
                <a:latin typeface="Times New Roman" panose="02020603050405020304" pitchFamily="18" charset="0"/>
                <a:cs typeface="Times New Roman" panose="02020603050405020304" pitchFamily="18" charset="0"/>
              </a:rPr>
              <a:t>Mejor </a:t>
            </a:r>
            <a:r>
              <a:rPr lang="es-EC" sz="2400" i="1" dirty="0">
                <a:effectLst/>
                <a:latin typeface="Times New Roman" panose="02020603050405020304" pitchFamily="18" charset="0"/>
                <a:cs typeface="Times New Roman" panose="02020603050405020304" pitchFamily="18" charset="0"/>
              </a:rPr>
              <a:t>try-</a:t>
            </a:r>
            <a:r>
              <a:rPr lang="es-EC" sz="2400" i="1" dirty="0" err="1">
                <a:effectLst/>
                <a:latin typeface="Times New Roman" panose="02020603050405020304" pitchFamily="18" charset="0"/>
                <a:cs typeface="Times New Roman" panose="02020603050405020304" pitchFamily="18" charset="0"/>
              </a:rPr>
              <a:t>with</a:t>
            </a:r>
            <a:r>
              <a:rPr lang="es-EC" sz="2400" i="1" dirty="0">
                <a:effectLst/>
                <a:latin typeface="Times New Roman" panose="02020603050405020304" pitchFamily="18" charset="0"/>
                <a:cs typeface="Times New Roman" panose="02020603050405020304" pitchFamily="18" charset="0"/>
              </a:rPr>
              <a:t>-</a:t>
            </a:r>
            <a:r>
              <a:rPr lang="es-EC" sz="2400" i="1" dirty="0" err="1">
                <a:effectLst/>
                <a:latin typeface="Times New Roman" panose="02020603050405020304" pitchFamily="18" charset="0"/>
                <a:cs typeface="Times New Roman" panose="02020603050405020304" pitchFamily="18" charset="0"/>
              </a:rPr>
              <a:t>resource</a:t>
            </a:r>
            <a:endParaRPr lang="es-EC" sz="2400" i="0" dirty="0">
              <a:effectLst/>
              <a:latin typeface="Times New Roman" panose="02020603050405020304" pitchFamily="18" charset="0"/>
              <a:cs typeface="Times New Roman" panose="02020603050405020304" pitchFamily="18" charset="0"/>
            </a:endParaRPr>
          </a:p>
          <a:p>
            <a:r>
              <a:rPr lang="es-EC" sz="2400" i="0" dirty="0">
                <a:effectLst/>
                <a:latin typeface="Times New Roman" panose="02020603050405020304" pitchFamily="18" charset="0"/>
                <a:cs typeface="Times New Roman" panose="02020603050405020304" pitchFamily="18" charset="0"/>
              </a:rPr>
              <a:t>Javadoc</a:t>
            </a:r>
          </a:p>
          <a:p>
            <a:r>
              <a:rPr lang="es-EC" sz="2400" i="0" dirty="0">
                <a:effectLst/>
                <a:latin typeface="Times New Roman" panose="02020603050405020304" pitchFamily="18" charset="0"/>
                <a:cs typeface="Times New Roman" panose="02020603050405020304" pitchFamily="18" charset="0"/>
              </a:rPr>
              <a:t>Archivos Jar multiversión</a:t>
            </a:r>
          </a:p>
          <a:p>
            <a:endParaRPr lang="es-EC" dirty="0"/>
          </a:p>
        </p:txBody>
      </p:sp>
    </p:spTree>
    <p:extLst>
      <p:ext uri="{BB962C8B-B14F-4D97-AF65-F5344CB8AC3E}">
        <p14:creationId xmlns:p14="http://schemas.microsoft.com/office/powerpoint/2010/main" val="37965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0B4C2-9132-4177-A753-B4C6F6E3578A}"/>
              </a:ext>
            </a:extLst>
          </p:cNvPr>
          <p:cNvSpPr>
            <a:spLocks noGrp="1"/>
          </p:cNvSpPr>
          <p:nvPr>
            <p:ph type="title"/>
          </p:nvPr>
        </p:nvSpPr>
        <p:spPr>
          <a:xfrm>
            <a:off x="685800" y="648314"/>
            <a:ext cx="8610600" cy="1293028"/>
          </a:xfrm>
        </p:spPr>
        <p:txBody>
          <a:bodyPr>
            <a:normAutofit/>
          </a:bodyPr>
          <a:lstStyle/>
          <a:p>
            <a:pPr algn="l"/>
            <a:r>
              <a:rPr lang="es-EC" sz="4800" b="1" dirty="0"/>
              <a:t>Módulos</a:t>
            </a:r>
          </a:p>
        </p:txBody>
      </p:sp>
      <p:sp>
        <p:nvSpPr>
          <p:cNvPr id="3" name="Marcador de contenido 2">
            <a:extLst>
              <a:ext uri="{FF2B5EF4-FFF2-40B4-BE49-F238E27FC236}">
                <a16:creationId xmlns:a16="http://schemas.microsoft.com/office/drawing/2014/main" id="{626CB24C-DF3D-4E88-AB3D-BF49ECC8EC4E}"/>
              </a:ext>
            </a:extLst>
          </p:cNvPr>
          <p:cNvSpPr>
            <a:spLocks noGrp="1"/>
          </p:cNvSpPr>
          <p:nvPr>
            <p:ph idx="1"/>
          </p:nvPr>
        </p:nvSpPr>
        <p:spPr/>
        <p:txBody>
          <a:bodyPr/>
          <a:lstStyle/>
          <a:p>
            <a:r>
              <a:rPr lang="es-MX" dirty="0">
                <a:latin typeface="Times New Roman" panose="02020603050405020304" pitchFamily="18" charset="0"/>
                <a:cs typeface="Times New Roman" panose="02020603050405020304" pitchFamily="18" charset="0"/>
              </a:rPr>
              <a:t>A</a:t>
            </a:r>
            <a:r>
              <a:rPr lang="es-MX" b="0" i="0" dirty="0">
                <a:effectLst/>
                <a:latin typeface="Times New Roman" panose="02020603050405020304" pitchFamily="18" charset="0"/>
                <a:cs typeface="Times New Roman" panose="02020603050405020304" pitchFamily="18" charset="0"/>
              </a:rPr>
              <a:t>rtefacto que puede contener código, recursos, y metadatos. Los metadatos describen dependencias con otros módulos, y regulan el acceso a los paquetes del módulo.</a:t>
            </a:r>
            <a:endParaRPr lang="es-MX"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P</a:t>
            </a:r>
            <a:r>
              <a:rPr lang="es-MX" i="0" dirty="0">
                <a:effectLst/>
                <a:latin typeface="Times New Roman" panose="02020603050405020304" pitchFamily="18" charset="0"/>
                <a:cs typeface="Times New Roman" panose="02020603050405020304" pitchFamily="18" charset="0"/>
              </a:rPr>
              <a:t>roporcionan una mayor encapsulación de las clases contenidas en un paquete y las librerías esto evita que una aplicación u otra librería haga uso y dependa de clases y paquetes de los que no debería lo que mejora la compatibilidad con versiones futuras.</a:t>
            </a:r>
          </a:p>
        </p:txBody>
      </p:sp>
    </p:spTree>
    <p:extLst>
      <p:ext uri="{BB962C8B-B14F-4D97-AF65-F5344CB8AC3E}">
        <p14:creationId xmlns:p14="http://schemas.microsoft.com/office/powerpoint/2010/main" val="275459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14EBC-CD38-448C-BA24-7D10697B59C4}"/>
              </a:ext>
            </a:extLst>
          </p:cNvPr>
          <p:cNvSpPr>
            <a:spLocks noGrp="1"/>
          </p:cNvSpPr>
          <p:nvPr>
            <p:ph type="title"/>
          </p:nvPr>
        </p:nvSpPr>
        <p:spPr>
          <a:xfrm>
            <a:off x="685799" y="265043"/>
            <a:ext cx="10366514" cy="1667300"/>
          </a:xfrm>
        </p:spPr>
        <p:txBody>
          <a:bodyPr>
            <a:normAutofit/>
          </a:bodyPr>
          <a:lstStyle/>
          <a:p>
            <a:pPr algn="l"/>
            <a:r>
              <a:rPr lang="es-EC" sz="4800" b="1" i="0" dirty="0">
                <a:effectLst/>
                <a:cs typeface="Times New Roman" panose="02020603050405020304" pitchFamily="18" charset="0"/>
              </a:rPr>
              <a:t>Los módulos proporcionan</a:t>
            </a:r>
            <a:endParaRPr lang="es-EC" sz="8800" b="1" dirty="0">
              <a:cs typeface="Times New Roman" panose="02020603050405020304" pitchFamily="18" charset="0"/>
            </a:endParaRPr>
          </a:p>
        </p:txBody>
      </p:sp>
      <p:sp>
        <p:nvSpPr>
          <p:cNvPr id="3" name="Marcador de contenido 2">
            <a:extLst>
              <a:ext uri="{FF2B5EF4-FFF2-40B4-BE49-F238E27FC236}">
                <a16:creationId xmlns:a16="http://schemas.microsoft.com/office/drawing/2014/main" id="{4FBFFA45-0DF0-436E-BED1-3BA245AF2E04}"/>
              </a:ext>
            </a:extLst>
          </p:cNvPr>
          <p:cNvSpPr>
            <a:spLocks noGrp="1"/>
          </p:cNvSpPr>
          <p:nvPr>
            <p:ph idx="1"/>
          </p:nvPr>
        </p:nvSpPr>
        <p:spPr/>
        <p:txBody>
          <a:bodyPr/>
          <a:lstStyle/>
          <a:p>
            <a:r>
              <a:rPr lang="es-MX" b="1" i="0" dirty="0">
                <a:effectLst/>
                <a:latin typeface="Times New Roman" panose="02020603050405020304" pitchFamily="18" charset="0"/>
                <a:cs typeface="Times New Roman" panose="02020603050405020304" pitchFamily="18" charset="0"/>
              </a:rPr>
              <a:t>Encapsulación fuerte: </a:t>
            </a:r>
            <a:r>
              <a:rPr lang="es-MX" b="0" i="0" dirty="0">
                <a:effectLst/>
                <a:latin typeface="Times New Roman" panose="02020603050405020304" pitchFamily="18" charset="0"/>
                <a:cs typeface="Times New Roman" panose="02020603050405020304" pitchFamily="18" charset="0"/>
              </a:rPr>
              <a:t>se diferencia entre que es la API pública y usable y la parte privada a la que impide su uso accidental y acoplamiento indeseado entre módulos.</a:t>
            </a:r>
          </a:p>
          <a:p>
            <a:r>
              <a:rPr lang="es-MX" b="1" i="0" dirty="0">
                <a:effectLst/>
                <a:latin typeface="Times New Roman" panose="02020603050405020304" pitchFamily="18" charset="0"/>
                <a:cs typeface="Times New Roman" panose="02020603050405020304" pitchFamily="18" charset="0"/>
              </a:rPr>
              <a:t>Interfaces bien definidas: </a:t>
            </a:r>
            <a:r>
              <a:rPr lang="es-MX" b="0" i="0" dirty="0">
                <a:effectLst/>
                <a:latin typeface="Times New Roman" panose="02020603050405020304" pitchFamily="18" charset="0"/>
                <a:cs typeface="Times New Roman" panose="02020603050405020304" pitchFamily="18" charset="0"/>
              </a:rPr>
              <a:t>el código no encapsulado forma parte de la API del módulo, dado que otros módulos pueden usar esta API pública hay que tener especial cuidado al modificarlo al introducir cambios que sean incompatibles. </a:t>
            </a:r>
            <a:endParaRPr lang="es-MX" dirty="0">
              <a:latin typeface="Times New Roman" panose="02020603050405020304" pitchFamily="18" charset="0"/>
              <a:cs typeface="Times New Roman" panose="02020603050405020304" pitchFamily="18" charset="0"/>
            </a:endParaRPr>
          </a:p>
          <a:p>
            <a:r>
              <a:rPr lang="es-MX" b="1" i="0" dirty="0">
                <a:effectLst/>
                <a:latin typeface="Times New Roman" panose="02020603050405020304" pitchFamily="18" charset="0"/>
                <a:cs typeface="Times New Roman" panose="02020603050405020304" pitchFamily="18" charset="0"/>
              </a:rPr>
              <a:t>Dependencias explícitas: </a:t>
            </a:r>
            <a:r>
              <a:rPr lang="es-MX" b="0" i="0" dirty="0">
                <a:effectLst/>
                <a:latin typeface="Times New Roman" panose="02020603050405020304" pitchFamily="18" charset="0"/>
                <a:cs typeface="Times New Roman" panose="02020603050405020304" pitchFamily="18" charset="0"/>
              </a:rPr>
              <a:t>los módulos necesitan a menudo otros módulos, estas dependencias son parte de la definición del módulo. </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87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3ED5D2DD-CC8A-480A-843E-2B1375BA82A5}"/>
              </a:ext>
            </a:extLst>
          </p:cNvPr>
          <p:cNvPicPr>
            <a:picLocks noGrp="1" noChangeAspect="1"/>
          </p:cNvPicPr>
          <p:nvPr>
            <p:ph idx="1"/>
          </p:nvPr>
        </p:nvPicPr>
        <p:blipFill rotWithShape="1">
          <a:blip r:embed="rId2"/>
          <a:srcRect l="37728" t="36371" r="12063" b="11599"/>
          <a:stretch/>
        </p:blipFill>
        <p:spPr>
          <a:xfrm>
            <a:off x="1099930" y="435996"/>
            <a:ext cx="9660835" cy="5653378"/>
          </a:xfrm>
          <a:prstGeom prst="rect">
            <a:avLst/>
          </a:prstGeom>
        </p:spPr>
      </p:pic>
    </p:spTree>
    <p:extLst>
      <p:ext uri="{BB962C8B-B14F-4D97-AF65-F5344CB8AC3E}">
        <p14:creationId xmlns:p14="http://schemas.microsoft.com/office/powerpoint/2010/main" val="393452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D8B9A-B946-46AB-8982-5C395869A8DD}"/>
              </a:ext>
            </a:extLst>
          </p:cNvPr>
          <p:cNvSpPr>
            <a:spLocks noGrp="1"/>
          </p:cNvSpPr>
          <p:nvPr>
            <p:ph type="title"/>
          </p:nvPr>
        </p:nvSpPr>
        <p:spPr>
          <a:xfrm>
            <a:off x="685800" y="777625"/>
            <a:ext cx="8610600" cy="1293028"/>
          </a:xfrm>
        </p:spPr>
        <p:txBody>
          <a:bodyPr>
            <a:normAutofit/>
          </a:bodyPr>
          <a:lstStyle/>
          <a:p>
            <a:pPr algn="l"/>
            <a:r>
              <a:rPr lang="es-EC" sz="4800" b="1" dirty="0"/>
              <a:t>beneficios</a:t>
            </a:r>
          </a:p>
        </p:txBody>
      </p:sp>
      <p:sp>
        <p:nvSpPr>
          <p:cNvPr id="3" name="Marcador de contenido 2">
            <a:extLst>
              <a:ext uri="{FF2B5EF4-FFF2-40B4-BE49-F238E27FC236}">
                <a16:creationId xmlns:a16="http://schemas.microsoft.com/office/drawing/2014/main" id="{DC2E4CCC-804D-4511-9A7E-0B0892D37B80}"/>
              </a:ext>
            </a:extLst>
          </p:cNvPr>
          <p:cNvSpPr>
            <a:spLocks noGrp="1"/>
          </p:cNvSpPr>
          <p:nvPr>
            <p:ph idx="1"/>
          </p:nvPr>
        </p:nvSpPr>
        <p:spPr/>
        <p:txBody>
          <a:bodyPr>
            <a:normAutofit/>
          </a:bodyPr>
          <a:lstStyle/>
          <a:p>
            <a:pPr algn="l">
              <a:buFont typeface="Arial" panose="020B0604020202020204" pitchFamily="34" charset="0"/>
              <a:buChar char="•"/>
            </a:pPr>
            <a:r>
              <a:rPr lang="es-MX" sz="2800" b="0" i="0" dirty="0">
                <a:effectLst/>
                <a:latin typeface="Times New Roman" panose="02020603050405020304" pitchFamily="18" charset="0"/>
                <a:cs typeface="Times New Roman" panose="02020603050405020304" pitchFamily="18" charset="0"/>
              </a:rPr>
              <a:t>Configuración confiable</a:t>
            </a:r>
          </a:p>
          <a:p>
            <a:pPr algn="l">
              <a:buFont typeface="Arial" panose="020B0604020202020204" pitchFamily="34" charset="0"/>
              <a:buChar char="•"/>
            </a:pPr>
            <a:r>
              <a:rPr lang="es-MX" sz="2800" b="0" i="0" dirty="0">
                <a:effectLst/>
                <a:latin typeface="Times New Roman" panose="02020603050405020304" pitchFamily="18" charset="0"/>
                <a:cs typeface="Times New Roman" panose="02020603050405020304" pitchFamily="18" charset="0"/>
              </a:rPr>
              <a:t>Encapsulación fuerte</a:t>
            </a:r>
          </a:p>
          <a:p>
            <a:pPr algn="l">
              <a:buFont typeface="Arial" panose="020B0604020202020204" pitchFamily="34" charset="0"/>
              <a:buChar char="•"/>
            </a:pPr>
            <a:r>
              <a:rPr lang="es-MX" sz="2800" b="0" i="0" dirty="0">
                <a:effectLst/>
                <a:latin typeface="Times New Roman" panose="02020603050405020304" pitchFamily="18" charset="0"/>
                <a:cs typeface="Times New Roman" panose="02020603050405020304" pitchFamily="18" charset="0"/>
              </a:rPr>
              <a:t>Desarrollo escalable</a:t>
            </a:r>
          </a:p>
          <a:p>
            <a:pPr algn="l">
              <a:buFont typeface="Arial" panose="020B0604020202020204" pitchFamily="34" charset="0"/>
              <a:buChar char="•"/>
            </a:pPr>
            <a:r>
              <a:rPr lang="es-MX" sz="2800" b="0" i="0" dirty="0">
                <a:effectLst/>
                <a:latin typeface="Times New Roman" panose="02020603050405020304" pitchFamily="18" charset="0"/>
                <a:cs typeface="Times New Roman" panose="02020603050405020304" pitchFamily="18" charset="0"/>
              </a:rPr>
              <a:t>Optimización</a:t>
            </a:r>
          </a:p>
          <a:p>
            <a:pPr algn="l">
              <a:buFont typeface="Arial" panose="020B0604020202020204" pitchFamily="34" charset="0"/>
              <a:buChar char="•"/>
            </a:pPr>
            <a:r>
              <a:rPr lang="es-MX" sz="2800" b="0" i="0" dirty="0">
                <a:effectLst/>
                <a:latin typeface="Times New Roman" panose="02020603050405020304" pitchFamily="18" charset="0"/>
                <a:cs typeface="Times New Roman" panose="02020603050405020304" pitchFamily="18" charset="0"/>
              </a:rPr>
              <a:t>Seguridad</a:t>
            </a:r>
            <a:endParaRPr lang="es-EC"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05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BAEE157-B6C1-4A41-A0D9-9C3D4872C6D7}"/>
              </a:ext>
            </a:extLst>
          </p:cNvPr>
          <p:cNvSpPr>
            <a:spLocks noGrp="1"/>
          </p:cNvSpPr>
          <p:nvPr>
            <p:ph type="title"/>
          </p:nvPr>
        </p:nvSpPr>
        <p:spPr>
          <a:xfrm>
            <a:off x="377687" y="-106017"/>
            <a:ext cx="8610600" cy="1293028"/>
          </a:xfrm>
        </p:spPr>
        <p:txBody>
          <a:bodyPr/>
          <a:lstStyle/>
          <a:p>
            <a:pPr algn="l"/>
            <a:r>
              <a:rPr lang="es-EC" dirty="0"/>
              <a:t>Java 8</a:t>
            </a:r>
          </a:p>
        </p:txBody>
      </p:sp>
      <p:pic>
        <p:nvPicPr>
          <p:cNvPr id="4" name="Marcador de contenido 3">
            <a:extLst>
              <a:ext uri="{FF2B5EF4-FFF2-40B4-BE49-F238E27FC236}">
                <a16:creationId xmlns:a16="http://schemas.microsoft.com/office/drawing/2014/main" id="{081AED85-D2BF-4595-A297-8CB9388DA220}"/>
              </a:ext>
            </a:extLst>
          </p:cNvPr>
          <p:cNvPicPr>
            <a:picLocks noGrp="1" noChangeAspect="1"/>
          </p:cNvPicPr>
          <p:nvPr>
            <p:ph idx="1"/>
          </p:nvPr>
        </p:nvPicPr>
        <p:blipFill rotWithShape="1">
          <a:blip r:embed="rId2"/>
          <a:srcRect l="5957" t="12212" r="4214" b="7558"/>
          <a:stretch/>
        </p:blipFill>
        <p:spPr>
          <a:xfrm>
            <a:off x="225287" y="785190"/>
            <a:ext cx="11589025" cy="5845075"/>
          </a:xfrm>
          <a:prstGeom prst="rect">
            <a:avLst/>
          </a:prstGeom>
        </p:spPr>
      </p:pic>
    </p:spTree>
    <p:extLst>
      <p:ext uri="{BB962C8B-B14F-4D97-AF65-F5344CB8AC3E}">
        <p14:creationId xmlns:p14="http://schemas.microsoft.com/office/powerpoint/2010/main" val="105271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2FFAA4-B262-4F5F-9903-A18A4C754319}"/>
              </a:ext>
            </a:extLst>
          </p:cNvPr>
          <p:cNvSpPr>
            <a:spLocks noGrp="1"/>
          </p:cNvSpPr>
          <p:nvPr>
            <p:ph type="title"/>
          </p:nvPr>
        </p:nvSpPr>
        <p:spPr>
          <a:xfrm>
            <a:off x="1048593" y="168025"/>
            <a:ext cx="8610600" cy="1293028"/>
          </a:xfrm>
        </p:spPr>
        <p:txBody>
          <a:bodyPr/>
          <a:lstStyle/>
          <a:p>
            <a:pPr algn="l"/>
            <a:r>
              <a:rPr lang="es-EC" dirty="0"/>
              <a:t>Java 9</a:t>
            </a:r>
          </a:p>
        </p:txBody>
      </p:sp>
      <p:pic>
        <p:nvPicPr>
          <p:cNvPr id="4" name="Marcador de contenido 3">
            <a:extLst>
              <a:ext uri="{FF2B5EF4-FFF2-40B4-BE49-F238E27FC236}">
                <a16:creationId xmlns:a16="http://schemas.microsoft.com/office/drawing/2014/main" id="{6BF451B2-7CD0-43B4-9AC0-411E99C26903}"/>
              </a:ext>
            </a:extLst>
          </p:cNvPr>
          <p:cNvPicPr>
            <a:picLocks noGrp="1" noChangeAspect="1"/>
          </p:cNvPicPr>
          <p:nvPr>
            <p:ph idx="1"/>
          </p:nvPr>
        </p:nvPicPr>
        <p:blipFill rotWithShape="1">
          <a:blip r:embed="rId2"/>
          <a:srcRect l="7601" t="13648" r="4440" b="9295"/>
          <a:stretch/>
        </p:blipFill>
        <p:spPr>
          <a:xfrm>
            <a:off x="2372139" y="1934816"/>
            <a:ext cx="8439993" cy="4175387"/>
          </a:xfrm>
          <a:prstGeom prst="rect">
            <a:avLst/>
          </a:prstGeom>
        </p:spPr>
      </p:pic>
    </p:spTree>
    <p:extLst>
      <p:ext uri="{BB962C8B-B14F-4D97-AF65-F5344CB8AC3E}">
        <p14:creationId xmlns:p14="http://schemas.microsoft.com/office/powerpoint/2010/main" val="1711986405"/>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628</TotalTime>
  <Words>548</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Century Gothic</vt:lpstr>
      <vt:lpstr>PT Serif</vt:lpstr>
      <vt:lpstr>Roboto</vt:lpstr>
      <vt:lpstr>Times New Roman</vt:lpstr>
      <vt:lpstr>Estela de condensación</vt:lpstr>
      <vt:lpstr>Universidad politécnica salesiana</vt:lpstr>
      <vt:lpstr>Java 9</vt:lpstr>
      <vt:lpstr>Características</vt:lpstr>
      <vt:lpstr>Módulos</vt:lpstr>
      <vt:lpstr>Los módulos proporcionan</vt:lpstr>
      <vt:lpstr>Presentación de PowerPoint</vt:lpstr>
      <vt:lpstr>beneficios</vt:lpstr>
      <vt:lpstr>Java 8</vt:lpstr>
      <vt:lpstr>Java 9</vt:lpstr>
      <vt:lpstr>Ejemplo</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dc:creator>
  <cp:lastModifiedBy>Est. Nixon Andres Alvarado Calle</cp:lastModifiedBy>
  <cp:revision>16</cp:revision>
  <dcterms:created xsi:type="dcterms:W3CDTF">2020-10-26T22:22:36Z</dcterms:created>
  <dcterms:modified xsi:type="dcterms:W3CDTF">2020-11-18T20:23:52Z</dcterms:modified>
</cp:coreProperties>
</file>