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8"/>
  </p:notesMasterIdLst>
  <p:sldIdLst>
    <p:sldId id="256" r:id="rId2"/>
    <p:sldId id="259" r:id="rId3"/>
    <p:sldId id="260" r:id="rId4"/>
    <p:sldId id="263" r:id="rId5"/>
    <p:sldId id="262" r:id="rId6"/>
    <p:sldId id="275" r:id="rId7"/>
    <p:sldId id="264" r:id="rId8"/>
    <p:sldId id="274" r:id="rId9"/>
    <p:sldId id="269" r:id="rId10"/>
    <p:sldId id="277" r:id="rId11"/>
    <p:sldId id="298" r:id="rId12"/>
    <p:sldId id="266" r:id="rId13"/>
    <p:sldId id="273" r:id="rId14"/>
    <p:sldId id="265" r:id="rId15"/>
    <p:sldId id="271" r:id="rId16"/>
    <p:sldId id="280" r:id="rId17"/>
  </p:sldIdLst>
  <p:sldSz cx="9144000" cy="5143500" type="screen16x9"/>
  <p:notesSz cx="6858000" cy="9144000"/>
  <p:embeddedFontLst>
    <p:embeddedFont>
      <p:font typeface="High Tower Text" panose="02040502050506030303" pitchFamily="18" charset="0"/>
      <p:regular r:id="rId19"/>
      <p:italic r:id="rId20"/>
    </p:embeddedFont>
    <p:embeddedFont>
      <p:font typeface="Roboto Condensed Light" panose="020B0604020202020204" charset="0"/>
      <p:regular r:id="rId21"/>
      <p:bold r:id="rId22"/>
      <p:italic r:id="rId23"/>
      <p:boldItalic r:id="rId24"/>
    </p:embeddedFont>
    <p:embeddedFont>
      <p:font typeface="Arial Unicode MS" panose="020B0604020202020204" pitchFamily="34" charset="-128"/>
      <p:regular r:id="rId25"/>
    </p:embeddedFont>
    <p:embeddedFont>
      <p:font typeface="Squada One" panose="020B0604020202020204" charset="0"/>
      <p:regular r:id="rId26"/>
    </p:embeddedFont>
    <p:embeddedFont>
      <p:font typeface="Righteous" panose="020B0604020202020204" charset="0"/>
      <p:regular r:id="rId27"/>
    </p:embeddedFont>
    <p:embeddedFont>
      <p:font typeface="Roboto Condensed"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90395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557095241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557095241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57095241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5709524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557095241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557095241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57095241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57095241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57095241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5709524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57095241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57095241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5709524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5709524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57095241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57095241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8" name="Google Shape;58;p7"/>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cxnSp>
        <p:nvCxnSpPr>
          <p:cNvPr id="59" name="Google Shape;59;p7"/>
          <p:cNvCxnSpPr/>
          <p:nvPr/>
        </p:nvCxnSpPr>
        <p:spPr>
          <a:xfrm>
            <a:off x="3444375" y="2693550"/>
            <a:ext cx="1797900" cy="0"/>
          </a:xfrm>
          <a:prstGeom prst="straightConnector1">
            <a:avLst/>
          </a:prstGeom>
          <a:noFill/>
          <a:ln w="19050" cap="flat" cmpd="sng">
            <a:solidFill>
              <a:srgbClr val="FFFFFF"/>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63" name="Google Shape;63;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64" name="Google Shape;64;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5" name="Google Shape;65;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6" name="Google Shape;66;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7" name="Google Shape;67;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8" name="Google Shape;68;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9" name="Google Shape;69;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5">
    <p:spTree>
      <p:nvGrpSpPr>
        <p:cNvPr id="1" name="Shape 76"/>
        <p:cNvGrpSpPr/>
        <p:nvPr/>
      </p:nvGrpSpPr>
      <p:grpSpPr>
        <a:xfrm>
          <a:off x="0" y="0"/>
          <a:ext cx="0" cy="0"/>
          <a:chOff x="0" y="0"/>
          <a:chExt cx="0" cy="0"/>
        </a:xfrm>
      </p:grpSpPr>
      <p:sp>
        <p:nvSpPr>
          <p:cNvPr id="77" name="Google Shape;77;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78" name="Google Shape;78;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pic>
        <p:nvPicPr>
          <p:cNvPr id="79" name="Google Shape;79;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2">
  <p:cSld name="CUSTOM_6">
    <p:spTree>
      <p:nvGrpSpPr>
        <p:cNvPr id="1" name="Shape 83"/>
        <p:cNvGrpSpPr/>
        <p:nvPr/>
      </p:nvGrpSpPr>
      <p:grpSpPr>
        <a:xfrm>
          <a:off x="0" y="0"/>
          <a:ext cx="0" cy="0"/>
          <a:chOff x="0" y="0"/>
          <a:chExt cx="0" cy="0"/>
        </a:xfrm>
      </p:grpSpPr>
      <p:pic>
        <p:nvPicPr>
          <p:cNvPr id="84" name="Google Shape;84;p11"/>
          <p:cNvPicPr preferRelativeResize="0"/>
          <p:nvPr/>
        </p:nvPicPr>
        <p:blipFill>
          <a:blip r:embed="rId2">
            <a:alphaModFix/>
          </a:blip>
          <a:stretch>
            <a:fillRect/>
          </a:stretch>
        </p:blipFill>
        <p:spPr>
          <a:xfrm rot="10800000" flipH="1">
            <a:off x="100" y="1725475"/>
            <a:ext cx="3802725" cy="3431200"/>
          </a:xfrm>
          <a:prstGeom prst="rect">
            <a:avLst/>
          </a:prstGeom>
          <a:noFill/>
          <a:ln>
            <a:noFill/>
          </a:ln>
        </p:spPr>
      </p:pic>
      <p:pic>
        <p:nvPicPr>
          <p:cNvPr id="85" name="Google Shape;85;p11"/>
          <p:cNvPicPr preferRelativeResize="0"/>
          <p:nvPr/>
        </p:nvPicPr>
        <p:blipFill>
          <a:blip r:embed="rId2">
            <a:alphaModFix/>
          </a:blip>
          <a:stretch>
            <a:fillRect/>
          </a:stretch>
        </p:blipFill>
        <p:spPr>
          <a:xfrm flipH="1">
            <a:off x="5334325" y="0"/>
            <a:ext cx="3802725" cy="3431200"/>
          </a:xfrm>
          <a:prstGeom prst="rect">
            <a:avLst/>
          </a:prstGeom>
          <a:noFill/>
          <a:ln>
            <a:noFill/>
          </a:ln>
        </p:spPr>
      </p:pic>
      <p:sp>
        <p:nvSpPr>
          <p:cNvPr id="86" name="Google Shape;86;p11"/>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87" name="Google Shape;87;p11"/>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88" name="Google Shape;88;p11"/>
          <p:cNvCxnSpPr/>
          <p:nvPr/>
        </p:nvCxnSpPr>
        <p:spPr>
          <a:xfrm>
            <a:off x="3681150" y="2571750"/>
            <a:ext cx="17979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p:cSld name="CUSTOM_7">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pic>
        <p:nvPicPr>
          <p:cNvPr id="91" name="Google Shape;91;p12"/>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7_1">
    <p:spTree>
      <p:nvGrpSpPr>
        <p:cNvPr id="1"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94" name="Google Shape;94;p13"/>
          <p:cNvSpPr txBox="1">
            <a:spLocks noGrp="1"/>
          </p:cNvSpPr>
          <p:nvPr>
            <p:ph type="ctrTitle"/>
          </p:nvPr>
        </p:nvSpPr>
        <p:spPr>
          <a:xfrm flipH="1">
            <a:off x="749100" y="507400"/>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95" name="Google Shape;95;p13"/>
          <p:cNvSpPr txBox="1">
            <a:spLocks noGrp="1"/>
          </p:cNvSpPr>
          <p:nvPr>
            <p:ph type="ctrTitle" idx="2"/>
          </p:nvPr>
        </p:nvSpPr>
        <p:spPr>
          <a:xfrm>
            <a:off x="1690457" y="19083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6" name="Google Shape;96;p13"/>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7" name="Google Shape;97;p13"/>
          <p:cNvSpPr txBox="1">
            <a:spLocks noGrp="1"/>
          </p:cNvSpPr>
          <p:nvPr>
            <p:ph type="ctrTitle" idx="3"/>
          </p:nvPr>
        </p:nvSpPr>
        <p:spPr>
          <a:xfrm>
            <a:off x="1690457" y="341026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8" name="Google Shape;98;p13"/>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9" name="Google Shape;99;p13"/>
          <p:cNvSpPr txBox="1">
            <a:spLocks noGrp="1"/>
          </p:cNvSpPr>
          <p:nvPr>
            <p:ph type="ctrTitle" idx="5"/>
          </p:nvPr>
        </p:nvSpPr>
        <p:spPr>
          <a:xfrm>
            <a:off x="4824357" y="19083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0" name="Google Shape;100;p13"/>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1" name="Google Shape;101;p13"/>
          <p:cNvSpPr txBox="1">
            <a:spLocks noGrp="1"/>
          </p:cNvSpPr>
          <p:nvPr>
            <p:ph type="ctrTitle" idx="7"/>
          </p:nvPr>
        </p:nvSpPr>
        <p:spPr>
          <a:xfrm>
            <a:off x="4824357" y="341026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2" name="Google Shape;102;p13"/>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103" name="Google Shape;103;p13"/>
          <p:cNvCxnSpPr/>
          <p:nvPr/>
        </p:nvCxnSpPr>
        <p:spPr>
          <a:xfrm>
            <a:off x="2273400" y="21106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104" name="Google Shape;104;p13"/>
          <p:cNvCxnSpPr/>
          <p:nvPr/>
        </p:nvCxnSpPr>
        <p:spPr>
          <a:xfrm>
            <a:off x="2273400" y="3627438"/>
            <a:ext cx="45972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2">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xfrm flipH="1">
            <a:off x="1182090" y="987574"/>
            <a:ext cx="6839212"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High Tower Text" panose="02040502050506030303" pitchFamily="18" charset="0"/>
              </a:rPr>
              <a:t>Propuesta</a:t>
            </a:r>
            <a:r>
              <a:rPr lang="es" sz="4400" dirty="0" smtClean="0">
                <a:solidFill>
                  <a:schemeClr val="accent2">
                    <a:lumMod val="10000"/>
                  </a:schemeClr>
                </a:solidFill>
                <a:latin typeface="High Tower Text" panose="02040502050506030303" pitchFamily="18" charset="0"/>
              </a:rPr>
              <a:t> </a:t>
            </a:r>
            <a:r>
              <a:rPr lang="e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High Tower Text" panose="02040502050506030303" pitchFamily="18" charset="0"/>
              </a:rPr>
              <a:t>Tecnológica para el Laboratorio VIDAlab</a:t>
            </a:r>
            <a:endParaRPr sz="4400" dirty="0">
              <a:solidFill>
                <a:schemeClr val="accent2">
                  <a:lumMod val="10000"/>
                </a:schemeClr>
              </a:solidFill>
              <a:latin typeface="High Tower Text" panose="02040502050506030303" pitchFamily="18" charset="0"/>
            </a:endParaRPr>
          </a:p>
        </p:txBody>
      </p:sp>
      <p:sp>
        <p:nvSpPr>
          <p:cNvPr id="302" name="Google Shape;302;p43"/>
          <p:cNvSpPr txBox="1">
            <a:spLocks noGrp="1"/>
          </p:cNvSpPr>
          <p:nvPr>
            <p:ph type="subTitle" idx="1"/>
          </p:nvPr>
        </p:nvSpPr>
        <p:spPr>
          <a:xfrm flipH="1">
            <a:off x="2411760" y="1635646"/>
            <a:ext cx="4680520" cy="670500"/>
          </a:xfrm>
          <a:prstGeom prst="rect">
            <a:avLst/>
          </a:prstGeom>
        </p:spPr>
        <p:txBody>
          <a:bodyPr spcFirstLastPara="1" wrap="square" lIns="91425" tIns="91425" rIns="91425" bIns="91425" anchor="t" anchorCtr="0">
            <a:noAutofit/>
          </a:bodyPr>
          <a:lstStyle/>
          <a:p>
            <a:pPr lvl="0">
              <a:lnSpc>
                <a:spcPct val="150000"/>
              </a:lnSpc>
            </a:pPr>
            <a:r>
              <a:rPr lang="es-CR" sz="1800" b="1" i="1" dirty="0">
                <a:solidFill>
                  <a:schemeClr val="accent6">
                    <a:lumMod val="50000"/>
                  </a:schemeClr>
                </a:solidFill>
                <a:latin typeface="Times New Roman" panose="02020603050405020304" pitchFamily="18" charset="0"/>
                <a:cs typeface="Times New Roman" panose="02020603050405020304" pitchFamily="18" charset="0"/>
              </a:rPr>
              <a:t>Integrantes:</a:t>
            </a:r>
          </a:p>
          <a:p>
            <a:pPr lvl="0">
              <a:lnSpc>
                <a:spcPct val="150000"/>
              </a:lnSpc>
            </a:pPr>
            <a:r>
              <a:rPr lang="es-CR" sz="1800" b="1" i="1" dirty="0">
                <a:solidFill>
                  <a:schemeClr val="accent6">
                    <a:lumMod val="50000"/>
                  </a:schemeClr>
                </a:solidFill>
                <a:latin typeface="Times New Roman" panose="02020603050405020304" pitchFamily="18" charset="0"/>
                <a:cs typeface="Times New Roman" panose="02020603050405020304" pitchFamily="18" charset="0"/>
              </a:rPr>
              <a:t>Álvarez Zúñiga Isaías Andrés </a:t>
            </a:r>
            <a:r>
              <a:rPr lang="es-CR" sz="1800" b="1" i="1" dirty="0" smtClean="0">
                <a:solidFill>
                  <a:schemeClr val="accent6">
                    <a:lumMod val="50000"/>
                  </a:schemeClr>
                </a:solidFill>
                <a:latin typeface="Times New Roman" panose="02020603050405020304" pitchFamily="18" charset="0"/>
                <a:cs typeface="Times New Roman" panose="02020603050405020304" pitchFamily="18" charset="0"/>
              </a:rPr>
              <a:t>B50407</a:t>
            </a:r>
            <a:endParaRPr lang="es-ES" sz="1800" b="1" dirty="0">
              <a:solidFill>
                <a:schemeClr val="accent6">
                  <a:lumMod val="50000"/>
                </a:schemeClr>
              </a:solidFill>
              <a:latin typeface="Times New Roman" panose="02020603050405020304" pitchFamily="18" charset="0"/>
              <a:cs typeface="Times New Roman" panose="02020603050405020304" pitchFamily="18" charset="0"/>
            </a:endParaRPr>
          </a:p>
          <a:p>
            <a:pPr lvl="0">
              <a:lnSpc>
                <a:spcPct val="150000"/>
              </a:lnSpc>
            </a:pPr>
            <a:r>
              <a:rPr lang="es-CR" sz="1800" b="1" i="1" dirty="0">
                <a:solidFill>
                  <a:schemeClr val="accent6">
                    <a:lumMod val="50000"/>
                  </a:schemeClr>
                </a:solidFill>
                <a:latin typeface="Times New Roman" panose="02020603050405020304" pitchFamily="18" charset="0"/>
                <a:cs typeface="Times New Roman" panose="02020603050405020304" pitchFamily="18" charset="0"/>
              </a:rPr>
              <a:t>Quirós Torres Stephanie 	B55671</a:t>
            </a:r>
            <a:endParaRPr lang="es-ES" sz="1800" b="1" dirty="0">
              <a:solidFill>
                <a:schemeClr val="accent6">
                  <a:lumMod val="50000"/>
                </a:schemeClr>
              </a:solidFill>
              <a:latin typeface="Times New Roman" panose="02020603050405020304" pitchFamily="18" charset="0"/>
              <a:cs typeface="Times New Roman" panose="02020603050405020304" pitchFamily="18" charset="0"/>
            </a:endParaRPr>
          </a:p>
          <a:p>
            <a:pPr lvl="0">
              <a:lnSpc>
                <a:spcPct val="150000"/>
              </a:lnSpc>
            </a:pPr>
            <a:r>
              <a:rPr lang="es-CR" sz="1800" b="1" i="1" dirty="0">
                <a:solidFill>
                  <a:schemeClr val="accent6">
                    <a:lumMod val="50000"/>
                  </a:schemeClr>
                </a:solidFill>
                <a:latin typeface="Times New Roman" panose="02020603050405020304" pitchFamily="18" charset="0"/>
                <a:cs typeface="Times New Roman" panose="02020603050405020304" pitchFamily="18" charset="0"/>
              </a:rPr>
              <a:t>Rojas Ramos </a:t>
            </a:r>
            <a:r>
              <a:rPr lang="es-CR" sz="1800" b="1" i="1" dirty="0" err="1">
                <a:solidFill>
                  <a:schemeClr val="accent6">
                    <a:lumMod val="50000"/>
                  </a:schemeClr>
                </a:solidFill>
                <a:latin typeface="Times New Roman" panose="02020603050405020304" pitchFamily="18" charset="0"/>
                <a:cs typeface="Times New Roman" panose="02020603050405020304" pitchFamily="18" charset="0"/>
              </a:rPr>
              <a:t>Iryeri</a:t>
            </a:r>
            <a:r>
              <a:rPr lang="es-CR" sz="1800" b="1" i="1" dirty="0">
                <a:solidFill>
                  <a:schemeClr val="accent6">
                    <a:lumMod val="50000"/>
                  </a:schemeClr>
                </a:solidFill>
                <a:latin typeface="Times New Roman" panose="02020603050405020304" pitchFamily="18" charset="0"/>
                <a:cs typeface="Times New Roman" panose="02020603050405020304" pitchFamily="18" charset="0"/>
              </a:rPr>
              <a:t> Sofía 	B66270</a:t>
            </a:r>
            <a:endParaRPr lang="es-ES" sz="1800" b="1" dirty="0">
              <a:solidFill>
                <a:schemeClr val="accent6">
                  <a:lumMod val="5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600" b="1" dirty="0">
              <a:solidFill>
                <a:schemeClr val="bg2"/>
              </a:solidFill>
            </a:endParaRPr>
          </a:p>
        </p:txBody>
      </p:sp>
      <p:pic>
        <p:nvPicPr>
          <p:cNvPr id="4" name="Google Shape;84;p17"/>
          <p:cNvPicPr preferRelativeResize="0"/>
          <p:nvPr/>
        </p:nvPicPr>
        <p:blipFill rotWithShape="1">
          <a:blip r:embed="rId3">
            <a:alphaModFix/>
          </a:blip>
          <a:srcRect t="23111"/>
          <a:stretch/>
        </p:blipFill>
        <p:spPr>
          <a:xfrm>
            <a:off x="29696" y="2643758"/>
            <a:ext cx="9144000" cy="24997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4"/>
          <p:cNvSpPr txBox="1">
            <a:spLocks noGrp="1"/>
          </p:cNvSpPr>
          <p:nvPr>
            <p:ph type="ctrTitle"/>
          </p:nvPr>
        </p:nvSpPr>
        <p:spPr>
          <a:xfrm flipH="1">
            <a:off x="701575" y="483518"/>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Áreas funcionales</a:t>
            </a:r>
            <a:endParaRPr dirty="0"/>
          </a:p>
        </p:txBody>
      </p:sp>
      <p:sp>
        <p:nvSpPr>
          <p:cNvPr id="815" name="Google Shape;815;p64"/>
          <p:cNvSpPr/>
          <p:nvPr/>
        </p:nvSpPr>
        <p:spPr>
          <a:xfrm>
            <a:off x="6285666" y="1598598"/>
            <a:ext cx="621690" cy="3526669"/>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16" name="Google Shape;816;p64"/>
          <p:cNvSpPr/>
          <p:nvPr/>
        </p:nvSpPr>
        <p:spPr>
          <a:xfrm>
            <a:off x="5961297" y="2359004"/>
            <a:ext cx="621690" cy="2785213"/>
          </a:xfrm>
          <a:custGeom>
            <a:avLst/>
            <a:gdLst/>
            <a:ahLst/>
            <a:cxnLst/>
            <a:rect l="l" t="t" r="r" b="b"/>
            <a:pathLst>
              <a:path w="1178559" h="5280025" extrusionOk="0">
                <a:moveTo>
                  <a:pt x="589000" y="0"/>
                </a:moveTo>
                <a:lnTo>
                  <a:pt x="0" y="408266"/>
                </a:lnTo>
                <a:lnTo>
                  <a:pt x="0" y="5279859"/>
                </a:lnTo>
                <a:lnTo>
                  <a:pt x="1178001" y="5279859"/>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817" name="Google Shape;817;p64"/>
          <p:cNvSpPr/>
          <p:nvPr/>
        </p:nvSpPr>
        <p:spPr>
          <a:xfrm>
            <a:off x="5650835" y="3094875"/>
            <a:ext cx="621690" cy="2049300"/>
          </a:xfrm>
          <a:custGeom>
            <a:avLst/>
            <a:gdLst/>
            <a:ahLst/>
            <a:cxnLst/>
            <a:rect l="l" t="t" r="r" b="b"/>
            <a:pathLst>
              <a:path w="1178559" h="3884929" extrusionOk="0">
                <a:moveTo>
                  <a:pt x="589000" y="0"/>
                </a:moveTo>
                <a:lnTo>
                  <a:pt x="0" y="408266"/>
                </a:lnTo>
                <a:lnTo>
                  <a:pt x="0" y="3884307"/>
                </a:lnTo>
                <a:lnTo>
                  <a:pt x="1178001" y="3884307"/>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cxnSp>
        <p:nvCxnSpPr>
          <p:cNvPr id="820" name="Google Shape;820;p64"/>
          <p:cNvCxnSpPr/>
          <p:nvPr/>
        </p:nvCxnSpPr>
        <p:spPr>
          <a:xfrm rot="10800000">
            <a:off x="4138825" y="3319425"/>
            <a:ext cx="1520400" cy="0"/>
          </a:xfrm>
          <a:prstGeom prst="straightConnector1">
            <a:avLst/>
          </a:prstGeom>
          <a:noFill/>
          <a:ln w="19050" cap="flat" cmpd="sng">
            <a:solidFill>
              <a:srgbClr val="FFFFFF"/>
            </a:solidFill>
            <a:prstDash val="solid"/>
            <a:round/>
            <a:headEnd type="none" w="sm" len="sm"/>
            <a:tailEnd type="diamond" w="sm" len="sm"/>
          </a:ln>
        </p:spPr>
      </p:cxnSp>
      <p:cxnSp>
        <p:nvCxnSpPr>
          <p:cNvPr id="821" name="Google Shape;821;p64"/>
          <p:cNvCxnSpPr/>
          <p:nvPr/>
        </p:nvCxnSpPr>
        <p:spPr>
          <a:xfrm rot="10800000">
            <a:off x="4138950" y="2585321"/>
            <a:ext cx="1832400" cy="0"/>
          </a:xfrm>
          <a:prstGeom prst="straightConnector1">
            <a:avLst/>
          </a:prstGeom>
          <a:noFill/>
          <a:ln w="19050" cap="flat" cmpd="sng">
            <a:solidFill>
              <a:srgbClr val="FFFFFF"/>
            </a:solidFill>
            <a:prstDash val="solid"/>
            <a:round/>
            <a:headEnd type="none" w="sm" len="sm"/>
            <a:tailEnd type="diamond" w="sm" len="sm"/>
          </a:ln>
        </p:spPr>
      </p:cxnSp>
      <p:cxnSp>
        <p:nvCxnSpPr>
          <p:cNvPr id="822" name="Google Shape;822;p64"/>
          <p:cNvCxnSpPr/>
          <p:nvPr/>
        </p:nvCxnSpPr>
        <p:spPr>
          <a:xfrm rot="10800000">
            <a:off x="4138900" y="1851226"/>
            <a:ext cx="2137800" cy="0"/>
          </a:xfrm>
          <a:prstGeom prst="straightConnector1">
            <a:avLst/>
          </a:prstGeom>
          <a:noFill/>
          <a:ln w="19050" cap="flat" cmpd="sng">
            <a:solidFill>
              <a:srgbClr val="FFFFFF"/>
            </a:solidFill>
            <a:prstDash val="solid"/>
            <a:round/>
            <a:headEnd type="none" w="sm" len="sm"/>
            <a:tailEnd type="diamond" w="sm" len="sm"/>
          </a:ln>
        </p:spPr>
      </p:cxnSp>
      <p:sp>
        <p:nvSpPr>
          <p:cNvPr id="823" name="Google Shape;823;p64"/>
          <p:cNvSpPr txBox="1">
            <a:spLocks noGrp="1"/>
          </p:cNvSpPr>
          <p:nvPr>
            <p:ph type="subTitle" idx="4294967295"/>
          </p:nvPr>
        </p:nvSpPr>
        <p:spPr>
          <a:xfrm>
            <a:off x="1619672" y="1418017"/>
            <a:ext cx="2352300" cy="512700"/>
          </a:xfrm>
          <a:prstGeom prst="rect">
            <a:avLst/>
          </a:prstGeom>
        </p:spPr>
        <p:txBody>
          <a:bodyPr spcFirstLastPara="1" wrap="square" lIns="91425" tIns="91425" rIns="91425" bIns="91425" anchor="t" anchorCtr="0">
            <a:noAutofit/>
          </a:bodyPr>
          <a:lstStyle/>
          <a:p>
            <a:pPr marL="0" lvl="0" indent="0" algn="r">
              <a:lnSpc>
                <a:spcPct val="100000"/>
              </a:lnSpc>
              <a:spcBef>
                <a:spcPts val="1600"/>
              </a:spcBef>
              <a:spcAft>
                <a:spcPts val="1600"/>
              </a:spcAft>
              <a:buNone/>
            </a:pPr>
            <a:r>
              <a:rPr lang="es-ES" sz="1600" b="1" dirty="0">
                <a:solidFill>
                  <a:schemeClr val="accent4">
                    <a:lumMod val="10000"/>
                  </a:schemeClr>
                </a:solidFill>
                <a:latin typeface="Times New Roman" panose="02020603050405020304" pitchFamily="18" charset="0"/>
                <a:cs typeface="Times New Roman" panose="02020603050405020304" pitchFamily="18" charset="0"/>
              </a:rPr>
              <a:t>Servicio al </a:t>
            </a:r>
            <a:r>
              <a:rPr lang="es-ES" sz="1600" b="1" dirty="0" smtClean="0">
                <a:solidFill>
                  <a:schemeClr val="accent4">
                    <a:lumMod val="10000"/>
                  </a:schemeClr>
                </a:solidFill>
                <a:latin typeface="Times New Roman" panose="02020603050405020304" pitchFamily="18" charset="0"/>
                <a:cs typeface="Times New Roman" panose="02020603050405020304" pitchFamily="18" charset="0"/>
              </a:rPr>
              <a:t>cliente</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824" name="Google Shape;824;p64"/>
          <p:cNvSpPr txBox="1">
            <a:spLocks noGrp="1"/>
          </p:cNvSpPr>
          <p:nvPr>
            <p:ph type="subTitle" idx="4294967295"/>
          </p:nvPr>
        </p:nvSpPr>
        <p:spPr>
          <a:xfrm>
            <a:off x="1547664" y="2164264"/>
            <a:ext cx="2352300" cy="512700"/>
          </a:xfrm>
          <a:prstGeom prst="rect">
            <a:avLst/>
          </a:prstGeom>
        </p:spPr>
        <p:txBody>
          <a:bodyPr spcFirstLastPara="1" wrap="square" lIns="91425" tIns="91425" rIns="91425" bIns="91425" anchor="t" anchorCtr="0">
            <a:noAutofit/>
          </a:bodyPr>
          <a:lstStyle/>
          <a:p>
            <a:pPr marL="0" lvl="0" indent="0" algn="r">
              <a:lnSpc>
                <a:spcPct val="100000"/>
              </a:lnSpc>
              <a:spcBef>
                <a:spcPts val="1600"/>
              </a:spcBef>
              <a:spcAft>
                <a:spcPts val="1600"/>
              </a:spcAft>
              <a:buNone/>
            </a:pPr>
            <a:r>
              <a:rPr lang="es-ES" sz="1600" b="1" dirty="0">
                <a:solidFill>
                  <a:schemeClr val="accent4">
                    <a:lumMod val="10000"/>
                  </a:schemeClr>
                </a:solidFill>
                <a:latin typeface="Times New Roman" panose="02020603050405020304" pitchFamily="18" charset="0"/>
                <a:cs typeface="Times New Roman" panose="02020603050405020304" pitchFamily="18" charset="0"/>
              </a:rPr>
              <a:t>Administración</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825" name="Google Shape;825;p64"/>
          <p:cNvSpPr txBox="1">
            <a:spLocks noGrp="1"/>
          </p:cNvSpPr>
          <p:nvPr>
            <p:ph type="subTitle" idx="4294967295"/>
          </p:nvPr>
        </p:nvSpPr>
        <p:spPr>
          <a:xfrm>
            <a:off x="1619672" y="2915270"/>
            <a:ext cx="2352300" cy="512700"/>
          </a:xfrm>
          <a:prstGeom prst="rect">
            <a:avLst/>
          </a:prstGeom>
        </p:spPr>
        <p:txBody>
          <a:bodyPr spcFirstLastPara="1" wrap="square" lIns="91425" tIns="91425" rIns="91425" bIns="91425" anchor="t" anchorCtr="0">
            <a:noAutofit/>
          </a:bodyPr>
          <a:lstStyle/>
          <a:p>
            <a:pPr marL="0" lvl="0" indent="0" algn="r">
              <a:lnSpc>
                <a:spcPct val="100000"/>
              </a:lnSpc>
              <a:spcBef>
                <a:spcPts val="1600"/>
              </a:spcBef>
              <a:spcAft>
                <a:spcPts val="1600"/>
              </a:spcAft>
              <a:buNone/>
            </a:pPr>
            <a:r>
              <a:rPr lang="es-ES" sz="1600" b="1" dirty="0">
                <a:solidFill>
                  <a:schemeClr val="accent4">
                    <a:lumMod val="10000"/>
                  </a:schemeClr>
                </a:solidFill>
                <a:latin typeface="Times New Roman" panose="02020603050405020304" pitchFamily="18" charset="0"/>
                <a:cs typeface="Times New Roman" panose="02020603050405020304" pitchFamily="18" charset="0"/>
              </a:rPr>
              <a:t>Servicio empresarial</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grpSp>
        <p:nvGrpSpPr>
          <p:cNvPr id="827" name="Google Shape;827;p64"/>
          <p:cNvGrpSpPr/>
          <p:nvPr/>
        </p:nvGrpSpPr>
        <p:grpSpPr>
          <a:xfrm>
            <a:off x="6119372" y="2585321"/>
            <a:ext cx="332587" cy="329962"/>
            <a:chOff x="2508825" y="2318350"/>
            <a:chExt cx="297750" cy="295400"/>
          </a:xfrm>
        </p:grpSpPr>
        <p:sp>
          <p:nvSpPr>
            <p:cNvPr id="828" name="Google Shape;828;p64"/>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42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4"/>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42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64"/>
          <p:cNvGrpSpPr/>
          <p:nvPr/>
        </p:nvGrpSpPr>
        <p:grpSpPr>
          <a:xfrm>
            <a:off x="6431097" y="1754923"/>
            <a:ext cx="330827" cy="329934"/>
            <a:chOff x="3962775" y="2683025"/>
            <a:chExt cx="296175" cy="295375"/>
          </a:xfrm>
        </p:grpSpPr>
        <p:sp>
          <p:nvSpPr>
            <p:cNvPr id="848" name="Google Shape;848;p64"/>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rgbClr val="42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4"/>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rgbClr val="42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4"/>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rgbClr val="42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6267;p42"/>
          <p:cNvGrpSpPr/>
          <p:nvPr/>
        </p:nvGrpSpPr>
        <p:grpSpPr>
          <a:xfrm>
            <a:off x="5799852" y="3198287"/>
            <a:ext cx="342995" cy="342156"/>
            <a:chOff x="-38537400" y="3588000"/>
            <a:chExt cx="316650" cy="315875"/>
          </a:xfrm>
        </p:grpSpPr>
        <p:sp>
          <p:nvSpPr>
            <p:cNvPr id="43" name="Google Shape;6268;p42"/>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69;p42"/>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70;p42"/>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71;p42"/>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540568" y="339502"/>
            <a:ext cx="3563888"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smtClean="0"/>
              <a:t>Hardware</a:t>
            </a:r>
            <a:endParaRPr dirty="0"/>
          </a:p>
        </p:txBody>
      </p:sp>
      <p:sp>
        <p:nvSpPr>
          <p:cNvPr id="4" name="Google Shape;382;p50"/>
          <p:cNvSpPr txBox="1">
            <a:spLocks/>
          </p:cNvSpPr>
          <p:nvPr/>
        </p:nvSpPr>
        <p:spPr>
          <a:xfrm>
            <a:off x="2555776" y="2784216"/>
            <a:ext cx="5184576"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algn="l"/>
            <a:r>
              <a:rPr lang="es-ES" dirty="0" smtClean="0"/>
              <a:t>Software y sistema actual</a:t>
            </a:r>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571869098"/>
              </p:ext>
            </p:extLst>
          </p:nvPr>
        </p:nvGraphicFramePr>
        <p:xfrm>
          <a:off x="467544" y="915566"/>
          <a:ext cx="4489556" cy="822960"/>
        </p:xfrm>
        <a:graphic>
          <a:graphicData uri="http://schemas.openxmlformats.org/drawingml/2006/table">
            <a:tbl>
              <a:tblPr firstRow="1" firstCol="1" bandRow="1">
                <a:tableStyleId>{5C22544A-7EE6-4342-B048-85BDC9FD1C3A}</a:tableStyleId>
              </a:tblPr>
              <a:tblGrid>
                <a:gridCol w="792580"/>
                <a:gridCol w="3696976"/>
              </a:tblGrid>
              <a:tr h="0">
                <a:tc>
                  <a:txBody>
                    <a:bodyPr/>
                    <a:lstStyle/>
                    <a:p>
                      <a:pPr algn="just">
                        <a:lnSpc>
                          <a:spcPct val="150000"/>
                        </a:lnSpc>
                        <a:spcAft>
                          <a:spcPts val="0"/>
                        </a:spcAft>
                      </a:pPr>
                      <a:r>
                        <a:rPr lang="es-ES" sz="1200" dirty="0">
                          <a:effectLst/>
                        </a:rPr>
                        <a:t>Cantidad</a:t>
                      </a:r>
                      <a:endParaRPr lang="es-ES" sz="1100" dirty="0">
                        <a:solidFill>
                          <a:srgbClr val="FFFFFF"/>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s-ES" sz="1200">
                          <a:effectLst/>
                        </a:rPr>
                        <a:t>Nombre </a:t>
                      </a:r>
                      <a:endParaRPr lang="es-ES" sz="1100">
                        <a:solidFill>
                          <a:srgbClr val="FFFFFF"/>
                        </a:solidFill>
                        <a:effectLst/>
                        <a:latin typeface="Calibri"/>
                        <a:ea typeface="Calibri"/>
                        <a:cs typeface="Times New Roman"/>
                      </a:endParaRPr>
                    </a:p>
                  </a:txBody>
                  <a:tcPr marL="68580" marR="68580" marT="0" marB="0"/>
                </a:tc>
              </a:tr>
              <a:tr h="0">
                <a:tc>
                  <a:txBody>
                    <a:bodyPr/>
                    <a:lstStyle/>
                    <a:p>
                      <a:pPr algn="ctr">
                        <a:lnSpc>
                          <a:spcPct val="150000"/>
                        </a:lnSpc>
                        <a:spcAft>
                          <a:spcPts val="0"/>
                        </a:spcAft>
                      </a:pPr>
                      <a:r>
                        <a:rPr lang="es-ES" sz="1200">
                          <a:effectLst/>
                        </a:rPr>
                        <a:t>2</a:t>
                      </a:r>
                      <a:endParaRPr lang="es-ES" sz="1100">
                        <a:solidFill>
                          <a:srgbClr val="FFFFFF"/>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s-ES" sz="1200">
                          <a:solidFill>
                            <a:schemeClr val="accent4">
                              <a:lumMod val="10000"/>
                            </a:schemeClr>
                          </a:solidFill>
                          <a:effectLst/>
                        </a:rPr>
                        <a:t>Computadoras</a:t>
                      </a:r>
                      <a:endParaRPr lang="es-ES" sz="1100">
                        <a:solidFill>
                          <a:schemeClr val="accent4">
                            <a:lumMod val="10000"/>
                          </a:schemeClr>
                        </a:solidFill>
                        <a:effectLst/>
                        <a:latin typeface="Calibri"/>
                        <a:ea typeface="Calibri"/>
                        <a:cs typeface="Times New Roman"/>
                      </a:endParaRPr>
                    </a:p>
                  </a:txBody>
                  <a:tcPr marL="68580" marR="68580" marT="0" marB="0"/>
                </a:tc>
              </a:tr>
              <a:tr h="0">
                <a:tc>
                  <a:txBody>
                    <a:bodyPr/>
                    <a:lstStyle/>
                    <a:p>
                      <a:pPr algn="ctr">
                        <a:lnSpc>
                          <a:spcPct val="150000"/>
                        </a:lnSpc>
                        <a:spcAft>
                          <a:spcPts val="0"/>
                        </a:spcAft>
                      </a:pPr>
                      <a:r>
                        <a:rPr lang="es-ES" sz="1200">
                          <a:effectLst/>
                        </a:rPr>
                        <a:t>1</a:t>
                      </a:r>
                      <a:endParaRPr lang="es-ES" sz="1100">
                        <a:solidFill>
                          <a:srgbClr val="FFFFFF"/>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s-ES" sz="1200" dirty="0">
                          <a:solidFill>
                            <a:schemeClr val="accent4">
                              <a:lumMod val="10000"/>
                            </a:schemeClr>
                          </a:solidFill>
                          <a:effectLst/>
                        </a:rPr>
                        <a:t>Archivador de expedientes</a:t>
                      </a:r>
                      <a:endParaRPr lang="es-ES" sz="1100" dirty="0">
                        <a:solidFill>
                          <a:schemeClr val="accent4">
                            <a:lumMod val="10000"/>
                          </a:schemeClr>
                        </a:solidFill>
                        <a:effectLst/>
                        <a:latin typeface="Calibri"/>
                        <a:ea typeface="Calibri"/>
                        <a:cs typeface="Times New Roman"/>
                      </a:endParaRPr>
                    </a:p>
                  </a:txBody>
                  <a:tcPr marL="68580" marR="68580" marT="0" marB="0"/>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403911101"/>
              </p:ext>
            </p:extLst>
          </p:nvPr>
        </p:nvGraphicFramePr>
        <p:xfrm>
          <a:off x="3563888" y="3579862"/>
          <a:ext cx="4536504" cy="822960"/>
        </p:xfrm>
        <a:graphic>
          <a:graphicData uri="http://schemas.openxmlformats.org/drawingml/2006/table">
            <a:tbl>
              <a:tblPr firstRow="1" firstCol="1" bandRow="1">
                <a:tableStyleId>{5C22544A-7EE6-4342-B048-85BDC9FD1C3A}</a:tableStyleId>
              </a:tblPr>
              <a:tblGrid>
                <a:gridCol w="800868"/>
                <a:gridCol w="3735636"/>
              </a:tblGrid>
              <a:tr h="0">
                <a:tc>
                  <a:txBody>
                    <a:bodyPr/>
                    <a:lstStyle/>
                    <a:p>
                      <a:pPr algn="just">
                        <a:lnSpc>
                          <a:spcPct val="150000"/>
                        </a:lnSpc>
                        <a:spcAft>
                          <a:spcPts val="0"/>
                        </a:spcAft>
                      </a:pPr>
                      <a:r>
                        <a:rPr lang="es-ES" sz="1200" dirty="0">
                          <a:effectLst/>
                        </a:rPr>
                        <a:t>Cantidad</a:t>
                      </a:r>
                      <a:endParaRPr lang="es-ES" sz="1100" dirty="0">
                        <a:solidFill>
                          <a:srgbClr val="FFFFFF"/>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s-ES" sz="1200" dirty="0">
                          <a:effectLst/>
                        </a:rPr>
                        <a:t>Nombre </a:t>
                      </a:r>
                      <a:endParaRPr lang="es-ES" sz="1100" dirty="0">
                        <a:solidFill>
                          <a:srgbClr val="FFFFFF"/>
                        </a:solidFill>
                        <a:effectLst/>
                        <a:latin typeface="Calibri"/>
                        <a:ea typeface="Calibri"/>
                        <a:cs typeface="Times New Roman"/>
                      </a:endParaRPr>
                    </a:p>
                  </a:txBody>
                  <a:tcPr marL="68580" marR="68580" marT="0" marB="0"/>
                </a:tc>
              </a:tr>
              <a:tr h="0">
                <a:tc>
                  <a:txBody>
                    <a:bodyPr/>
                    <a:lstStyle/>
                    <a:p>
                      <a:pPr algn="ctr">
                        <a:lnSpc>
                          <a:spcPct val="150000"/>
                        </a:lnSpc>
                        <a:spcAft>
                          <a:spcPts val="0"/>
                        </a:spcAft>
                      </a:pPr>
                      <a:r>
                        <a:rPr lang="es-ES" sz="1200">
                          <a:effectLst/>
                        </a:rPr>
                        <a:t>1</a:t>
                      </a:r>
                      <a:endParaRPr lang="es-ES" sz="1100">
                        <a:solidFill>
                          <a:srgbClr val="FFFFFF"/>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s-ES" sz="1200">
                          <a:solidFill>
                            <a:schemeClr val="accent4">
                              <a:lumMod val="10000"/>
                            </a:schemeClr>
                          </a:solidFill>
                          <a:effectLst/>
                        </a:rPr>
                        <a:t>Sistema IOLAB</a:t>
                      </a:r>
                      <a:endParaRPr lang="es-ES" sz="1100">
                        <a:solidFill>
                          <a:schemeClr val="accent4">
                            <a:lumMod val="10000"/>
                          </a:schemeClr>
                        </a:solidFill>
                        <a:effectLst/>
                        <a:latin typeface="Calibri"/>
                        <a:ea typeface="Calibri"/>
                        <a:cs typeface="Times New Roman"/>
                      </a:endParaRPr>
                    </a:p>
                  </a:txBody>
                  <a:tcPr marL="68580" marR="68580" marT="0" marB="0"/>
                </a:tc>
              </a:tr>
              <a:tr h="0">
                <a:tc>
                  <a:txBody>
                    <a:bodyPr/>
                    <a:lstStyle/>
                    <a:p>
                      <a:pPr algn="ctr">
                        <a:lnSpc>
                          <a:spcPct val="150000"/>
                        </a:lnSpc>
                        <a:spcAft>
                          <a:spcPts val="0"/>
                        </a:spcAft>
                      </a:pPr>
                      <a:r>
                        <a:rPr lang="es-ES" sz="1200" dirty="0">
                          <a:effectLst/>
                        </a:rPr>
                        <a:t>1</a:t>
                      </a:r>
                      <a:endParaRPr lang="es-ES" sz="1100" dirty="0">
                        <a:solidFill>
                          <a:srgbClr val="FFFFFF"/>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s-ES" sz="1200" dirty="0">
                          <a:solidFill>
                            <a:schemeClr val="accent4">
                              <a:lumMod val="10000"/>
                            </a:schemeClr>
                          </a:solidFill>
                          <a:effectLst/>
                        </a:rPr>
                        <a:t>Dominio “Vidalabliberia.com”</a:t>
                      </a:r>
                      <a:endParaRPr lang="es-ES" sz="1100" dirty="0">
                        <a:solidFill>
                          <a:schemeClr val="accent4">
                            <a:lumMod val="10000"/>
                          </a:schemeClr>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36772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463"/>
        <p:cNvGrpSpPr/>
        <p:nvPr/>
      </p:nvGrpSpPr>
      <p:grpSpPr>
        <a:xfrm>
          <a:off x="0" y="0"/>
          <a:ext cx="0" cy="0"/>
          <a:chOff x="0" y="0"/>
          <a:chExt cx="0" cy="0"/>
        </a:xfrm>
      </p:grpSpPr>
      <p:sp>
        <p:nvSpPr>
          <p:cNvPr id="464" name="Google Shape;464;p53"/>
          <p:cNvSpPr txBox="1">
            <a:spLocks noGrp="1"/>
          </p:cNvSpPr>
          <p:nvPr>
            <p:ph type="ctrTitle"/>
          </p:nvPr>
        </p:nvSpPr>
        <p:spPr>
          <a:xfrm flipH="1">
            <a:off x="2195735" y="195486"/>
            <a:ext cx="6403029"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smtClean="0"/>
              <a:t>Comunicaciones</a:t>
            </a:r>
            <a:endParaRPr dirty="0"/>
          </a:p>
        </p:txBody>
      </p:sp>
      <p:sp>
        <p:nvSpPr>
          <p:cNvPr id="465" name="Google Shape;465;p53"/>
          <p:cNvSpPr/>
          <p:nvPr/>
        </p:nvSpPr>
        <p:spPr>
          <a:xfrm rot="5400000">
            <a:off x="562711" y="2028688"/>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3"/>
          <p:cNvSpPr/>
          <p:nvPr/>
        </p:nvSpPr>
        <p:spPr>
          <a:xfrm rot="5400000">
            <a:off x="2702361" y="2028688"/>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3"/>
          <p:cNvSpPr/>
          <p:nvPr/>
        </p:nvSpPr>
        <p:spPr>
          <a:xfrm rot="5400000">
            <a:off x="4842011" y="2028688"/>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3"/>
          <p:cNvSpPr txBox="1"/>
          <p:nvPr/>
        </p:nvSpPr>
        <p:spPr>
          <a:xfrm>
            <a:off x="1141147" y="2935091"/>
            <a:ext cx="1553700" cy="536700"/>
          </a:xfrm>
          <a:prstGeom prst="rect">
            <a:avLst/>
          </a:prstGeom>
          <a:noFill/>
          <a:ln>
            <a:noFill/>
          </a:ln>
        </p:spPr>
        <p:txBody>
          <a:bodyPr spcFirstLastPara="1" wrap="square" lIns="91425" tIns="91425" rIns="91425" bIns="91425" anchor="t" anchorCtr="0">
            <a:noAutofit/>
          </a:bodyPr>
          <a:lstStyle/>
          <a:p>
            <a:pPr algn="ctr">
              <a:buSzPts val="1100"/>
            </a:pPr>
            <a:r>
              <a:rPr lang="es-CR" sz="1600" dirty="0">
                <a:solidFill>
                  <a:schemeClr val="bg2"/>
                </a:solidFill>
                <a:latin typeface="Times New Roman" panose="02020603050405020304" pitchFamily="18" charset="0"/>
                <a:cs typeface="Times New Roman" panose="02020603050405020304" pitchFamily="18" charset="0"/>
              </a:rPr>
              <a:t>Servicios de </a:t>
            </a:r>
            <a:r>
              <a:rPr lang="es-CR" sz="1600" dirty="0" err="1">
                <a:solidFill>
                  <a:schemeClr val="bg2"/>
                </a:solidFill>
                <a:latin typeface="Times New Roman" panose="02020603050405020304" pitchFamily="18" charset="0"/>
                <a:cs typeface="Times New Roman" panose="02020603050405020304" pitchFamily="18" charset="0"/>
              </a:rPr>
              <a:t>wifi</a:t>
            </a:r>
            <a:r>
              <a:rPr lang="es-CR" sz="1600" dirty="0">
                <a:solidFill>
                  <a:schemeClr val="bg2"/>
                </a:solidFill>
                <a:latin typeface="Times New Roman" panose="02020603050405020304" pitchFamily="18" charset="0"/>
                <a:cs typeface="Times New Roman" panose="02020603050405020304" pitchFamily="18" charset="0"/>
              </a:rPr>
              <a:t> y cable digital.</a:t>
            </a:r>
          </a:p>
          <a:p>
            <a:pPr marL="0" lvl="0" indent="0" algn="ctr" rtl="0">
              <a:spcBef>
                <a:spcPts val="0"/>
              </a:spcBef>
              <a:spcAft>
                <a:spcPts val="0"/>
              </a:spcAft>
              <a:buClr>
                <a:srgbClr val="000000"/>
              </a:buClr>
              <a:buSzPts val="1100"/>
              <a:buFont typeface="Arial"/>
              <a:buNone/>
            </a:pPr>
            <a:endParaRPr sz="1200" dirty="0">
              <a:solidFill>
                <a:srgbClr val="FFFFFF"/>
              </a:solidFill>
              <a:latin typeface="Roboto Condensed Light"/>
              <a:ea typeface="Roboto Condensed Light"/>
              <a:cs typeface="Roboto Condensed Light"/>
              <a:sym typeface="Roboto Condensed Light"/>
            </a:endParaRPr>
          </a:p>
        </p:txBody>
      </p:sp>
      <p:sp>
        <p:nvSpPr>
          <p:cNvPr id="472" name="Google Shape;472;p53"/>
          <p:cNvSpPr txBox="1"/>
          <p:nvPr/>
        </p:nvSpPr>
        <p:spPr>
          <a:xfrm>
            <a:off x="3193552" y="2781137"/>
            <a:ext cx="1728191" cy="983863"/>
          </a:xfrm>
          <a:prstGeom prst="rect">
            <a:avLst/>
          </a:prstGeom>
          <a:noFill/>
          <a:ln>
            <a:noFill/>
          </a:ln>
        </p:spPr>
        <p:txBody>
          <a:bodyPr spcFirstLastPara="1" wrap="square" lIns="91425" tIns="91425" rIns="91425" bIns="91425" anchor="t" anchorCtr="0">
            <a:noAutofit/>
          </a:bodyPr>
          <a:lstStyle/>
          <a:p>
            <a:pPr algn="ctr" fontAlgn="base"/>
            <a:r>
              <a:rPr lang="es-CR" dirty="0">
                <a:solidFill>
                  <a:schemeClr val="bg2"/>
                </a:solidFill>
                <a:latin typeface="Times New Roman" panose="02020603050405020304" pitchFamily="18" charset="0"/>
                <a:cs typeface="Times New Roman" panose="02020603050405020304" pitchFamily="18" charset="0"/>
              </a:rPr>
              <a:t>Medios de comunicación digitales (correo electrónico, WhatsApp)</a:t>
            </a:r>
          </a:p>
        </p:txBody>
      </p:sp>
      <p:sp>
        <p:nvSpPr>
          <p:cNvPr id="473" name="Google Shape;473;p53"/>
          <p:cNvSpPr txBox="1"/>
          <p:nvPr/>
        </p:nvSpPr>
        <p:spPr>
          <a:xfrm>
            <a:off x="5420447" y="2781138"/>
            <a:ext cx="1553700" cy="536700"/>
          </a:xfrm>
          <a:prstGeom prst="rect">
            <a:avLst/>
          </a:prstGeom>
          <a:noFill/>
          <a:ln>
            <a:noFill/>
          </a:ln>
        </p:spPr>
        <p:txBody>
          <a:bodyPr spcFirstLastPara="1" wrap="square" lIns="91425" tIns="91425" rIns="91425" bIns="91425" anchor="t" anchorCtr="0">
            <a:noAutofit/>
          </a:bodyPr>
          <a:lstStyle/>
          <a:p>
            <a:pPr algn="ctr" fontAlgn="base"/>
            <a:r>
              <a:rPr lang="es-CR" sz="1600" dirty="0">
                <a:solidFill>
                  <a:schemeClr val="bg2"/>
                </a:solidFill>
                <a:latin typeface="Times New Roman" panose="02020603050405020304" pitchFamily="18" charset="0"/>
                <a:cs typeface="Times New Roman" panose="02020603050405020304" pitchFamily="18" charset="0"/>
              </a:rPr>
              <a:t>Redes sociales (Facebook e Instagram</a:t>
            </a:r>
            <a:r>
              <a:rPr lang="es-CR" dirty="0">
                <a:solidFill>
                  <a:schemeClr val="bg2"/>
                </a:solidFill>
                <a:latin typeface="Times New Roman" panose="02020603050405020304" pitchFamily="18" charset="0"/>
                <a:cs typeface="Times New Roman" panose="02020603050405020304" pitchFamily="18" charset="0"/>
              </a:rPr>
              <a:t>)</a:t>
            </a:r>
          </a:p>
        </p:txBody>
      </p:sp>
      <p:grpSp>
        <p:nvGrpSpPr>
          <p:cNvPr id="29" name="Google Shape;651;p31"/>
          <p:cNvGrpSpPr/>
          <p:nvPr/>
        </p:nvGrpSpPr>
        <p:grpSpPr>
          <a:xfrm>
            <a:off x="6016527" y="2276374"/>
            <a:ext cx="342232" cy="486599"/>
            <a:chOff x="2330175" y="1184325"/>
            <a:chExt cx="2602525" cy="3700375"/>
          </a:xfrm>
        </p:grpSpPr>
        <p:sp>
          <p:nvSpPr>
            <p:cNvPr id="30" name="Google Shape;652;p31"/>
            <p:cNvSpPr/>
            <p:nvPr/>
          </p:nvSpPr>
          <p:spPr>
            <a:xfrm>
              <a:off x="2330175" y="1184325"/>
              <a:ext cx="2602525" cy="3700375"/>
            </a:xfrm>
            <a:custGeom>
              <a:avLst/>
              <a:gdLst/>
              <a:ahLst/>
              <a:cxnLst/>
              <a:rect l="l" t="t" r="r" b="b"/>
              <a:pathLst>
                <a:path w="104101" h="148015" extrusionOk="0">
                  <a:moveTo>
                    <a:pt x="24623" y="1"/>
                  </a:moveTo>
                  <a:cubicBezTo>
                    <a:pt x="23297" y="1"/>
                    <a:pt x="22096" y="313"/>
                    <a:pt x="21063" y="910"/>
                  </a:cubicBezTo>
                  <a:lnTo>
                    <a:pt x="4188" y="10728"/>
                  </a:lnTo>
                  <a:lnTo>
                    <a:pt x="4188" y="10728"/>
                  </a:lnTo>
                  <a:lnTo>
                    <a:pt x="4204" y="10713"/>
                  </a:lnTo>
                  <a:lnTo>
                    <a:pt x="4204" y="10713"/>
                  </a:lnTo>
                  <a:cubicBezTo>
                    <a:pt x="1753" y="12124"/>
                    <a:pt x="234" y="15148"/>
                    <a:pt x="218" y="19444"/>
                  </a:cubicBezTo>
                  <a:lnTo>
                    <a:pt x="32" y="88167"/>
                  </a:lnTo>
                  <a:cubicBezTo>
                    <a:pt x="1" y="96791"/>
                    <a:pt x="6065" y="107306"/>
                    <a:pt x="13572" y="111633"/>
                  </a:cubicBezTo>
                  <a:lnTo>
                    <a:pt x="73376" y="146158"/>
                  </a:lnTo>
                  <a:cubicBezTo>
                    <a:pt x="75561" y="147416"/>
                    <a:pt x="77627" y="148015"/>
                    <a:pt x="79462" y="148015"/>
                  </a:cubicBezTo>
                  <a:cubicBezTo>
                    <a:pt x="80883" y="148015"/>
                    <a:pt x="82166" y="147655"/>
                    <a:pt x="83256" y="146964"/>
                  </a:cubicBezTo>
                  <a:lnTo>
                    <a:pt x="83256" y="146964"/>
                  </a:lnTo>
                  <a:cubicBezTo>
                    <a:pt x="83194" y="147011"/>
                    <a:pt x="83116" y="147057"/>
                    <a:pt x="83054" y="147104"/>
                  </a:cubicBezTo>
                  <a:lnTo>
                    <a:pt x="99929" y="137286"/>
                  </a:lnTo>
                  <a:cubicBezTo>
                    <a:pt x="102364" y="135875"/>
                    <a:pt x="103884" y="132850"/>
                    <a:pt x="103899" y="128570"/>
                  </a:cubicBezTo>
                  <a:lnTo>
                    <a:pt x="104085" y="59847"/>
                  </a:lnTo>
                  <a:cubicBezTo>
                    <a:pt x="104101" y="51224"/>
                    <a:pt x="98037" y="40724"/>
                    <a:pt x="90530" y="36396"/>
                  </a:cubicBezTo>
                  <a:lnTo>
                    <a:pt x="30741" y="1872"/>
                  </a:lnTo>
                  <a:cubicBezTo>
                    <a:pt x="28542" y="601"/>
                    <a:pt x="26463" y="1"/>
                    <a:pt x="24623" y="1"/>
                  </a:cubicBez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3;p31"/>
            <p:cNvSpPr/>
            <p:nvPr/>
          </p:nvSpPr>
          <p:spPr>
            <a:xfrm>
              <a:off x="4406125" y="4398550"/>
              <a:ext cx="521150" cy="463375"/>
            </a:xfrm>
            <a:custGeom>
              <a:avLst/>
              <a:gdLst/>
              <a:ahLst/>
              <a:cxnLst/>
              <a:rect l="l" t="t" r="r" b="b"/>
              <a:pathLst>
                <a:path w="20846" h="18535" extrusionOk="0">
                  <a:moveTo>
                    <a:pt x="20846" y="1"/>
                  </a:moveTo>
                  <a:lnTo>
                    <a:pt x="3971" y="9818"/>
                  </a:lnTo>
                  <a:cubicBezTo>
                    <a:pt x="3956" y="14073"/>
                    <a:pt x="2469" y="17087"/>
                    <a:pt x="45" y="18509"/>
                  </a:cubicBezTo>
                  <a:lnTo>
                    <a:pt x="45" y="18509"/>
                  </a:lnTo>
                  <a:lnTo>
                    <a:pt x="16891" y="8717"/>
                  </a:lnTo>
                  <a:cubicBezTo>
                    <a:pt x="19326" y="7306"/>
                    <a:pt x="20830" y="4281"/>
                    <a:pt x="20846" y="1"/>
                  </a:cubicBezTo>
                  <a:close/>
                  <a:moveTo>
                    <a:pt x="45" y="18509"/>
                  </a:moveTo>
                  <a:lnTo>
                    <a:pt x="1" y="18535"/>
                  </a:lnTo>
                  <a:cubicBezTo>
                    <a:pt x="16" y="18526"/>
                    <a:pt x="30" y="18518"/>
                    <a:pt x="45" y="18509"/>
                  </a:cubicBezTo>
                  <a:close/>
                </a:path>
              </a:pathLst>
            </a:custGeom>
            <a:solidFill>
              <a:srgbClr val="3C6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4;p31"/>
            <p:cNvSpPr/>
            <p:nvPr/>
          </p:nvSpPr>
          <p:spPr>
            <a:xfrm>
              <a:off x="2434875" y="1184525"/>
              <a:ext cx="663450" cy="292050"/>
            </a:xfrm>
            <a:custGeom>
              <a:avLst/>
              <a:gdLst/>
              <a:ahLst/>
              <a:cxnLst/>
              <a:rect l="l" t="t" r="r" b="b"/>
              <a:pathLst>
                <a:path w="26538" h="11682" extrusionOk="0">
                  <a:moveTo>
                    <a:pt x="34" y="10701"/>
                  </a:moveTo>
                  <a:cubicBezTo>
                    <a:pt x="23" y="10707"/>
                    <a:pt x="12" y="10714"/>
                    <a:pt x="0" y="10720"/>
                  </a:cubicBezTo>
                  <a:lnTo>
                    <a:pt x="34" y="10701"/>
                  </a:lnTo>
                  <a:close/>
                  <a:moveTo>
                    <a:pt x="20435" y="1"/>
                  </a:moveTo>
                  <a:cubicBezTo>
                    <a:pt x="19110" y="1"/>
                    <a:pt x="17908" y="314"/>
                    <a:pt x="16875" y="918"/>
                  </a:cubicBezTo>
                  <a:lnTo>
                    <a:pt x="34" y="10701"/>
                  </a:lnTo>
                  <a:lnTo>
                    <a:pt x="34" y="10701"/>
                  </a:lnTo>
                  <a:cubicBezTo>
                    <a:pt x="1061" y="10108"/>
                    <a:pt x="2253" y="9799"/>
                    <a:pt x="3567" y="9799"/>
                  </a:cubicBezTo>
                  <a:cubicBezTo>
                    <a:pt x="5403" y="9799"/>
                    <a:pt x="7475" y="10403"/>
                    <a:pt x="9663" y="11682"/>
                  </a:cubicBezTo>
                  <a:lnTo>
                    <a:pt x="26537" y="1864"/>
                  </a:lnTo>
                  <a:cubicBezTo>
                    <a:pt x="24348" y="602"/>
                    <a:pt x="22273" y="1"/>
                    <a:pt x="20435" y="1"/>
                  </a:cubicBezTo>
                  <a:close/>
                </a:path>
              </a:pathLst>
            </a:custGeom>
            <a:solidFill>
              <a:srgbClr val="4D7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5;p31"/>
            <p:cNvSpPr/>
            <p:nvPr/>
          </p:nvSpPr>
          <p:spPr>
            <a:xfrm>
              <a:off x="4505400" y="2680875"/>
              <a:ext cx="426925" cy="1963150"/>
            </a:xfrm>
            <a:custGeom>
              <a:avLst/>
              <a:gdLst/>
              <a:ahLst/>
              <a:cxnLst/>
              <a:rect l="l" t="t" r="r" b="b"/>
              <a:pathLst>
                <a:path w="17077" h="78526" extrusionOk="0">
                  <a:moveTo>
                    <a:pt x="17076" y="0"/>
                  </a:moveTo>
                  <a:lnTo>
                    <a:pt x="186" y="9802"/>
                  </a:lnTo>
                  <a:lnTo>
                    <a:pt x="0" y="78525"/>
                  </a:lnTo>
                  <a:lnTo>
                    <a:pt x="0" y="78525"/>
                  </a:lnTo>
                  <a:lnTo>
                    <a:pt x="16875" y="68708"/>
                  </a:lnTo>
                  <a:lnTo>
                    <a:pt x="17076" y="0"/>
                  </a:lnTo>
                  <a:close/>
                </a:path>
              </a:pathLst>
            </a:custGeom>
            <a:solidFill>
              <a:srgbClr val="4D7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6;p31"/>
            <p:cNvSpPr/>
            <p:nvPr/>
          </p:nvSpPr>
          <p:spPr>
            <a:xfrm>
              <a:off x="2676425" y="1231125"/>
              <a:ext cx="1917000" cy="1108175"/>
            </a:xfrm>
            <a:custGeom>
              <a:avLst/>
              <a:gdLst/>
              <a:ahLst/>
              <a:cxnLst/>
              <a:rect l="l" t="t" r="r" b="b"/>
              <a:pathLst>
                <a:path w="76680" h="44327" extrusionOk="0">
                  <a:moveTo>
                    <a:pt x="16891" y="0"/>
                  </a:moveTo>
                  <a:lnTo>
                    <a:pt x="1" y="9802"/>
                  </a:lnTo>
                  <a:lnTo>
                    <a:pt x="59806" y="44326"/>
                  </a:lnTo>
                  <a:lnTo>
                    <a:pt x="76680" y="34524"/>
                  </a:lnTo>
                  <a:lnTo>
                    <a:pt x="16891"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57;p31"/>
            <p:cNvSpPr/>
            <p:nvPr/>
          </p:nvSpPr>
          <p:spPr>
            <a:xfrm>
              <a:off x="4171550" y="2094225"/>
              <a:ext cx="761150" cy="831725"/>
            </a:xfrm>
            <a:custGeom>
              <a:avLst/>
              <a:gdLst/>
              <a:ahLst/>
              <a:cxnLst/>
              <a:rect l="l" t="t" r="r" b="b"/>
              <a:pathLst>
                <a:path w="30446" h="33269" extrusionOk="0">
                  <a:moveTo>
                    <a:pt x="16875" y="0"/>
                  </a:moveTo>
                  <a:lnTo>
                    <a:pt x="1" y="9802"/>
                  </a:lnTo>
                  <a:cubicBezTo>
                    <a:pt x="7507" y="14145"/>
                    <a:pt x="13571" y="24645"/>
                    <a:pt x="13540" y="33268"/>
                  </a:cubicBezTo>
                  <a:lnTo>
                    <a:pt x="30430" y="23451"/>
                  </a:lnTo>
                  <a:cubicBezTo>
                    <a:pt x="30446" y="14828"/>
                    <a:pt x="24382" y="4328"/>
                    <a:pt x="16875" y="0"/>
                  </a:cubicBezTo>
                  <a:close/>
                </a:path>
              </a:pathLst>
            </a:custGeom>
            <a:solidFill>
              <a:srgbClr val="5D8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8;p31"/>
            <p:cNvSpPr/>
            <p:nvPr/>
          </p:nvSpPr>
          <p:spPr>
            <a:xfrm>
              <a:off x="3209175" y="2509950"/>
              <a:ext cx="957750" cy="2132900"/>
            </a:xfrm>
            <a:custGeom>
              <a:avLst/>
              <a:gdLst/>
              <a:ahLst/>
              <a:cxnLst/>
              <a:rect l="l" t="t" r="r" b="b"/>
              <a:pathLst>
                <a:path w="38310" h="85316" extrusionOk="0">
                  <a:moveTo>
                    <a:pt x="19700" y="0"/>
                  </a:moveTo>
                  <a:cubicBezTo>
                    <a:pt x="14548" y="0"/>
                    <a:pt x="11386" y="4204"/>
                    <a:pt x="11354" y="12933"/>
                  </a:cubicBezTo>
                  <a:lnTo>
                    <a:pt x="11323" y="24006"/>
                  </a:lnTo>
                  <a:lnTo>
                    <a:pt x="48" y="17492"/>
                  </a:lnTo>
                  <a:lnTo>
                    <a:pt x="1" y="32506"/>
                  </a:lnTo>
                  <a:lnTo>
                    <a:pt x="11292" y="39020"/>
                  </a:lnTo>
                  <a:lnTo>
                    <a:pt x="11183" y="77530"/>
                  </a:lnTo>
                  <a:lnTo>
                    <a:pt x="24677" y="85316"/>
                  </a:lnTo>
                  <a:lnTo>
                    <a:pt x="24785" y="46806"/>
                  </a:lnTo>
                  <a:lnTo>
                    <a:pt x="36030" y="53304"/>
                  </a:lnTo>
                  <a:lnTo>
                    <a:pt x="37767" y="39252"/>
                  </a:lnTo>
                  <a:lnTo>
                    <a:pt x="24816" y="31792"/>
                  </a:lnTo>
                  <a:lnTo>
                    <a:pt x="24847" y="22207"/>
                  </a:lnTo>
                  <a:cubicBezTo>
                    <a:pt x="24858" y="19243"/>
                    <a:pt x="25352" y="17204"/>
                    <a:pt x="27391" y="17204"/>
                  </a:cubicBezTo>
                  <a:cubicBezTo>
                    <a:pt x="28340" y="17204"/>
                    <a:pt x="29622" y="17646"/>
                    <a:pt x="31346" y="18640"/>
                  </a:cubicBezTo>
                  <a:lnTo>
                    <a:pt x="38263" y="22626"/>
                  </a:lnTo>
                  <a:lnTo>
                    <a:pt x="38310" y="9195"/>
                  </a:lnTo>
                  <a:cubicBezTo>
                    <a:pt x="37100" y="8326"/>
                    <a:pt x="33005" y="5550"/>
                    <a:pt x="28228" y="2789"/>
                  </a:cubicBezTo>
                  <a:cubicBezTo>
                    <a:pt x="25021" y="941"/>
                    <a:pt x="22138" y="0"/>
                    <a:pt x="19700"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59;p31"/>
            <p:cNvSpPr/>
            <p:nvPr/>
          </p:nvSpPr>
          <p:spPr>
            <a:xfrm>
              <a:off x="3209175" y="2517575"/>
              <a:ext cx="957375" cy="2125275"/>
            </a:xfrm>
            <a:custGeom>
              <a:avLst/>
              <a:gdLst/>
              <a:ahLst/>
              <a:cxnLst/>
              <a:rect l="l" t="t" r="r" b="b"/>
              <a:pathLst>
                <a:path w="38295" h="85011" extrusionOk="0">
                  <a:moveTo>
                    <a:pt x="19704" y="1"/>
                  </a:moveTo>
                  <a:cubicBezTo>
                    <a:pt x="14551" y="1"/>
                    <a:pt x="11386" y="4205"/>
                    <a:pt x="11354" y="12938"/>
                  </a:cubicBezTo>
                  <a:lnTo>
                    <a:pt x="11323" y="23996"/>
                  </a:lnTo>
                  <a:lnTo>
                    <a:pt x="48" y="17482"/>
                  </a:lnTo>
                  <a:lnTo>
                    <a:pt x="1" y="32495"/>
                  </a:lnTo>
                  <a:lnTo>
                    <a:pt x="11276" y="39009"/>
                  </a:lnTo>
                  <a:lnTo>
                    <a:pt x="11168" y="77210"/>
                  </a:lnTo>
                  <a:lnTo>
                    <a:pt x="24661" y="85011"/>
                  </a:lnTo>
                  <a:lnTo>
                    <a:pt x="24770" y="46795"/>
                  </a:lnTo>
                  <a:lnTo>
                    <a:pt x="36014" y="53294"/>
                  </a:lnTo>
                  <a:lnTo>
                    <a:pt x="37736" y="39258"/>
                  </a:lnTo>
                  <a:lnTo>
                    <a:pt x="24801" y="31782"/>
                  </a:lnTo>
                  <a:lnTo>
                    <a:pt x="24832" y="22197"/>
                  </a:lnTo>
                  <a:cubicBezTo>
                    <a:pt x="24842" y="19233"/>
                    <a:pt x="25337" y="17194"/>
                    <a:pt x="27376" y="17194"/>
                  </a:cubicBezTo>
                  <a:cubicBezTo>
                    <a:pt x="28324" y="17194"/>
                    <a:pt x="29607" y="17635"/>
                    <a:pt x="31330" y="18630"/>
                  </a:cubicBezTo>
                  <a:lnTo>
                    <a:pt x="38263" y="22631"/>
                  </a:lnTo>
                  <a:lnTo>
                    <a:pt x="38294" y="9200"/>
                  </a:lnTo>
                  <a:cubicBezTo>
                    <a:pt x="37100" y="8316"/>
                    <a:pt x="32990" y="5540"/>
                    <a:pt x="28213" y="2779"/>
                  </a:cubicBezTo>
                  <a:cubicBezTo>
                    <a:pt x="25014" y="938"/>
                    <a:pt x="22137" y="1"/>
                    <a:pt x="19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17;p38"/>
          <p:cNvGrpSpPr/>
          <p:nvPr/>
        </p:nvGrpSpPr>
        <p:grpSpPr>
          <a:xfrm>
            <a:off x="3822200" y="2253637"/>
            <a:ext cx="438657" cy="376234"/>
            <a:chOff x="900750" y="1436075"/>
            <a:chExt cx="481825" cy="481825"/>
          </a:xfrm>
        </p:grpSpPr>
        <p:sp>
          <p:nvSpPr>
            <p:cNvPr id="40" name="Google Shape;3918;p38"/>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3919;p38"/>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3920;p38"/>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3921;p38"/>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8244;p47"/>
          <p:cNvGrpSpPr/>
          <p:nvPr/>
        </p:nvGrpSpPr>
        <p:grpSpPr>
          <a:xfrm>
            <a:off x="1609377" y="2295602"/>
            <a:ext cx="473418" cy="447247"/>
            <a:chOff x="-6689825" y="3992050"/>
            <a:chExt cx="293025" cy="291250"/>
          </a:xfrm>
        </p:grpSpPr>
        <p:sp>
          <p:nvSpPr>
            <p:cNvPr id="45" name="Google Shape;8245;p47"/>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46;p47"/>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47;p47"/>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48;p47"/>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49;p47"/>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50;p47"/>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51;p47"/>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52;p47"/>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53;p47"/>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54;p47"/>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55;p47"/>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56;p47"/>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cxnSp>
        <p:nvCxnSpPr>
          <p:cNvPr id="653" name="Google Shape;653;p60"/>
          <p:cNvCxnSpPr/>
          <p:nvPr/>
        </p:nvCxnSpPr>
        <p:spPr>
          <a:xfrm>
            <a:off x="380441" y="2424300"/>
            <a:ext cx="2823407" cy="0"/>
          </a:xfrm>
          <a:prstGeom prst="straightConnector1">
            <a:avLst/>
          </a:prstGeom>
          <a:noFill/>
          <a:ln w="19050" cap="flat" cmpd="sng">
            <a:solidFill>
              <a:srgbClr val="FFFFFF"/>
            </a:solidFill>
            <a:prstDash val="solid"/>
            <a:round/>
            <a:headEnd type="none" w="med" len="med"/>
            <a:tailEnd type="none" w="med" len="med"/>
          </a:ln>
        </p:spPr>
      </p:cxnSp>
      <p:sp>
        <p:nvSpPr>
          <p:cNvPr id="697" name="Google Shape;697;p60"/>
          <p:cNvSpPr txBox="1">
            <a:spLocks noGrp="1"/>
          </p:cNvSpPr>
          <p:nvPr>
            <p:ph type="ctrTitle"/>
          </p:nvPr>
        </p:nvSpPr>
        <p:spPr>
          <a:xfrm flipH="1">
            <a:off x="179512" y="411510"/>
            <a:ext cx="56904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Propuesta tecnológica</a:t>
            </a:r>
            <a:endParaRPr dirty="0"/>
          </a:p>
        </p:txBody>
      </p:sp>
      <p:sp>
        <p:nvSpPr>
          <p:cNvPr id="2" name="1 CuadroTexto"/>
          <p:cNvSpPr txBox="1"/>
          <p:nvPr/>
        </p:nvSpPr>
        <p:spPr>
          <a:xfrm>
            <a:off x="3689980" y="1989833"/>
            <a:ext cx="2016224" cy="400110"/>
          </a:xfrm>
          <a:prstGeom prst="rect">
            <a:avLst/>
          </a:prstGeom>
          <a:noFill/>
        </p:spPr>
        <p:txBody>
          <a:bodyPr wrap="square" rtlCol="0">
            <a:spAutoFit/>
          </a:bodyPr>
          <a:lstStyle/>
          <a:p>
            <a:r>
              <a:rPr lang="es-ES" sz="2000" b="1" dirty="0">
                <a:solidFill>
                  <a:schemeClr val="accent4">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V</a:t>
            </a:r>
            <a:r>
              <a:rPr lang="es-ES" sz="2000" b="1" dirty="0" smtClean="0">
                <a:solidFill>
                  <a:schemeClr val="accent4">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isión</a:t>
            </a:r>
            <a:endParaRPr lang="es-ES" sz="2000" b="1" dirty="0">
              <a:solidFill>
                <a:schemeClr val="accent4">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8" name="Google Shape;653;p60"/>
          <p:cNvCxnSpPr/>
          <p:nvPr/>
        </p:nvCxnSpPr>
        <p:spPr>
          <a:xfrm>
            <a:off x="3635896" y="2424300"/>
            <a:ext cx="2674200" cy="0"/>
          </a:xfrm>
          <a:prstGeom prst="straightConnector1">
            <a:avLst/>
          </a:prstGeom>
          <a:noFill/>
          <a:ln w="19050" cap="flat" cmpd="sng">
            <a:solidFill>
              <a:srgbClr val="FFFFFF"/>
            </a:solidFill>
            <a:prstDash val="solid"/>
            <a:round/>
            <a:headEnd type="none" w="med" len="med"/>
            <a:tailEnd type="none" w="med" len="med"/>
          </a:ln>
        </p:spPr>
      </p:cxnSp>
      <p:sp>
        <p:nvSpPr>
          <p:cNvPr id="59" name="58 CuadroTexto"/>
          <p:cNvSpPr txBox="1"/>
          <p:nvPr/>
        </p:nvSpPr>
        <p:spPr>
          <a:xfrm>
            <a:off x="691952" y="1989833"/>
            <a:ext cx="2016224" cy="400110"/>
          </a:xfrm>
          <a:prstGeom prst="rect">
            <a:avLst/>
          </a:prstGeom>
          <a:noFill/>
        </p:spPr>
        <p:txBody>
          <a:bodyPr wrap="square" rtlCol="0">
            <a:spAutoFit/>
          </a:bodyPr>
          <a:lstStyle/>
          <a:p>
            <a:r>
              <a:rPr lang="es-ES" sz="2000" b="1" dirty="0" smtClean="0">
                <a:solidFill>
                  <a:schemeClr val="accent4">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Misión</a:t>
            </a:r>
            <a:endParaRPr lang="es-ES" sz="2000" b="1" dirty="0">
              <a:solidFill>
                <a:schemeClr val="accent4">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2 Rectángulo"/>
          <p:cNvSpPr/>
          <p:nvPr/>
        </p:nvSpPr>
        <p:spPr>
          <a:xfrm>
            <a:off x="335622" y="2576390"/>
            <a:ext cx="2868226" cy="1600438"/>
          </a:xfrm>
          <a:prstGeom prst="rect">
            <a:avLst/>
          </a:prstGeom>
        </p:spPr>
        <p:txBody>
          <a:bodyPr wrap="square">
            <a:spAutoFit/>
          </a:bodyPr>
          <a:lstStyle/>
          <a:p>
            <a:pPr algn="just"/>
            <a:r>
              <a:rPr lang="es-CR" dirty="0" smtClean="0">
                <a:solidFill>
                  <a:schemeClr val="bg2"/>
                </a:solidFill>
              </a:rPr>
              <a:t>“Brindar </a:t>
            </a:r>
            <a:r>
              <a:rPr lang="es-CR" dirty="0">
                <a:solidFill>
                  <a:schemeClr val="bg2"/>
                </a:solidFill>
              </a:rPr>
              <a:t>servicio de exámenes clínicos eficientes, con precios accesibles y confiables, que satisfagan las necesidades de nuestros clientes, cumpliendo con las normas de calidad  internas y </a:t>
            </a:r>
            <a:r>
              <a:rPr lang="es-CR" dirty="0" smtClean="0">
                <a:solidFill>
                  <a:schemeClr val="bg2"/>
                </a:solidFill>
              </a:rPr>
              <a:t>externas”</a:t>
            </a:r>
            <a:r>
              <a:rPr lang="es-CR" dirty="0"/>
              <a:t>  </a:t>
            </a:r>
            <a:endParaRPr lang="es-ES" dirty="0"/>
          </a:p>
        </p:txBody>
      </p:sp>
      <p:sp>
        <p:nvSpPr>
          <p:cNvPr id="5" name="4 Rectángulo"/>
          <p:cNvSpPr/>
          <p:nvPr/>
        </p:nvSpPr>
        <p:spPr>
          <a:xfrm>
            <a:off x="3555333" y="2564515"/>
            <a:ext cx="2808312" cy="1600438"/>
          </a:xfrm>
          <a:prstGeom prst="rect">
            <a:avLst/>
          </a:prstGeom>
        </p:spPr>
        <p:txBody>
          <a:bodyPr wrap="square">
            <a:spAutoFit/>
          </a:bodyPr>
          <a:lstStyle/>
          <a:p>
            <a:pPr algn="just"/>
            <a:r>
              <a:rPr lang="es-CR" dirty="0" smtClean="0">
                <a:solidFill>
                  <a:schemeClr val="bg2"/>
                </a:solidFill>
              </a:rPr>
              <a:t>“Convertirnos </a:t>
            </a:r>
            <a:r>
              <a:rPr lang="es-CR" dirty="0">
                <a:solidFill>
                  <a:schemeClr val="bg2"/>
                </a:solidFill>
              </a:rPr>
              <a:t>en un laboratorio clínico líder a nivel de Guanacaste  que cubra las necesidades de nuestros pacientes, convirtiéndonos en una entidad reconocida por su excelencia en servicio y </a:t>
            </a:r>
            <a:r>
              <a:rPr lang="es-CR" dirty="0" smtClean="0">
                <a:solidFill>
                  <a:schemeClr val="bg2"/>
                </a:solidFill>
              </a:rPr>
              <a:t>calidad.”</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52"/>
          <p:cNvGrpSpPr/>
          <p:nvPr/>
        </p:nvGrpSpPr>
        <p:grpSpPr>
          <a:xfrm>
            <a:off x="179512" y="1779662"/>
            <a:ext cx="6637981" cy="2841637"/>
            <a:chOff x="1620770" y="1535775"/>
            <a:chExt cx="6331980" cy="2841637"/>
          </a:xfrm>
        </p:grpSpPr>
        <p:grpSp>
          <p:nvGrpSpPr>
            <p:cNvPr id="430" name="Google Shape;430;p52"/>
            <p:cNvGrpSpPr/>
            <p:nvPr/>
          </p:nvGrpSpPr>
          <p:grpSpPr>
            <a:xfrm>
              <a:off x="1620770" y="1535775"/>
              <a:ext cx="6331980" cy="2841637"/>
              <a:chOff x="1620770" y="1535775"/>
              <a:chExt cx="6331980" cy="2841637"/>
            </a:xfrm>
          </p:grpSpPr>
          <p:sp>
            <p:nvSpPr>
              <p:cNvPr id="431" name="Google Shape;431;p52"/>
              <p:cNvSpPr/>
              <p:nvPr/>
            </p:nvSpPr>
            <p:spPr>
              <a:xfrm rot="5400000">
                <a:off x="2216197" y="1643904"/>
                <a:ext cx="1623409" cy="1407151"/>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2"/>
              <p:cNvSpPr/>
              <p:nvPr/>
            </p:nvSpPr>
            <p:spPr>
              <a:xfrm rot="5400000">
                <a:off x="3623309"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2"/>
              <p:cNvSpPr/>
              <p:nvPr/>
            </p:nvSpPr>
            <p:spPr>
              <a:xfrm rot="5400000">
                <a:off x="4327220"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2"/>
              <p:cNvSpPr/>
              <p:nvPr/>
            </p:nvSpPr>
            <p:spPr>
              <a:xfrm rot="5400000">
                <a:off x="1513022" y="2862513"/>
                <a:ext cx="1622646" cy="1407151"/>
              </a:xfrm>
              <a:custGeom>
                <a:avLst/>
                <a:gdLst/>
                <a:ahLst/>
                <a:cxnLst/>
                <a:rect l="l" t="t" r="r" b="b"/>
                <a:pathLst>
                  <a:path w="31934" h="27693"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2"/>
              <p:cNvSpPr/>
              <p:nvPr/>
            </p:nvSpPr>
            <p:spPr>
              <a:xfrm rot="5400000">
                <a:off x="2920134" y="2862513"/>
                <a:ext cx="1622646" cy="1407151"/>
              </a:xfrm>
              <a:custGeom>
                <a:avLst/>
                <a:gdLst/>
                <a:ahLst/>
                <a:cxnLst/>
                <a:rect l="l" t="t" r="r" b="b"/>
                <a:pathLst>
                  <a:path w="31934" h="27693" extrusionOk="0">
                    <a:moveTo>
                      <a:pt x="7959" y="1"/>
                    </a:moveTo>
                    <a:lnTo>
                      <a:pt x="1" y="13847"/>
                    </a:lnTo>
                    <a:lnTo>
                      <a:pt x="7959" y="27692"/>
                    </a:lnTo>
                    <a:lnTo>
                      <a:pt x="23991" y="27692"/>
                    </a:lnTo>
                    <a:lnTo>
                      <a:pt x="31934"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2"/>
              <p:cNvSpPr/>
              <p:nvPr/>
            </p:nvSpPr>
            <p:spPr>
              <a:xfrm rot="5400000">
                <a:off x="5033267"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2"/>
              <p:cNvSpPr/>
              <p:nvPr/>
            </p:nvSpPr>
            <p:spPr>
              <a:xfrm rot="5400000">
                <a:off x="5737178"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2"/>
              <p:cNvSpPr/>
              <p:nvPr/>
            </p:nvSpPr>
            <p:spPr>
              <a:xfrm rot="5400000">
                <a:off x="6437471"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2"/>
            <p:cNvGrpSpPr/>
            <p:nvPr/>
          </p:nvGrpSpPr>
          <p:grpSpPr>
            <a:xfrm>
              <a:off x="3478259" y="2240675"/>
              <a:ext cx="2337731" cy="1580366"/>
              <a:chOff x="3478259" y="2240675"/>
              <a:chExt cx="2337731" cy="1580366"/>
            </a:xfrm>
          </p:grpSpPr>
          <p:sp>
            <p:nvSpPr>
              <p:cNvPr id="440" name="Google Shape;440;p52"/>
              <p:cNvSpPr/>
              <p:nvPr/>
            </p:nvSpPr>
            <p:spPr>
              <a:xfrm>
                <a:off x="3478259" y="3375589"/>
                <a:ext cx="506358" cy="44545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41" name="Google Shape;441;p52"/>
              <p:cNvGrpSpPr/>
              <p:nvPr/>
            </p:nvGrpSpPr>
            <p:grpSpPr>
              <a:xfrm>
                <a:off x="5718498" y="2240675"/>
                <a:ext cx="97492" cy="19515"/>
                <a:chOff x="-3104575" y="2820875"/>
                <a:chExt cx="86675" cy="17350"/>
              </a:xfrm>
            </p:grpSpPr>
            <p:sp>
              <p:nvSpPr>
                <p:cNvPr id="443" name="Google Shape;443;p52"/>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2"/>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2"/>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2" name="Google Shape;452;p52"/>
            <p:cNvSpPr/>
            <p:nvPr/>
          </p:nvSpPr>
          <p:spPr>
            <a:xfrm>
              <a:off x="6486221" y="3653205"/>
              <a:ext cx="83285" cy="23351"/>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453" name="Google Shape;453;p52"/>
          <p:cNvSpPr txBox="1">
            <a:spLocks noGrp="1"/>
          </p:cNvSpPr>
          <p:nvPr>
            <p:ph type="ctrTitle"/>
          </p:nvPr>
        </p:nvSpPr>
        <p:spPr>
          <a:xfrm flipH="1">
            <a:off x="2135586" y="339502"/>
            <a:ext cx="6259214"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Propuesta tecnológica</a:t>
            </a:r>
            <a:endParaRPr dirty="0"/>
          </a:p>
        </p:txBody>
      </p:sp>
      <p:sp>
        <p:nvSpPr>
          <p:cNvPr id="454" name="Google Shape;454;p52"/>
          <p:cNvSpPr txBox="1">
            <a:spLocks noGrp="1"/>
          </p:cNvSpPr>
          <p:nvPr>
            <p:ph type="ctrTitle" idx="4294967295"/>
          </p:nvPr>
        </p:nvSpPr>
        <p:spPr>
          <a:xfrm>
            <a:off x="298427" y="3413420"/>
            <a:ext cx="1237281" cy="7087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b="1" dirty="0" smtClean="0">
                <a:solidFill>
                  <a:schemeClr val="bg2"/>
                </a:solidFill>
                <a:latin typeface="Times New Roman" panose="02020603050405020304" pitchFamily="18" charset="0"/>
                <a:cs typeface="Times New Roman" panose="02020603050405020304" pitchFamily="18" charset="0"/>
              </a:rPr>
              <a:t>Hardware  y Redes</a:t>
            </a:r>
            <a:endParaRPr sz="1600" b="1" dirty="0">
              <a:solidFill>
                <a:schemeClr val="bg2"/>
              </a:solidFill>
              <a:latin typeface="Times New Roman" panose="02020603050405020304" pitchFamily="18" charset="0"/>
              <a:cs typeface="Times New Roman" panose="02020603050405020304" pitchFamily="18" charset="0"/>
            </a:endParaRPr>
          </a:p>
        </p:txBody>
      </p:sp>
      <p:sp>
        <p:nvSpPr>
          <p:cNvPr id="457" name="Google Shape;457;p52"/>
          <p:cNvSpPr txBox="1">
            <a:spLocks noGrp="1"/>
          </p:cNvSpPr>
          <p:nvPr>
            <p:ph type="ctrTitle" idx="4294967295"/>
          </p:nvPr>
        </p:nvSpPr>
        <p:spPr>
          <a:xfrm>
            <a:off x="2657595" y="2347288"/>
            <a:ext cx="1028700" cy="36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b="1" dirty="0" smtClean="0">
                <a:solidFill>
                  <a:schemeClr val="bg2"/>
                </a:solidFill>
                <a:latin typeface="Times New Roman" panose="02020603050405020304" pitchFamily="18" charset="0"/>
                <a:cs typeface="Times New Roman" panose="02020603050405020304" pitchFamily="18" charset="0"/>
              </a:rPr>
              <a:t>Software</a:t>
            </a:r>
            <a:endParaRPr sz="1600" b="1" dirty="0">
              <a:solidFill>
                <a:schemeClr val="bg2"/>
              </a:solidFill>
              <a:latin typeface="Times New Roman" panose="02020603050405020304" pitchFamily="18" charset="0"/>
              <a:cs typeface="Times New Roman" panose="02020603050405020304" pitchFamily="18" charset="0"/>
            </a:endParaRPr>
          </a:p>
        </p:txBody>
      </p:sp>
      <p:sp>
        <p:nvSpPr>
          <p:cNvPr id="33" name="Google Shape;457;p52"/>
          <p:cNvSpPr txBox="1">
            <a:spLocks/>
          </p:cNvSpPr>
          <p:nvPr/>
        </p:nvSpPr>
        <p:spPr>
          <a:xfrm>
            <a:off x="3337147" y="3608154"/>
            <a:ext cx="1129746" cy="36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s-ES" sz="1600" b="1" dirty="0" smtClean="0">
                <a:solidFill>
                  <a:schemeClr val="bg2"/>
                </a:solidFill>
                <a:latin typeface="Times New Roman" panose="02020603050405020304" pitchFamily="18" charset="0"/>
                <a:cs typeface="Times New Roman" panose="02020603050405020304" pitchFamily="18" charset="0"/>
              </a:rPr>
              <a:t>Seguridad</a:t>
            </a:r>
            <a:endParaRPr lang="es-ES" sz="1600" b="1" dirty="0">
              <a:solidFill>
                <a:schemeClr val="bg2"/>
              </a:solidFill>
              <a:latin typeface="Times New Roman" panose="02020603050405020304" pitchFamily="18" charset="0"/>
              <a:cs typeface="Times New Roman" panose="02020603050405020304" pitchFamily="18" charset="0"/>
            </a:endParaRPr>
          </a:p>
        </p:txBody>
      </p:sp>
      <p:sp>
        <p:nvSpPr>
          <p:cNvPr id="34" name="Google Shape;457;p52"/>
          <p:cNvSpPr txBox="1">
            <a:spLocks/>
          </p:cNvSpPr>
          <p:nvPr/>
        </p:nvSpPr>
        <p:spPr>
          <a:xfrm>
            <a:off x="5418231" y="2298737"/>
            <a:ext cx="1361449" cy="6847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s-ES" sz="1600" b="1" dirty="0" smtClean="0">
                <a:solidFill>
                  <a:schemeClr val="bg2"/>
                </a:solidFill>
                <a:latin typeface="Times New Roman" panose="02020603050405020304" pitchFamily="18" charset="0"/>
                <a:cs typeface="Times New Roman" panose="02020603050405020304" pitchFamily="18" charset="0"/>
              </a:rPr>
              <a:t>Metodologías de adquisición</a:t>
            </a:r>
            <a:endParaRPr lang="es-ES" sz="1600" b="1" dirty="0">
              <a:solidFill>
                <a:schemeClr val="bg2"/>
              </a:solidFill>
              <a:latin typeface="Times New Roman" panose="02020603050405020304" pitchFamily="18" charset="0"/>
              <a:cs typeface="Times New Roman" panose="02020603050405020304" pitchFamily="18" charset="0"/>
            </a:endParaRPr>
          </a:p>
        </p:txBody>
      </p:sp>
      <p:grpSp>
        <p:nvGrpSpPr>
          <p:cNvPr id="35" name="Google Shape;8274;p47"/>
          <p:cNvGrpSpPr/>
          <p:nvPr/>
        </p:nvGrpSpPr>
        <p:grpSpPr>
          <a:xfrm>
            <a:off x="5057398" y="3598154"/>
            <a:ext cx="576064" cy="519479"/>
            <a:chOff x="-3031325" y="3597450"/>
            <a:chExt cx="293825" cy="292250"/>
          </a:xfrm>
        </p:grpSpPr>
        <p:sp>
          <p:nvSpPr>
            <p:cNvPr id="36" name="Google Shape;8275;p47"/>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276;p47"/>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77;p47"/>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78;p47"/>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8719;p48"/>
          <p:cNvGrpSpPr/>
          <p:nvPr/>
        </p:nvGrpSpPr>
        <p:grpSpPr>
          <a:xfrm>
            <a:off x="1448681" y="2316480"/>
            <a:ext cx="485844" cy="469932"/>
            <a:chOff x="946175" y="3619500"/>
            <a:chExt cx="296975" cy="293825"/>
          </a:xfrm>
        </p:grpSpPr>
        <p:sp>
          <p:nvSpPr>
            <p:cNvPr id="41" name="Google Shape;8720;p48"/>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21;p48"/>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722;p48"/>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723;p48"/>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724;p48"/>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725;p48"/>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889;p48"/>
          <p:cNvGrpSpPr/>
          <p:nvPr/>
        </p:nvGrpSpPr>
        <p:grpSpPr>
          <a:xfrm>
            <a:off x="4332251" y="2298737"/>
            <a:ext cx="525562" cy="410679"/>
            <a:chOff x="6543825" y="3202075"/>
            <a:chExt cx="296975" cy="275350"/>
          </a:xfrm>
        </p:grpSpPr>
        <p:sp>
          <p:nvSpPr>
            <p:cNvPr id="48" name="Google Shape;8890;p48"/>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91;p48"/>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92;p48"/>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93;p48"/>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94;p48"/>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95;p48"/>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96;p48"/>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8"/>
          <p:cNvSpPr txBox="1">
            <a:spLocks noGrp="1"/>
          </p:cNvSpPr>
          <p:nvPr>
            <p:ph type="ctrTitle"/>
          </p:nvPr>
        </p:nvSpPr>
        <p:spPr>
          <a:xfrm flipH="1">
            <a:off x="323528" y="483518"/>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Beneficios</a:t>
            </a:r>
            <a:endParaRPr dirty="0"/>
          </a:p>
        </p:txBody>
      </p:sp>
      <p:sp>
        <p:nvSpPr>
          <p:cNvPr id="592" name="Google Shape;592;p58"/>
          <p:cNvSpPr txBox="1">
            <a:spLocks noGrp="1"/>
          </p:cNvSpPr>
          <p:nvPr>
            <p:ph type="ctrTitle" idx="2"/>
          </p:nvPr>
        </p:nvSpPr>
        <p:spPr>
          <a:xfrm>
            <a:off x="1690457" y="1908313"/>
            <a:ext cx="2629200" cy="577800"/>
          </a:xfrm>
          <a:prstGeom prst="rect">
            <a:avLst/>
          </a:prstGeom>
        </p:spPr>
        <p:txBody>
          <a:bodyPr spcFirstLastPara="1" wrap="square" lIns="91425" tIns="91425" rIns="91425" bIns="91425" anchor="b" anchorCtr="0">
            <a:noAutofit/>
          </a:bodyPr>
          <a:lstStyle/>
          <a:p>
            <a:pPr lvl="0"/>
            <a:r>
              <a:rPr lang="es-ES" b="1" dirty="0">
                <a:solidFill>
                  <a:schemeClr val="accent6">
                    <a:lumMod val="50000"/>
                  </a:schemeClr>
                </a:solidFill>
                <a:latin typeface="Times New Roman" panose="02020603050405020304" pitchFamily="18" charset="0"/>
                <a:cs typeface="Times New Roman" panose="02020603050405020304" pitchFamily="18" charset="0"/>
              </a:rPr>
              <a:t>Logística</a:t>
            </a:r>
            <a:endParaRPr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93" name="Google Shape;593;p58"/>
          <p:cNvSpPr txBox="1">
            <a:spLocks noGrp="1"/>
          </p:cNvSpPr>
          <p:nvPr>
            <p:ph type="subTitle" idx="1"/>
          </p:nvPr>
        </p:nvSpPr>
        <p:spPr>
          <a:xfrm>
            <a:off x="1907704" y="2369774"/>
            <a:ext cx="2232247" cy="490007"/>
          </a:xfrm>
          <a:prstGeom prst="rect">
            <a:avLst/>
          </a:prstGeom>
        </p:spPr>
        <p:txBody>
          <a:bodyPr spcFirstLastPara="1" wrap="square" lIns="91425" tIns="91425" rIns="91425" bIns="91425" anchor="t" anchorCtr="0">
            <a:noAutofit/>
          </a:bodyPr>
          <a:lstStyle/>
          <a:p>
            <a:pPr marL="0" lvl="0" indent="0"/>
            <a:r>
              <a:rPr lang="es-CR" sz="1200" dirty="0"/>
              <a:t>C</a:t>
            </a:r>
            <a:r>
              <a:rPr lang="es-CR" sz="1200" dirty="0" smtClean="0"/>
              <a:t>ontrol </a:t>
            </a:r>
            <a:r>
              <a:rPr lang="es-CR" sz="1200" dirty="0"/>
              <a:t>de la información permitiendo un manejo de </a:t>
            </a:r>
            <a:r>
              <a:rPr lang="es-CR" sz="1200" dirty="0" smtClean="0"/>
              <a:t>datos actualizados.</a:t>
            </a:r>
            <a:endParaRPr sz="1200" dirty="0"/>
          </a:p>
        </p:txBody>
      </p:sp>
      <p:sp>
        <p:nvSpPr>
          <p:cNvPr id="594" name="Google Shape;594;p58"/>
          <p:cNvSpPr txBox="1">
            <a:spLocks noGrp="1"/>
          </p:cNvSpPr>
          <p:nvPr>
            <p:ph type="ctrTitle" idx="3"/>
          </p:nvPr>
        </p:nvSpPr>
        <p:spPr>
          <a:xfrm>
            <a:off x="1690457" y="3410263"/>
            <a:ext cx="2629200" cy="577800"/>
          </a:xfrm>
          <a:prstGeom prst="rect">
            <a:avLst/>
          </a:prstGeom>
        </p:spPr>
        <p:txBody>
          <a:bodyPr spcFirstLastPara="1" wrap="square" lIns="91425" tIns="91425" rIns="91425" bIns="91425" anchor="b" anchorCtr="0">
            <a:noAutofit/>
          </a:bodyPr>
          <a:lstStyle/>
          <a:p>
            <a:pPr lvl="0"/>
            <a:r>
              <a:rPr lang="es-ES" b="1" dirty="0">
                <a:solidFill>
                  <a:schemeClr val="accent6">
                    <a:lumMod val="50000"/>
                  </a:schemeClr>
                </a:solidFill>
                <a:latin typeface="Times New Roman" panose="02020603050405020304" pitchFamily="18" charset="0"/>
                <a:cs typeface="Times New Roman" panose="02020603050405020304" pitchFamily="18" charset="0"/>
              </a:rPr>
              <a:t>Mercadeo y Ventas</a:t>
            </a:r>
            <a:endParaRPr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95" name="Google Shape;595;p58"/>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400" dirty="0" smtClean="0">
                <a:latin typeface="Roboto Condensed" panose="020B0604020202020204" charset="0"/>
                <a:ea typeface="Roboto Condensed" panose="020B0604020202020204" charset="0"/>
                <a:cs typeface="Arial" panose="020B0604020202020204" pitchFamily="34" charset="0"/>
              </a:rPr>
              <a:t>Información al alcance del cliente</a:t>
            </a:r>
            <a:endParaRPr sz="1400" dirty="0">
              <a:latin typeface="Roboto Condensed" panose="020B0604020202020204" charset="0"/>
              <a:ea typeface="Roboto Condensed" panose="020B0604020202020204" charset="0"/>
              <a:cs typeface="Arial" panose="020B0604020202020204" pitchFamily="34" charset="0"/>
            </a:endParaRPr>
          </a:p>
        </p:txBody>
      </p:sp>
      <p:sp>
        <p:nvSpPr>
          <p:cNvPr id="596" name="Google Shape;596;p58"/>
          <p:cNvSpPr txBox="1">
            <a:spLocks noGrp="1"/>
          </p:cNvSpPr>
          <p:nvPr>
            <p:ph type="ctrTitle" idx="5"/>
          </p:nvPr>
        </p:nvSpPr>
        <p:spPr>
          <a:xfrm>
            <a:off x="4824357" y="1908313"/>
            <a:ext cx="2629200" cy="577800"/>
          </a:xfrm>
          <a:prstGeom prst="rect">
            <a:avLst/>
          </a:prstGeom>
        </p:spPr>
        <p:txBody>
          <a:bodyPr spcFirstLastPara="1" wrap="square" lIns="91425" tIns="91425" rIns="91425" bIns="91425" anchor="b" anchorCtr="0">
            <a:noAutofit/>
          </a:bodyPr>
          <a:lstStyle/>
          <a:p>
            <a:pPr lvl="0"/>
            <a:r>
              <a:rPr lang="es-ES" b="1" dirty="0">
                <a:solidFill>
                  <a:schemeClr val="accent6">
                    <a:lumMod val="50000"/>
                  </a:schemeClr>
                </a:solidFill>
                <a:latin typeface="Times New Roman" panose="02020603050405020304" pitchFamily="18" charset="0"/>
                <a:cs typeface="Times New Roman" panose="02020603050405020304" pitchFamily="18" charset="0"/>
              </a:rPr>
              <a:t>Operaciones</a:t>
            </a:r>
            <a:endParaRPr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97" name="Google Shape;597;p58"/>
          <p:cNvSpPr txBox="1">
            <a:spLocks noGrp="1"/>
          </p:cNvSpPr>
          <p:nvPr>
            <p:ph type="subTitle" idx="6"/>
          </p:nvPr>
        </p:nvSpPr>
        <p:spPr>
          <a:xfrm>
            <a:off x="4771962" y="2283718"/>
            <a:ext cx="2448272" cy="367800"/>
          </a:xfrm>
          <a:prstGeom prst="rect">
            <a:avLst/>
          </a:prstGeom>
        </p:spPr>
        <p:txBody>
          <a:bodyPr spcFirstLastPara="1" wrap="square" lIns="91425" tIns="91425" rIns="91425" bIns="91425" anchor="t" anchorCtr="0">
            <a:noAutofit/>
          </a:bodyPr>
          <a:lstStyle/>
          <a:p>
            <a:pPr marL="0" lvl="0" indent="0"/>
            <a:r>
              <a:rPr lang="es-CR" sz="1200" dirty="0" smtClean="0"/>
              <a:t>Inclusión </a:t>
            </a:r>
            <a:r>
              <a:rPr lang="es-CR" sz="1200" dirty="0"/>
              <a:t>del cliente en el nuevo sistema, se logra optimizar la asistencia a citas y la comunicación entre la empresa y el cliente</a:t>
            </a:r>
            <a:endParaRPr sz="1200" dirty="0"/>
          </a:p>
        </p:txBody>
      </p:sp>
      <p:sp>
        <p:nvSpPr>
          <p:cNvPr id="598" name="Google Shape;598;p58"/>
          <p:cNvSpPr txBox="1">
            <a:spLocks noGrp="1"/>
          </p:cNvSpPr>
          <p:nvPr>
            <p:ph type="ctrTitle" idx="7"/>
          </p:nvPr>
        </p:nvSpPr>
        <p:spPr>
          <a:xfrm>
            <a:off x="4824357" y="3410263"/>
            <a:ext cx="2629200" cy="577800"/>
          </a:xfrm>
          <a:prstGeom prst="rect">
            <a:avLst/>
          </a:prstGeom>
        </p:spPr>
        <p:txBody>
          <a:bodyPr spcFirstLastPara="1" wrap="square" lIns="91425" tIns="91425" rIns="91425" bIns="91425" anchor="b" anchorCtr="0">
            <a:noAutofit/>
          </a:bodyPr>
          <a:lstStyle/>
          <a:p>
            <a:pPr lvl="0"/>
            <a:r>
              <a:rPr lang="es-ES" b="1" dirty="0">
                <a:solidFill>
                  <a:schemeClr val="accent6">
                    <a:lumMod val="50000"/>
                  </a:schemeClr>
                </a:solidFill>
                <a:latin typeface="Times New Roman" panose="02020603050405020304" pitchFamily="18" charset="0"/>
                <a:cs typeface="Times New Roman" panose="02020603050405020304" pitchFamily="18" charset="0"/>
              </a:rPr>
              <a:t>Contabilidad y Finanzas</a:t>
            </a:r>
            <a:endParaRPr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99" name="Google Shape;599;p58"/>
          <p:cNvSpPr txBox="1">
            <a:spLocks noGrp="1"/>
          </p:cNvSpPr>
          <p:nvPr>
            <p:ph type="subTitle" idx="8"/>
          </p:nvPr>
        </p:nvSpPr>
        <p:spPr>
          <a:xfrm>
            <a:off x="4984876" y="3795886"/>
            <a:ext cx="2160240" cy="367800"/>
          </a:xfrm>
          <a:prstGeom prst="rect">
            <a:avLst/>
          </a:prstGeom>
        </p:spPr>
        <p:txBody>
          <a:bodyPr spcFirstLastPara="1" wrap="square" lIns="91425" tIns="91425" rIns="91425" bIns="91425" anchor="t" anchorCtr="0">
            <a:noAutofit/>
          </a:bodyPr>
          <a:lstStyle/>
          <a:p>
            <a:pPr marL="0" lvl="0" indent="0"/>
            <a:r>
              <a:rPr lang="es-CR" sz="1200" dirty="0"/>
              <a:t> </a:t>
            </a:r>
            <a:r>
              <a:rPr lang="es-CR" sz="1200" dirty="0" smtClean="0"/>
              <a:t>Manejo </a:t>
            </a:r>
            <a:r>
              <a:rPr lang="es-CR" sz="1200" dirty="0"/>
              <a:t>adecuado de los precios, costos y descuentos de forma automática lo cual facilita el control de los recursos necesarios para su funcionamiento</a:t>
            </a:r>
            <a:endParaRPr sz="1200" dirty="0"/>
          </a:p>
        </p:txBody>
      </p:sp>
      <p:grpSp>
        <p:nvGrpSpPr>
          <p:cNvPr id="27" name="Google Shape;8378;p47"/>
          <p:cNvGrpSpPr/>
          <p:nvPr/>
        </p:nvGrpSpPr>
        <p:grpSpPr>
          <a:xfrm>
            <a:off x="2898596" y="1647692"/>
            <a:ext cx="331366" cy="327823"/>
            <a:chOff x="-5611575" y="3272950"/>
            <a:chExt cx="294600" cy="291450"/>
          </a:xfrm>
        </p:grpSpPr>
        <p:sp>
          <p:nvSpPr>
            <p:cNvPr id="28" name="Google Shape;8379;p47"/>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80;p47"/>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81;p47"/>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2;p47"/>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83;p47"/>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4726;p39"/>
          <p:cNvSpPr/>
          <p:nvPr/>
        </p:nvSpPr>
        <p:spPr>
          <a:xfrm>
            <a:off x="5950606" y="3196486"/>
            <a:ext cx="349421" cy="348568"/>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535;p43"/>
          <p:cNvGrpSpPr/>
          <p:nvPr/>
        </p:nvGrpSpPr>
        <p:grpSpPr>
          <a:xfrm>
            <a:off x="2890960" y="3196486"/>
            <a:ext cx="334031" cy="334031"/>
            <a:chOff x="-34003850" y="3227275"/>
            <a:chExt cx="291450" cy="291450"/>
          </a:xfrm>
        </p:grpSpPr>
        <p:sp>
          <p:nvSpPr>
            <p:cNvPr id="35" name="Google Shape;6536;p43"/>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37;p43"/>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538;p43"/>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539;p43"/>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40;p43"/>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3867;p38"/>
          <p:cNvGrpSpPr/>
          <p:nvPr/>
        </p:nvGrpSpPr>
        <p:grpSpPr>
          <a:xfrm>
            <a:off x="5950605" y="1680791"/>
            <a:ext cx="349421" cy="294723"/>
            <a:chOff x="5660400" y="238125"/>
            <a:chExt cx="481825" cy="481825"/>
          </a:xfrm>
        </p:grpSpPr>
        <p:sp>
          <p:nvSpPr>
            <p:cNvPr id="41" name="Google Shape;3868;p3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3869;p3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67"/>
          <p:cNvSpPr txBox="1">
            <a:spLocks noGrp="1"/>
          </p:cNvSpPr>
          <p:nvPr>
            <p:ph type="ctrTitle"/>
          </p:nvPr>
        </p:nvSpPr>
        <p:spPr>
          <a:xfrm flipH="1">
            <a:off x="1343211" y="1995686"/>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smtClean="0">
                <a:solidFill>
                  <a:schemeClr val="accent6">
                    <a:lumMod val="50000"/>
                  </a:schemeClr>
                </a:solidFill>
              </a:rPr>
              <a:t>Gracias</a:t>
            </a:r>
            <a:endParaRPr dirty="0">
              <a:solidFill>
                <a:schemeClr val="accent6">
                  <a:lumMod val="50000"/>
                </a:schemeClr>
              </a:solidFill>
            </a:endParaRPr>
          </a:p>
        </p:txBody>
      </p:sp>
      <p:pic>
        <p:nvPicPr>
          <p:cNvPr id="3" name="Google Shape;84;p17"/>
          <p:cNvPicPr preferRelativeResize="0"/>
          <p:nvPr/>
        </p:nvPicPr>
        <p:blipFill rotWithShape="1">
          <a:blip r:embed="rId3">
            <a:alphaModFix/>
          </a:blip>
          <a:srcRect t="23111"/>
          <a:stretch/>
        </p:blipFill>
        <p:spPr>
          <a:xfrm>
            <a:off x="-32289" y="2931790"/>
            <a:ext cx="9144000" cy="220294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79512" y="627534"/>
            <a:ext cx="3315672" cy="1030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Reseña de la empresa</a:t>
            </a:r>
            <a:endParaRPr dirty="0"/>
          </a:p>
        </p:txBody>
      </p:sp>
      <p:sp>
        <p:nvSpPr>
          <p:cNvPr id="331" name="Google Shape;331;p46"/>
          <p:cNvSpPr txBox="1">
            <a:spLocks noGrp="1"/>
          </p:cNvSpPr>
          <p:nvPr>
            <p:ph type="subTitle" idx="1"/>
          </p:nvPr>
        </p:nvSpPr>
        <p:spPr>
          <a:xfrm>
            <a:off x="107504" y="1851670"/>
            <a:ext cx="4536504" cy="3291830"/>
          </a:xfrm>
          <a:prstGeom prst="rect">
            <a:avLst/>
          </a:prstGeom>
        </p:spPr>
        <p:txBody>
          <a:bodyPr spcFirstLastPara="1" wrap="square" lIns="91425" tIns="91425" rIns="91425" bIns="91425" anchor="t" anchorCtr="0">
            <a:noAutofit/>
          </a:bodyPr>
          <a:lstStyle/>
          <a:p>
            <a:pPr marL="171450" lvl="0" indent="-171450" algn="just">
              <a:buFont typeface="Arial" panose="020B0604020202020204" pitchFamily="34" charset="0"/>
              <a:buChar char="•"/>
            </a:pPr>
            <a:r>
              <a:rPr lang="es-CR" sz="1400" dirty="0">
                <a:latin typeface="Times New Roman" panose="02020603050405020304" pitchFamily="18" charset="0"/>
                <a:ea typeface="Arial Unicode MS" panose="020B0604020202020204" pitchFamily="34" charset="-128"/>
                <a:cs typeface="Times New Roman" panose="02020603050405020304" pitchFamily="18" charset="0"/>
              </a:rPr>
              <a:t>N</a:t>
            </a:r>
            <a:r>
              <a:rPr lang="es-CR" sz="1400" dirty="0" smtClean="0">
                <a:latin typeface="Times New Roman" panose="02020603050405020304" pitchFamily="18" charset="0"/>
                <a:ea typeface="Arial Unicode MS" panose="020B0604020202020204" pitchFamily="34" charset="-128"/>
                <a:cs typeface="Times New Roman" panose="02020603050405020304" pitchFamily="18" charset="0"/>
              </a:rPr>
              <a:t>ace </a:t>
            </a:r>
            <a:r>
              <a:rPr lang="es-CR" sz="1400" dirty="0">
                <a:latin typeface="Times New Roman" panose="02020603050405020304" pitchFamily="18" charset="0"/>
                <a:ea typeface="Arial Unicode MS" panose="020B0604020202020204" pitchFamily="34" charset="-128"/>
                <a:cs typeface="Times New Roman" panose="02020603050405020304" pitchFamily="18" charset="0"/>
              </a:rPr>
              <a:t>inicialmente con el nombre de ROLMO, a cargo del microbiólogo Ricardo Roldán Villalobos, como persona física, con ubicación en Palmar Norte, Osa, Puntarenas en agosto de 1993. </a:t>
            </a:r>
            <a:endParaRPr lang="es-CR" sz="1400"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marL="171450" lvl="0" indent="-171450" algn="just">
              <a:buFont typeface="Arial" panose="020B0604020202020204" pitchFamily="34" charset="0"/>
              <a:buChar char="•"/>
            </a:pPr>
            <a:r>
              <a:rPr lang="es-CR" sz="1400" dirty="0"/>
              <a:t>Después de 4 años se convierte en Sociedad Anónima, para ser trasladados en 1997 a Pérez Zeledón, durante 16 años, manteniendo aún sus clientes corporativos. En 1998 se convierte en parte de la primera clínica privada de la Zona Sur, la cual años después se convierte en Hospital </a:t>
            </a:r>
            <a:r>
              <a:rPr lang="es-CR" sz="1400" dirty="0" smtClean="0"/>
              <a:t>Privado.</a:t>
            </a:r>
          </a:p>
          <a:p>
            <a:pPr marL="171450" lvl="0" indent="-171450" algn="just">
              <a:buFont typeface="Arial" panose="020B0604020202020204" pitchFamily="34" charset="0"/>
              <a:buChar char="•"/>
            </a:pPr>
            <a:r>
              <a:rPr lang="es-CR" sz="1400" dirty="0"/>
              <a:t>Para noviembre del 2016 se inaugura como Laboratorio </a:t>
            </a:r>
            <a:r>
              <a:rPr lang="es-CR" sz="1400" dirty="0" err="1"/>
              <a:t>VidaLab</a:t>
            </a:r>
            <a:r>
              <a:rPr lang="es-CR" sz="1400" dirty="0"/>
              <a:t> Liberia, ubicado en Plaza </a:t>
            </a:r>
            <a:r>
              <a:rPr lang="es-CR" sz="1400" dirty="0" err="1" smtClean="0"/>
              <a:t>Bobaldi</a:t>
            </a:r>
            <a:r>
              <a:rPr lang="es-CR" sz="1400" dirty="0" smtClean="0"/>
              <a:t>.</a:t>
            </a:r>
            <a:endParaRPr lang="es-CR" sz="1400"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marL="171450" lvl="0" indent="-171450">
              <a:buFont typeface="Arial" panose="020B0604020202020204" pitchFamily="34" charset="0"/>
              <a:buChar char="•"/>
            </a:pPr>
            <a:endParaRPr dirty="0"/>
          </a:p>
        </p:txBody>
      </p:sp>
      <p:pic>
        <p:nvPicPr>
          <p:cNvPr id="1026" name="Picture 2" descr="VidaLab | Ab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0"/>
            <a:ext cx="4320480" cy="1180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2" name="Google Shape;342;p47"/>
          <p:cNvSpPr/>
          <p:nvPr/>
        </p:nvSpPr>
        <p:spPr>
          <a:xfrm rot="5400000">
            <a:off x="3858926" y="686447"/>
            <a:ext cx="1403948" cy="1418934"/>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7"/>
          <p:cNvSpPr txBox="1">
            <a:spLocks noGrp="1"/>
          </p:cNvSpPr>
          <p:nvPr>
            <p:ph type="ctrTitle"/>
          </p:nvPr>
        </p:nvSpPr>
        <p:spPr>
          <a:xfrm>
            <a:off x="179512" y="664643"/>
            <a:ext cx="3806776" cy="670500"/>
          </a:xfrm>
          <a:prstGeom prst="rect">
            <a:avLst/>
          </a:prstGeom>
        </p:spPr>
        <p:txBody>
          <a:bodyPr spcFirstLastPara="1" wrap="square" lIns="91425" tIns="91425" rIns="91425" bIns="91425" anchor="b" anchorCtr="0">
            <a:noAutofit/>
          </a:bodyPr>
          <a:lstStyle/>
          <a:p>
            <a:pPr marL="571500" lvl="0" indent="-571500" algn="just" rtl="0">
              <a:spcBef>
                <a:spcPts val="0"/>
              </a:spcBef>
              <a:spcAft>
                <a:spcPts val="0"/>
              </a:spcAft>
              <a:buFont typeface="Wingdings" panose="05000000000000000000" pitchFamily="2" charset="2"/>
              <a:buChar char="Ø"/>
            </a:pPr>
            <a:r>
              <a:rPr lang="es" dirty="0" smtClean="0"/>
              <a:t>Estructura organizacional</a:t>
            </a:r>
            <a:endParaRPr dirty="0"/>
          </a:p>
        </p:txBody>
      </p:sp>
      <p:sp>
        <p:nvSpPr>
          <p:cNvPr id="344" name="Google Shape;344;p47"/>
          <p:cNvSpPr txBox="1">
            <a:spLocks noGrp="1"/>
          </p:cNvSpPr>
          <p:nvPr>
            <p:ph type="ctrTitle" idx="2"/>
          </p:nvPr>
        </p:nvSpPr>
        <p:spPr>
          <a:xfrm>
            <a:off x="2490765" y="3991245"/>
            <a:ext cx="1570200" cy="5461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chemeClr val="accent2">
                    <a:lumMod val="10000"/>
                  </a:schemeClr>
                </a:solidFill>
              </a:rPr>
              <a:t>Tecnico de </a:t>
            </a:r>
            <a:br>
              <a:rPr lang="es" dirty="0" smtClean="0">
                <a:solidFill>
                  <a:schemeClr val="accent2">
                    <a:lumMod val="10000"/>
                  </a:schemeClr>
                </a:solidFill>
              </a:rPr>
            </a:br>
            <a:r>
              <a:rPr lang="es" dirty="0" smtClean="0">
                <a:solidFill>
                  <a:schemeClr val="accent2">
                    <a:lumMod val="10000"/>
                  </a:schemeClr>
                </a:solidFill>
              </a:rPr>
              <a:t>soporte</a:t>
            </a:r>
            <a:endParaRPr dirty="0">
              <a:solidFill>
                <a:schemeClr val="accent2">
                  <a:lumMod val="10000"/>
                </a:schemeClr>
              </a:solidFill>
            </a:endParaRPr>
          </a:p>
        </p:txBody>
      </p:sp>
      <p:sp>
        <p:nvSpPr>
          <p:cNvPr id="346" name="Google Shape;346;p47"/>
          <p:cNvSpPr txBox="1">
            <a:spLocks noGrp="1"/>
          </p:cNvSpPr>
          <p:nvPr>
            <p:ph type="ctrTitle" idx="3"/>
          </p:nvPr>
        </p:nvSpPr>
        <p:spPr>
          <a:xfrm>
            <a:off x="3804522" y="1277143"/>
            <a:ext cx="1570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chemeClr val="accent2">
                    <a:lumMod val="10000"/>
                  </a:schemeClr>
                </a:solidFill>
              </a:rPr>
              <a:t>Ricardo Roldán</a:t>
            </a:r>
            <a:br>
              <a:rPr lang="es" dirty="0" smtClean="0">
                <a:solidFill>
                  <a:schemeClr val="accent2">
                    <a:lumMod val="10000"/>
                  </a:schemeClr>
                </a:solidFill>
              </a:rPr>
            </a:br>
            <a:r>
              <a:rPr lang="es" dirty="0" smtClean="0">
                <a:solidFill>
                  <a:schemeClr val="accent2">
                    <a:lumMod val="10000"/>
                  </a:schemeClr>
                </a:solidFill>
              </a:rPr>
              <a:t>Dueño</a:t>
            </a:r>
            <a:endParaRPr dirty="0">
              <a:solidFill>
                <a:schemeClr val="accent2">
                  <a:lumMod val="10000"/>
                </a:schemeClr>
              </a:solidFill>
            </a:endParaRPr>
          </a:p>
        </p:txBody>
      </p:sp>
      <p:grpSp>
        <p:nvGrpSpPr>
          <p:cNvPr id="350" name="Google Shape;350;p47"/>
          <p:cNvGrpSpPr/>
          <p:nvPr/>
        </p:nvGrpSpPr>
        <p:grpSpPr>
          <a:xfrm>
            <a:off x="3096939" y="2164692"/>
            <a:ext cx="338842" cy="336332"/>
            <a:chOff x="-56012425" y="1903275"/>
            <a:chExt cx="320600" cy="318225"/>
          </a:xfrm>
        </p:grpSpPr>
        <p:sp>
          <p:nvSpPr>
            <p:cNvPr id="351" name="Google Shape;351;p47"/>
            <p:cNvSpPr/>
            <p:nvPr/>
          </p:nvSpPr>
          <p:spPr>
            <a:xfrm>
              <a:off x="-55897425" y="2015125"/>
              <a:ext cx="17350" cy="18150"/>
            </a:xfrm>
            <a:custGeom>
              <a:avLst/>
              <a:gdLst/>
              <a:ahLst/>
              <a:cxnLst/>
              <a:rect l="l" t="t" r="r" b="b"/>
              <a:pathLst>
                <a:path w="694" h="726" extrusionOk="0">
                  <a:moveTo>
                    <a:pt x="347" y="1"/>
                  </a:moveTo>
                  <a:cubicBezTo>
                    <a:pt x="158" y="1"/>
                    <a:pt x="1" y="158"/>
                    <a:pt x="1" y="379"/>
                  </a:cubicBezTo>
                  <a:cubicBezTo>
                    <a:pt x="1" y="568"/>
                    <a:pt x="158" y="725"/>
                    <a:pt x="347" y="725"/>
                  </a:cubicBezTo>
                  <a:cubicBezTo>
                    <a:pt x="536" y="725"/>
                    <a:pt x="694" y="568"/>
                    <a:pt x="694" y="379"/>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7"/>
            <p:cNvSpPr/>
            <p:nvPr/>
          </p:nvSpPr>
          <p:spPr>
            <a:xfrm>
              <a:off x="-56012425" y="1903275"/>
              <a:ext cx="320600" cy="318225"/>
            </a:xfrm>
            <a:custGeom>
              <a:avLst/>
              <a:gdLst/>
              <a:ahLst/>
              <a:cxnLst/>
              <a:rect l="l" t="t" r="r" b="b"/>
              <a:pathLst>
                <a:path w="12824" h="12729" extrusionOk="0">
                  <a:moveTo>
                    <a:pt x="5262" y="946"/>
                  </a:moveTo>
                  <a:lnTo>
                    <a:pt x="5262" y="946"/>
                  </a:lnTo>
                  <a:cubicBezTo>
                    <a:pt x="5010" y="1923"/>
                    <a:pt x="4254" y="2679"/>
                    <a:pt x="3277" y="2899"/>
                  </a:cubicBezTo>
                  <a:cubicBezTo>
                    <a:pt x="3592" y="2017"/>
                    <a:pt x="4348" y="1293"/>
                    <a:pt x="5262" y="946"/>
                  </a:cubicBezTo>
                  <a:close/>
                  <a:moveTo>
                    <a:pt x="2301" y="5231"/>
                  </a:moveTo>
                  <a:lnTo>
                    <a:pt x="2301" y="6333"/>
                  </a:lnTo>
                  <a:lnTo>
                    <a:pt x="2301" y="6680"/>
                  </a:lnTo>
                  <a:cubicBezTo>
                    <a:pt x="1891" y="6680"/>
                    <a:pt x="1545" y="6365"/>
                    <a:pt x="1545" y="5955"/>
                  </a:cubicBezTo>
                  <a:cubicBezTo>
                    <a:pt x="1545" y="5514"/>
                    <a:pt x="1891" y="5231"/>
                    <a:pt x="2301" y="5231"/>
                  </a:cubicBezTo>
                  <a:close/>
                  <a:moveTo>
                    <a:pt x="10555" y="5231"/>
                  </a:moveTo>
                  <a:cubicBezTo>
                    <a:pt x="10965" y="5231"/>
                    <a:pt x="11311" y="5546"/>
                    <a:pt x="11311" y="5987"/>
                  </a:cubicBezTo>
                  <a:cubicBezTo>
                    <a:pt x="11311" y="6365"/>
                    <a:pt x="10965" y="6743"/>
                    <a:pt x="10555" y="6743"/>
                  </a:cubicBezTo>
                  <a:lnTo>
                    <a:pt x="10555" y="5231"/>
                  </a:lnTo>
                  <a:close/>
                  <a:moveTo>
                    <a:pt x="1103" y="6837"/>
                  </a:moveTo>
                  <a:cubicBezTo>
                    <a:pt x="1387" y="7216"/>
                    <a:pt x="1828" y="7436"/>
                    <a:pt x="2301" y="7436"/>
                  </a:cubicBezTo>
                  <a:cubicBezTo>
                    <a:pt x="2301" y="7877"/>
                    <a:pt x="1986" y="8192"/>
                    <a:pt x="1545" y="8192"/>
                  </a:cubicBezTo>
                  <a:cubicBezTo>
                    <a:pt x="1166" y="8192"/>
                    <a:pt x="788" y="7877"/>
                    <a:pt x="788" y="7436"/>
                  </a:cubicBezTo>
                  <a:cubicBezTo>
                    <a:pt x="788" y="7216"/>
                    <a:pt x="914" y="6963"/>
                    <a:pt x="1103" y="6837"/>
                  </a:cubicBezTo>
                  <a:close/>
                  <a:moveTo>
                    <a:pt x="11752" y="6837"/>
                  </a:moveTo>
                  <a:cubicBezTo>
                    <a:pt x="11941" y="6995"/>
                    <a:pt x="12067" y="7216"/>
                    <a:pt x="12067" y="7436"/>
                  </a:cubicBezTo>
                  <a:cubicBezTo>
                    <a:pt x="12067" y="7877"/>
                    <a:pt x="11721" y="8192"/>
                    <a:pt x="11311" y="8192"/>
                  </a:cubicBezTo>
                  <a:cubicBezTo>
                    <a:pt x="10933" y="8192"/>
                    <a:pt x="10555" y="7877"/>
                    <a:pt x="10555" y="7436"/>
                  </a:cubicBezTo>
                  <a:cubicBezTo>
                    <a:pt x="11028" y="7436"/>
                    <a:pt x="11469" y="7216"/>
                    <a:pt x="11752" y="6837"/>
                  </a:cubicBezTo>
                  <a:close/>
                  <a:moveTo>
                    <a:pt x="5325" y="2490"/>
                  </a:moveTo>
                  <a:lnTo>
                    <a:pt x="5325" y="2647"/>
                  </a:lnTo>
                  <a:cubicBezTo>
                    <a:pt x="5325" y="3529"/>
                    <a:pt x="5955" y="4286"/>
                    <a:pt x="6837" y="4443"/>
                  </a:cubicBezTo>
                  <a:lnTo>
                    <a:pt x="6837" y="7405"/>
                  </a:lnTo>
                  <a:cubicBezTo>
                    <a:pt x="6711" y="7436"/>
                    <a:pt x="6585" y="7468"/>
                    <a:pt x="6491" y="7468"/>
                  </a:cubicBezTo>
                  <a:cubicBezTo>
                    <a:pt x="6176" y="7468"/>
                    <a:pt x="5892" y="7373"/>
                    <a:pt x="5703" y="7153"/>
                  </a:cubicBezTo>
                  <a:cubicBezTo>
                    <a:pt x="5624" y="7074"/>
                    <a:pt x="5522" y="7034"/>
                    <a:pt x="5424" y="7034"/>
                  </a:cubicBezTo>
                  <a:cubicBezTo>
                    <a:pt x="5325" y="7034"/>
                    <a:pt x="5231" y="7074"/>
                    <a:pt x="5168" y="7153"/>
                  </a:cubicBezTo>
                  <a:cubicBezTo>
                    <a:pt x="5010" y="7310"/>
                    <a:pt x="5010" y="7562"/>
                    <a:pt x="5168" y="7688"/>
                  </a:cubicBezTo>
                  <a:cubicBezTo>
                    <a:pt x="5514" y="8035"/>
                    <a:pt x="6018" y="8224"/>
                    <a:pt x="6491" y="8224"/>
                  </a:cubicBezTo>
                  <a:cubicBezTo>
                    <a:pt x="6585" y="8224"/>
                    <a:pt x="6711" y="8224"/>
                    <a:pt x="6837" y="8192"/>
                  </a:cubicBezTo>
                  <a:lnTo>
                    <a:pt x="6837" y="9326"/>
                  </a:lnTo>
                  <a:lnTo>
                    <a:pt x="6837" y="9673"/>
                  </a:lnTo>
                  <a:cubicBezTo>
                    <a:pt x="6711" y="9673"/>
                    <a:pt x="6554" y="9736"/>
                    <a:pt x="6428" y="9736"/>
                  </a:cubicBezTo>
                  <a:cubicBezTo>
                    <a:pt x="4569" y="9673"/>
                    <a:pt x="3057" y="8192"/>
                    <a:pt x="3057" y="6333"/>
                  </a:cubicBezTo>
                  <a:cubicBezTo>
                    <a:pt x="3057" y="3908"/>
                    <a:pt x="3057" y="3971"/>
                    <a:pt x="3088" y="3687"/>
                  </a:cubicBezTo>
                  <a:cubicBezTo>
                    <a:pt x="3939" y="3592"/>
                    <a:pt x="4790" y="3151"/>
                    <a:pt x="5325" y="2490"/>
                  </a:cubicBezTo>
                  <a:close/>
                  <a:moveTo>
                    <a:pt x="6459" y="694"/>
                  </a:moveTo>
                  <a:cubicBezTo>
                    <a:pt x="8287" y="757"/>
                    <a:pt x="9830" y="2238"/>
                    <a:pt x="9830" y="4097"/>
                  </a:cubicBezTo>
                  <a:lnTo>
                    <a:pt x="9830" y="11941"/>
                  </a:lnTo>
                  <a:cubicBezTo>
                    <a:pt x="8570" y="11721"/>
                    <a:pt x="7562" y="10618"/>
                    <a:pt x="7562" y="9295"/>
                  </a:cubicBezTo>
                  <a:lnTo>
                    <a:pt x="7562" y="4065"/>
                  </a:lnTo>
                  <a:cubicBezTo>
                    <a:pt x="7562" y="3845"/>
                    <a:pt x="7404" y="3687"/>
                    <a:pt x="7215" y="3687"/>
                  </a:cubicBezTo>
                  <a:cubicBezTo>
                    <a:pt x="6585" y="3687"/>
                    <a:pt x="6113" y="3183"/>
                    <a:pt x="6113" y="2584"/>
                  </a:cubicBezTo>
                  <a:lnTo>
                    <a:pt x="6113" y="757"/>
                  </a:lnTo>
                  <a:cubicBezTo>
                    <a:pt x="6239" y="757"/>
                    <a:pt x="6365" y="694"/>
                    <a:pt x="6459" y="694"/>
                  </a:cubicBezTo>
                  <a:close/>
                  <a:moveTo>
                    <a:pt x="3057" y="8665"/>
                  </a:moveTo>
                  <a:cubicBezTo>
                    <a:pt x="3781" y="9704"/>
                    <a:pt x="5010" y="10429"/>
                    <a:pt x="6428" y="10429"/>
                  </a:cubicBezTo>
                  <a:cubicBezTo>
                    <a:pt x="6617" y="10429"/>
                    <a:pt x="6774" y="10429"/>
                    <a:pt x="6995" y="10398"/>
                  </a:cubicBezTo>
                  <a:cubicBezTo>
                    <a:pt x="7184" y="11028"/>
                    <a:pt x="7562" y="11563"/>
                    <a:pt x="8098" y="11973"/>
                  </a:cubicBezTo>
                  <a:lnTo>
                    <a:pt x="3057" y="11973"/>
                  </a:lnTo>
                  <a:lnTo>
                    <a:pt x="3057" y="8665"/>
                  </a:lnTo>
                  <a:close/>
                  <a:moveTo>
                    <a:pt x="6396" y="1"/>
                  </a:moveTo>
                  <a:cubicBezTo>
                    <a:pt x="4096" y="1"/>
                    <a:pt x="2269" y="1860"/>
                    <a:pt x="2269" y="4097"/>
                  </a:cubicBezTo>
                  <a:lnTo>
                    <a:pt x="2269" y="4443"/>
                  </a:lnTo>
                  <a:cubicBezTo>
                    <a:pt x="1356" y="4443"/>
                    <a:pt x="631" y="5231"/>
                    <a:pt x="757" y="6144"/>
                  </a:cubicBezTo>
                  <a:cubicBezTo>
                    <a:pt x="284" y="6428"/>
                    <a:pt x="1" y="6900"/>
                    <a:pt x="1" y="7436"/>
                  </a:cubicBezTo>
                  <a:cubicBezTo>
                    <a:pt x="1" y="8255"/>
                    <a:pt x="694" y="8948"/>
                    <a:pt x="1513" y="8948"/>
                  </a:cubicBezTo>
                  <a:cubicBezTo>
                    <a:pt x="1797" y="8948"/>
                    <a:pt x="2017" y="8854"/>
                    <a:pt x="2269" y="8728"/>
                  </a:cubicBezTo>
                  <a:lnTo>
                    <a:pt x="2269" y="12351"/>
                  </a:lnTo>
                  <a:cubicBezTo>
                    <a:pt x="2269" y="12571"/>
                    <a:pt x="2427" y="12729"/>
                    <a:pt x="2616" y="12729"/>
                  </a:cubicBezTo>
                  <a:lnTo>
                    <a:pt x="10145" y="12729"/>
                  </a:lnTo>
                  <a:cubicBezTo>
                    <a:pt x="10334" y="12729"/>
                    <a:pt x="10492" y="12571"/>
                    <a:pt x="10492" y="12351"/>
                  </a:cubicBezTo>
                  <a:lnTo>
                    <a:pt x="10492" y="8728"/>
                  </a:lnTo>
                  <a:cubicBezTo>
                    <a:pt x="10712" y="8854"/>
                    <a:pt x="10965" y="8948"/>
                    <a:pt x="11248" y="8948"/>
                  </a:cubicBezTo>
                  <a:cubicBezTo>
                    <a:pt x="12067" y="8948"/>
                    <a:pt x="12729" y="8255"/>
                    <a:pt x="12729" y="7436"/>
                  </a:cubicBezTo>
                  <a:cubicBezTo>
                    <a:pt x="12823" y="6932"/>
                    <a:pt x="12508" y="6428"/>
                    <a:pt x="12036" y="6144"/>
                  </a:cubicBezTo>
                  <a:cubicBezTo>
                    <a:pt x="12130" y="5231"/>
                    <a:pt x="11437" y="4443"/>
                    <a:pt x="10523" y="4443"/>
                  </a:cubicBezTo>
                  <a:lnTo>
                    <a:pt x="10523" y="4097"/>
                  </a:lnTo>
                  <a:cubicBezTo>
                    <a:pt x="10523" y="1860"/>
                    <a:pt x="8665" y="1"/>
                    <a:pt x="6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7"/>
          <p:cNvGrpSpPr/>
          <p:nvPr/>
        </p:nvGrpSpPr>
        <p:grpSpPr>
          <a:xfrm>
            <a:off x="4443096" y="891416"/>
            <a:ext cx="295536" cy="336332"/>
            <a:chOff x="-56774050" y="1904075"/>
            <a:chExt cx="279625" cy="318225"/>
          </a:xfrm>
        </p:grpSpPr>
        <p:sp>
          <p:nvSpPr>
            <p:cNvPr id="359" name="Google Shape;359;p47"/>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7"/>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40;p47"/>
          <p:cNvSpPr/>
          <p:nvPr/>
        </p:nvSpPr>
        <p:spPr>
          <a:xfrm rot="5400000">
            <a:off x="2669381" y="2043402"/>
            <a:ext cx="1134875" cy="1177234"/>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0;p47"/>
          <p:cNvSpPr/>
          <p:nvPr/>
        </p:nvSpPr>
        <p:spPr>
          <a:xfrm rot="5400000">
            <a:off x="5235128" y="3558722"/>
            <a:ext cx="1230669" cy="1177234"/>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0;p47"/>
          <p:cNvSpPr/>
          <p:nvPr/>
        </p:nvSpPr>
        <p:spPr>
          <a:xfrm rot="5400000">
            <a:off x="2614658" y="3558722"/>
            <a:ext cx="1230669" cy="1177234"/>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8;p47"/>
          <p:cNvGrpSpPr/>
          <p:nvPr/>
        </p:nvGrpSpPr>
        <p:grpSpPr>
          <a:xfrm>
            <a:off x="5702694" y="3594142"/>
            <a:ext cx="295536" cy="336332"/>
            <a:chOff x="-56774050" y="1904075"/>
            <a:chExt cx="279625" cy="318225"/>
          </a:xfrm>
        </p:grpSpPr>
        <p:sp>
          <p:nvSpPr>
            <p:cNvPr id="32" name="Google Shape;359;p47"/>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0;p47"/>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8;p47"/>
          <p:cNvGrpSpPr/>
          <p:nvPr/>
        </p:nvGrpSpPr>
        <p:grpSpPr>
          <a:xfrm>
            <a:off x="3117890" y="3654913"/>
            <a:ext cx="295536" cy="336332"/>
            <a:chOff x="-56774050" y="1904075"/>
            <a:chExt cx="279625" cy="318225"/>
          </a:xfrm>
        </p:grpSpPr>
        <p:sp>
          <p:nvSpPr>
            <p:cNvPr id="35" name="Google Shape;359;p47"/>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0;p47"/>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44;p47"/>
          <p:cNvSpPr txBox="1">
            <a:spLocks noGrp="1"/>
          </p:cNvSpPr>
          <p:nvPr>
            <p:ph type="ctrTitle" idx="2"/>
          </p:nvPr>
        </p:nvSpPr>
        <p:spPr>
          <a:xfrm>
            <a:off x="2490765" y="2332858"/>
            <a:ext cx="1570200" cy="5461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ysClr val="windowText" lastClr="000000"/>
                </a:solidFill>
              </a:rPr>
              <a:t>Asistente</a:t>
            </a:r>
            <a:endParaRPr dirty="0">
              <a:solidFill>
                <a:sysClr val="windowText" lastClr="000000"/>
              </a:solidFill>
            </a:endParaRPr>
          </a:p>
        </p:txBody>
      </p:sp>
      <p:sp>
        <p:nvSpPr>
          <p:cNvPr id="38" name="Google Shape;344;p47"/>
          <p:cNvSpPr txBox="1">
            <a:spLocks noGrp="1"/>
          </p:cNvSpPr>
          <p:nvPr>
            <p:ph type="ctrTitle" idx="2"/>
          </p:nvPr>
        </p:nvSpPr>
        <p:spPr>
          <a:xfrm>
            <a:off x="5272430" y="3930474"/>
            <a:ext cx="1190914" cy="5461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chemeClr val="accent2">
                    <a:lumMod val="10000"/>
                  </a:schemeClr>
                </a:solidFill>
              </a:rPr>
              <a:t>Encargado de bases de Datos</a:t>
            </a:r>
            <a:endParaRPr dirty="0">
              <a:solidFill>
                <a:schemeClr val="accent2">
                  <a:lumMod val="10000"/>
                </a:schemeClr>
              </a:solidFill>
            </a:endParaRPr>
          </a:p>
        </p:txBody>
      </p:sp>
      <p:cxnSp>
        <p:nvCxnSpPr>
          <p:cNvPr id="7" name="6 Conector recto"/>
          <p:cNvCxnSpPr>
            <a:stCxn id="342" idx="3"/>
          </p:cNvCxnSpPr>
          <p:nvPr/>
        </p:nvCxnSpPr>
        <p:spPr>
          <a:xfrm>
            <a:off x="4560900" y="2097888"/>
            <a:ext cx="0" cy="1434117"/>
          </a:xfrm>
          <a:prstGeom prst="line">
            <a:avLst/>
          </a:prstGeom>
        </p:spPr>
        <p:style>
          <a:lnRef idx="2">
            <a:schemeClr val="dk1"/>
          </a:lnRef>
          <a:fillRef idx="0">
            <a:schemeClr val="dk1"/>
          </a:fillRef>
          <a:effectRef idx="1">
            <a:schemeClr val="dk1"/>
          </a:effectRef>
          <a:fontRef idx="minor">
            <a:schemeClr val="tx1"/>
          </a:fontRef>
        </p:style>
      </p:cxnSp>
      <p:cxnSp>
        <p:nvCxnSpPr>
          <p:cNvPr id="44" name="43 Conector recto"/>
          <p:cNvCxnSpPr>
            <a:stCxn id="29" idx="1"/>
            <a:endCxn id="30" idx="1"/>
          </p:cNvCxnSpPr>
          <p:nvPr/>
        </p:nvCxnSpPr>
        <p:spPr>
          <a:xfrm flipH="1">
            <a:off x="3229993" y="3532005"/>
            <a:ext cx="2620470" cy="0"/>
          </a:xfrm>
          <a:prstGeom prst="line">
            <a:avLst/>
          </a:prstGeom>
        </p:spPr>
        <p:style>
          <a:lnRef idx="2">
            <a:schemeClr val="dk1"/>
          </a:lnRef>
          <a:fillRef idx="0">
            <a:schemeClr val="dk1"/>
          </a:fillRef>
          <a:effectRef idx="1">
            <a:schemeClr val="dk1"/>
          </a:effectRef>
          <a:fontRef idx="minor">
            <a:schemeClr val="tx1"/>
          </a:fontRef>
        </p:style>
      </p:cxnSp>
      <p:cxnSp>
        <p:nvCxnSpPr>
          <p:cNvPr id="48" name="47 Conector recto"/>
          <p:cNvCxnSpPr/>
          <p:nvPr/>
        </p:nvCxnSpPr>
        <p:spPr>
          <a:xfrm flipH="1">
            <a:off x="3851433" y="2781639"/>
            <a:ext cx="70946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540568" y="339502"/>
            <a:ext cx="3563888"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smtClean="0"/>
              <a:t>Misión</a:t>
            </a:r>
            <a:endParaRPr dirty="0"/>
          </a:p>
        </p:txBody>
      </p:sp>
      <p:sp>
        <p:nvSpPr>
          <p:cNvPr id="383" name="Google Shape;383;p50"/>
          <p:cNvSpPr txBox="1">
            <a:spLocks noGrp="1"/>
          </p:cNvSpPr>
          <p:nvPr>
            <p:ph type="subTitle" idx="1"/>
          </p:nvPr>
        </p:nvSpPr>
        <p:spPr>
          <a:xfrm>
            <a:off x="1475656" y="843558"/>
            <a:ext cx="2930700" cy="1372200"/>
          </a:xfrm>
          <a:prstGeom prst="rect">
            <a:avLst/>
          </a:prstGeom>
        </p:spPr>
        <p:txBody>
          <a:bodyPr spcFirstLastPara="1" wrap="square" lIns="91425" tIns="91425" rIns="91425" bIns="91425" anchor="t" anchorCtr="0">
            <a:noAutofit/>
          </a:bodyPr>
          <a:lstStyle/>
          <a:p>
            <a:pPr marL="0" lvl="0" indent="0"/>
            <a:r>
              <a:rPr lang="es-CR" sz="1200" dirty="0">
                <a:solidFill>
                  <a:schemeClr val="accent2">
                    <a:lumMod val="10000"/>
                  </a:schemeClr>
                </a:solidFill>
                <a:latin typeface="Times New Roman" panose="02020603050405020304" pitchFamily="18" charset="0"/>
                <a:cs typeface="Times New Roman" panose="02020603050405020304" pitchFamily="18" charset="0"/>
              </a:rPr>
              <a:t>Actualmente, el laboratorio clínico VIDAlab no cuenta con una misión documentada, por lo cual en los capítulos posteriores se desarrollará una propuesta que refuerce este pilar estratégico.</a:t>
            </a:r>
            <a:endParaRPr sz="12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4" name="Google Shape;382;p50"/>
          <p:cNvSpPr txBox="1">
            <a:spLocks/>
          </p:cNvSpPr>
          <p:nvPr/>
        </p:nvSpPr>
        <p:spPr>
          <a:xfrm>
            <a:off x="2411760" y="2769223"/>
            <a:ext cx="3563888"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es-ES" dirty="0" smtClean="0"/>
              <a:t>Visión</a:t>
            </a:r>
            <a:endParaRPr lang="es-ES" dirty="0"/>
          </a:p>
        </p:txBody>
      </p:sp>
      <p:sp>
        <p:nvSpPr>
          <p:cNvPr id="5" name="Google Shape;383;p50"/>
          <p:cNvSpPr txBox="1">
            <a:spLocks/>
          </p:cNvSpPr>
          <p:nvPr/>
        </p:nvSpPr>
        <p:spPr>
          <a:xfrm>
            <a:off x="4067944" y="3439723"/>
            <a:ext cx="2930700" cy="137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es-CR" sz="1200" dirty="0">
                <a:solidFill>
                  <a:schemeClr val="bg2"/>
                </a:solidFill>
                <a:latin typeface="Times New Roman" panose="02020603050405020304" pitchFamily="18" charset="0"/>
                <a:cs typeface="Times New Roman" panose="02020603050405020304" pitchFamily="18" charset="0"/>
              </a:rPr>
              <a:t>Actualmente, el laboratorio clínico VIDAlab no cuenta con una visión documentada que plasme las directrices a seguir en los próximos años, por lo cual en los capítulos posteriores se desarrollará una propuesta que refuerce este pilar estratégico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p:nvPr/>
        </p:nvSpPr>
        <p:spPr>
          <a:xfrm rot="5400000">
            <a:off x="1809436" y="808763"/>
            <a:ext cx="2293303" cy="2384800"/>
          </a:xfrm>
          <a:prstGeom prst="flowChartPreparation">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9"/>
          <p:cNvSpPr/>
          <p:nvPr/>
        </p:nvSpPr>
        <p:spPr>
          <a:xfrm rot="5400000">
            <a:off x="4164345" y="808763"/>
            <a:ext cx="2293304"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9"/>
          <p:cNvSpPr txBox="1">
            <a:spLocks noGrp="1"/>
          </p:cNvSpPr>
          <p:nvPr>
            <p:ph type="ctrTitle"/>
          </p:nvPr>
        </p:nvSpPr>
        <p:spPr>
          <a:xfrm flipH="1">
            <a:off x="2267744" y="0"/>
            <a:ext cx="6876256"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smtClean="0"/>
              <a:t>Características del sector</a:t>
            </a:r>
            <a:endParaRPr dirty="0"/>
          </a:p>
        </p:txBody>
      </p:sp>
      <p:sp>
        <p:nvSpPr>
          <p:cNvPr id="376" name="Google Shape;376;p49"/>
          <p:cNvSpPr txBox="1">
            <a:spLocks noGrp="1"/>
          </p:cNvSpPr>
          <p:nvPr>
            <p:ph type="subTitle" idx="1"/>
          </p:nvPr>
        </p:nvSpPr>
        <p:spPr>
          <a:xfrm>
            <a:off x="1913287" y="1275605"/>
            <a:ext cx="2085600" cy="1440159"/>
          </a:xfrm>
          <a:prstGeom prst="rect">
            <a:avLst/>
          </a:prstGeom>
        </p:spPr>
        <p:txBody>
          <a:bodyPr spcFirstLastPara="1" wrap="square" lIns="91425" tIns="91425" rIns="91425" bIns="91425" anchor="t" anchorCtr="0">
            <a:noAutofit/>
          </a:bodyPr>
          <a:lstStyle/>
          <a:p>
            <a:pPr marL="0" lvl="0" indent="0"/>
            <a:r>
              <a:rPr lang="es-CR" sz="1200" dirty="0"/>
              <a:t>A nivel nacional los laboratorios clínicos son un gran soporte para la salud, pero al igual que en otros países se divide en dos sectores el público y el privado</a:t>
            </a:r>
            <a:endParaRPr sz="1200" dirty="0"/>
          </a:p>
        </p:txBody>
      </p:sp>
      <p:sp>
        <p:nvSpPr>
          <p:cNvPr id="377" name="Google Shape;377;p49"/>
          <p:cNvSpPr txBox="1">
            <a:spLocks noGrp="1"/>
          </p:cNvSpPr>
          <p:nvPr>
            <p:ph type="subTitle" idx="2"/>
          </p:nvPr>
        </p:nvSpPr>
        <p:spPr>
          <a:xfrm>
            <a:off x="4176774" y="1131590"/>
            <a:ext cx="2354909" cy="488400"/>
          </a:xfrm>
          <a:prstGeom prst="rect">
            <a:avLst/>
          </a:prstGeom>
        </p:spPr>
        <p:txBody>
          <a:bodyPr spcFirstLastPara="1" wrap="square" lIns="91425" tIns="91425" rIns="91425" bIns="91425" anchor="t" anchorCtr="0">
            <a:noAutofit/>
          </a:bodyPr>
          <a:lstStyle/>
          <a:p>
            <a:pPr marL="0" lvl="0" indent="0"/>
            <a:r>
              <a:rPr lang="es-CR" sz="1100" dirty="0">
                <a:latin typeface="Times New Roman" panose="02020603050405020304" pitchFamily="18" charset="0"/>
                <a:cs typeface="Times New Roman" panose="02020603050405020304" pitchFamily="18" charset="0"/>
              </a:rPr>
              <a:t>L</a:t>
            </a:r>
            <a:r>
              <a:rPr lang="es-CR" sz="1100" dirty="0" smtClean="0">
                <a:latin typeface="Times New Roman" panose="02020603050405020304" pitchFamily="18" charset="0"/>
                <a:cs typeface="Times New Roman" panose="02020603050405020304" pitchFamily="18" charset="0"/>
              </a:rPr>
              <a:t>os </a:t>
            </a:r>
            <a:r>
              <a:rPr lang="es-CR" sz="1100" dirty="0">
                <a:latin typeface="Times New Roman" panose="02020603050405020304" pitchFamily="18" charset="0"/>
                <a:cs typeface="Times New Roman" panose="02020603050405020304" pitchFamily="18" charset="0"/>
              </a:rPr>
              <a:t>laboratorios de la red, asumen la responsabilidad directa en la salud pública de los nuevos retos para brindar con calidad y excelencia un servicio a la población. Los Microbiólogos Químicos Clínicos y el personal de apoyo en los laboratorios, garantizan la capacidad de estos para funcionar </a:t>
            </a:r>
            <a:r>
              <a:rPr lang="es-CR" sz="1100" dirty="0" smtClean="0">
                <a:latin typeface="Times New Roman" panose="02020603050405020304" pitchFamily="18" charset="0"/>
                <a:cs typeface="Times New Roman" panose="02020603050405020304" pitchFamily="18" charset="0"/>
              </a:rPr>
              <a:t>enfermedades</a:t>
            </a:r>
            <a:endParaRPr sz="1100" dirty="0">
              <a:latin typeface="Times New Roman" panose="02020603050405020304" pitchFamily="18" charset="0"/>
              <a:cs typeface="Times New Roman" panose="02020603050405020304" pitchFamily="18" charset="0"/>
            </a:endParaRPr>
          </a:p>
        </p:txBody>
      </p:sp>
      <p:sp>
        <p:nvSpPr>
          <p:cNvPr id="9" name="Google Shape;371;p49"/>
          <p:cNvSpPr/>
          <p:nvPr/>
        </p:nvSpPr>
        <p:spPr>
          <a:xfrm rot="5400000">
            <a:off x="2934620" y="2737233"/>
            <a:ext cx="2427734" cy="2384800"/>
          </a:xfrm>
          <a:prstGeom prst="flowChartPreparation">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678;p31"/>
          <p:cNvPicPr preferRelativeResize="0"/>
          <p:nvPr/>
        </p:nvPicPr>
        <p:blipFill rotWithShape="1">
          <a:blip r:embed="rId3">
            <a:alphaModFix/>
          </a:blip>
          <a:srcRect l="25470" b="39025"/>
          <a:stretch/>
        </p:blipFill>
        <p:spPr>
          <a:xfrm>
            <a:off x="0" y="2715765"/>
            <a:ext cx="2846035" cy="2427735"/>
          </a:xfrm>
          <a:prstGeom prst="rect">
            <a:avLst/>
          </a:prstGeom>
          <a:noFill/>
          <a:ln>
            <a:noFill/>
          </a:ln>
        </p:spPr>
      </p:pic>
      <p:pic>
        <p:nvPicPr>
          <p:cNvPr id="16" name="Google Shape;197;p21"/>
          <p:cNvPicPr preferRelativeResize="0"/>
          <p:nvPr/>
        </p:nvPicPr>
        <p:blipFill rotWithShape="1">
          <a:blip r:embed="rId4">
            <a:alphaModFix/>
          </a:blip>
          <a:srcRect t="4943" r="7252" b="31390"/>
          <a:stretch/>
        </p:blipFill>
        <p:spPr>
          <a:xfrm>
            <a:off x="5310997" y="3507855"/>
            <a:ext cx="3869426" cy="1635646"/>
          </a:xfrm>
          <a:prstGeom prst="rect">
            <a:avLst/>
          </a:prstGeom>
          <a:noFill/>
          <a:ln>
            <a:noFill/>
          </a:ln>
        </p:spPr>
      </p:pic>
      <p:sp>
        <p:nvSpPr>
          <p:cNvPr id="4" name="3 CuadroTexto"/>
          <p:cNvSpPr txBox="1"/>
          <p:nvPr/>
        </p:nvSpPr>
        <p:spPr>
          <a:xfrm>
            <a:off x="3019462" y="3052469"/>
            <a:ext cx="2354910" cy="1754326"/>
          </a:xfrm>
          <a:prstGeom prst="rect">
            <a:avLst/>
          </a:prstGeom>
          <a:noFill/>
        </p:spPr>
        <p:txBody>
          <a:bodyPr wrap="square" rtlCol="0">
            <a:spAutoFit/>
          </a:bodyPr>
          <a:lstStyle/>
          <a:p>
            <a:r>
              <a:rPr lang="es-CR" sz="1200" dirty="0" smtClean="0">
                <a:solidFill>
                  <a:schemeClr val="bg2"/>
                </a:solidFill>
                <a:latin typeface="Times New Roman" panose="02020603050405020304" pitchFamily="18" charset="0"/>
                <a:cs typeface="Times New Roman" panose="02020603050405020304" pitchFamily="18" charset="0"/>
              </a:rPr>
              <a:t>los </a:t>
            </a:r>
            <a:r>
              <a:rPr lang="es-CR" sz="1200" dirty="0">
                <a:solidFill>
                  <a:schemeClr val="bg2"/>
                </a:solidFill>
                <a:latin typeface="Times New Roman" panose="02020603050405020304" pitchFamily="18" charset="0"/>
                <a:cs typeface="Times New Roman" panose="02020603050405020304" pitchFamily="18" charset="0"/>
              </a:rPr>
              <a:t>clientes que van por un chequeo preventivo, los clientes que van bajo referencia médica, los pacientes empresariales </a:t>
            </a:r>
            <a:r>
              <a:rPr lang="es-CR" sz="1200" dirty="0" smtClean="0">
                <a:solidFill>
                  <a:schemeClr val="bg2"/>
                </a:solidFill>
                <a:latin typeface="Times New Roman" panose="02020603050405020304" pitchFamily="18" charset="0"/>
                <a:cs typeface="Times New Roman" panose="02020603050405020304" pitchFamily="18" charset="0"/>
              </a:rPr>
              <a:t>y </a:t>
            </a:r>
            <a:r>
              <a:rPr lang="es-CR" sz="1200" dirty="0">
                <a:solidFill>
                  <a:schemeClr val="bg2"/>
                </a:solidFill>
                <a:latin typeface="Times New Roman" panose="02020603050405020304" pitchFamily="18" charset="0"/>
                <a:cs typeface="Times New Roman" panose="02020603050405020304" pitchFamily="18" charset="0"/>
              </a:rPr>
              <a:t>el grupo de clientes que dada la situación de la pandemia los clientes que tienen que realizarse los análisis para poder viajar ya que es un requisito indispensable</a:t>
            </a:r>
            <a:r>
              <a:rPr lang="es-CR" sz="1200" dirty="0" smtClean="0">
                <a:solidFill>
                  <a:schemeClr val="bg2"/>
                </a:solidFill>
                <a:latin typeface="Times New Roman" panose="02020603050405020304" pitchFamily="18" charset="0"/>
                <a:cs typeface="Times New Roman" panose="02020603050405020304" pitchFamily="18" charset="0"/>
              </a:rPr>
              <a:t>.</a:t>
            </a:r>
            <a:endParaRPr lang="es-CR" sz="12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2"/>
          <p:cNvSpPr txBox="1">
            <a:spLocks noGrp="1"/>
          </p:cNvSpPr>
          <p:nvPr>
            <p:ph type="ctrTitle"/>
          </p:nvPr>
        </p:nvSpPr>
        <p:spPr>
          <a:xfrm flipH="1">
            <a:off x="6300192" y="4227934"/>
            <a:ext cx="2592288" cy="67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dirty="0" smtClean="0"/>
              <a:t>Clientes</a:t>
            </a:r>
            <a:endParaRPr dirty="0"/>
          </a:p>
        </p:txBody>
      </p:sp>
      <p:grpSp>
        <p:nvGrpSpPr>
          <p:cNvPr id="745" name="Google Shape;745;p62"/>
          <p:cNvGrpSpPr/>
          <p:nvPr/>
        </p:nvGrpSpPr>
        <p:grpSpPr>
          <a:xfrm>
            <a:off x="824390" y="2027705"/>
            <a:ext cx="5858626" cy="1156785"/>
            <a:chOff x="2457787" y="2317237"/>
            <a:chExt cx="4228423" cy="979620"/>
          </a:xfrm>
        </p:grpSpPr>
        <p:sp>
          <p:nvSpPr>
            <p:cNvPr id="746" name="Google Shape;746;p62"/>
            <p:cNvSpPr/>
            <p:nvPr/>
          </p:nvSpPr>
          <p:spPr>
            <a:xfrm>
              <a:off x="2457787" y="2317237"/>
              <a:ext cx="2069813" cy="979620"/>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2"/>
            <p:cNvSpPr/>
            <p:nvPr/>
          </p:nvSpPr>
          <p:spPr>
            <a:xfrm>
              <a:off x="4615554" y="2317237"/>
              <a:ext cx="2070656" cy="979620"/>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2"/>
            <p:cNvSpPr/>
            <p:nvPr/>
          </p:nvSpPr>
          <p:spPr>
            <a:xfrm>
              <a:off x="3580437" y="2317237"/>
              <a:ext cx="1978512" cy="979620"/>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9" name="Google Shape;749;p62"/>
          <p:cNvCxnSpPr/>
          <p:nvPr/>
        </p:nvCxnSpPr>
        <p:spPr>
          <a:xfrm>
            <a:off x="1587630" y="3184490"/>
            <a:ext cx="0" cy="383917"/>
          </a:xfrm>
          <a:prstGeom prst="straightConnector1">
            <a:avLst/>
          </a:prstGeom>
          <a:noFill/>
          <a:ln w="19050" cap="flat" cmpd="sng">
            <a:solidFill>
              <a:srgbClr val="FFFFFF"/>
            </a:solidFill>
            <a:prstDash val="solid"/>
            <a:round/>
            <a:headEnd type="none" w="med" len="med"/>
            <a:tailEnd type="diamond" w="med" len="med"/>
          </a:ln>
        </p:spPr>
      </p:cxnSp>
      <p:cxnSp>
        <p:nvCxnSpPr>
          <p:cNvPr id="750" name="Google Shape;750;p62"/>
          <p:cNvCxnSpPr/>
          <p:nvPr/>
        </p:nvCxnSpPr>
        <p:spPr>
          <a:xfrm>
            <a:off x="4499992" y="3184490"/>
            <a:ext cx="0" cy="191958"/>
          </a:xfrm>
          <a:prstGeom prst="straightConnector1">
            <a:avLst/>
          </a:prstGeom>
          <a:noFill/>
          <a:ln w="19050" cap="flat" cmpd="sng">
            <a:solidFill>
              <a:srgbClr val="FFFFFF"/>
            </a:solidFill>
            <a:prstDash val="solid"/>
            <a:round/>
            <a:headEnd type="none" w="med" len="med"/>
            <a:tailEnd type="diamond" w="med" len="med"/>
          </a:ln>
        </p:spPr>
      </p:cxnSp>
      <p:cxnSp>
        <p:nvCxnSpPr>
          <p:cNvPr id="751" name="Google Shape;751;p62"/>
          <p:cNvCxnSpPr/>
          <p:nvPr/>
        </p:nvCxnSpPr>
        <p:spPr>
          <a:xfrm flipV="1">
            <a:off x="5868144" y="1815207"/>
            <a:ext cx="0" cy="222696"/>
          </a:xfrm>
          <a:prstGeom prst="straightConnector1">
            <a:avLst/>
          </a:prstGeom>
          <a:noFill/>
          <a:ln w="19050" cap="flat" cmpd="sng">
            <a:solidFill>
              <a:srgbClr val="FFFFFF"/>
            </a:solidFill>
            <a:prstDash val="solid"/>
            <a:round/>
            <a:headEnd type="none" w="med" len="med"/>
            <a:tailEnd type="diamond" w="med" len="med"/>
          </a:ln>
        </p:spPr>
      </p:cxnSp>
      <p:cxnSp>
        <p:nvCxnSpPr>
          <p:cNvPr id="752" name="Google Shape;752;p62"/>
          <p:cNvCxnSpPr/>
          <p:nvPr/>
        </p:nvCxnSpPr>
        <p:spPr>
          <a:xfrm flipV="1">
            <a:off x="3036599" y="1806305"/>
            <a:ext cx="0" cy="221400"/>
          </a:xfrm>
          <a:prstGeom prst="straightConnector1">
            <a:avLst/>
          </a:prstGeom>
          <a:noFill/>
          <a:ln w="19050" cap="flat" cmpd="sng">
            <a:solidFill>
              <a:srgbClr val="FFFFFF"/>
            </a:solidFill>
            <a:prstDash val="solid"/>
            <a:round/>
            <a:headEnd type="none" w="med" len="med"/>
            <a:tailEnd type="diamond" w="med" len="med"/>
          </a:ln>
        </p:spPr>
      </p:cxnSp>
      <p:sp>
        <p:nvSpPr>
          <p:cNvPr id="753" name="Google Shape;753;p62"/>
          <p:cNvSpPr txBox="1">
            <a:spLocks noGrp="1"/>
          </p:cNvSpPr>
          <p:nvPr>
            <p:ph type="ctrTitle" idx="4294967295"/>
          </p:nvPr>
        </p:nvSpPr>
        <p:spPr>
          <a:xfrm>
            <a:off x="539788" y="3867894"/>
            <a:ext cx="2001873" cy="1105823"/>
          </a:xfrm>
          <a:prstGeom prst="rect">
            <a:avLst/>
          </a:prstGeom>
        </p:spPr>
        <p:txBody>
          <a:bodyPr spcFirstLastPara="1" wrap="square" lIns="91425" tIns="91425" rIns="91425" bIns="91425" anchor="b" anchorCtr="0">
            <a:noAutofit/>
          </a:bodyPr>
          <a:lstStyle/>
          <a:p>
            <a:pPr lvl="0" algn="ctr"/>
            <a:r>
              <a:rPr lang="es-CR" sz="1200" dirty="0">
                <a:latin typeface="Times New Roman" panose="02020603050405020304" pitchFamily="18" charset="0"/>
                <a:cs typeface="Times New Roman" panose="02020603050405020304" pitchFamily="18" charset="0"/>
              </a:rPr>
              <a:t>La Calidad en la Atención en Salud consiste en la apropiada </a:t>
            </a:r>
            <a:r>
              <a:rPr lang="es-CR" sz="1200" dirty="0" smtClean="0">
                <a:latin typeface="Times New Roman" panose="02020603050405020304" pitchFamily="18" charset="0"/>
                <a:cs typeface="Times New Roman" panose="02020603050405020304" pitchFamily="18" charset="0"/>
              </a:rPr>
              <a:t>ejecución de </a:t>
            </a:r>
            <a:r>
              <a:rPr lang="es-CR" sz="1200" dirty="0">
                <a:latin typeface="Times New Roman" panose="02020603050405020304" pitchFamily="18" charset="0"/>
                <a:cs typeface="Times New Roman" panose="02020603050405020304" pitchFamily="18" charset="0"/>
              </a:rPr>
              <a:t>intervenciones de probada </a:t>
            </a:r>
            <a:r>
              <a:rPr lang="es-CR" sz="1200" dirty="0" smtClean="0">
                <a:latin typeface="Times New Roman" panose="02020603050405020304" pitchFamily="18" charset="0"/>
                <a:cs typeface="Times New Roman" panose="02020603050405020304" pitchFamily="18" charset="0"/>
              </a:rPr>
              <a:t>seguridad, </a:t>
            </a:r>
            <a:r>
              <a:rPr lang="es-CR" sz="1200" dirty="0">
                <a:latin typeface="Times New Roman" panose="02020603050405020304" pitchFamily="18" charset="0"/>
                <a:cs typeface="Times New Roman" panose="02020603050405020304" pitchFamily="18" charset="0"/>
              </a:rPr>
              <a:t>que son económicamente accesibles a la población</a:t>
            </a:r>
            <a:endParaRPr sz="1200" dirty="0">
              <a:latin typeface="Times New Roman" panose="02020603050405020304" pitchFamily="18" charset="0"/>
              <a:cs typeface="Times New Roman" panose="02020603050405020304" pitchFamily="18" charset="0"/>
            </a:endParaRPr>
          </a:p>
        </p:txBody>
      </p:sp>
      <p:sp>
        <p:nvSpPr>
          <p:cNvPr id="754" name="Google Shape;754;p62"/>
          <p:cNvSpPr txBox="1">
            <a:spLocks noGrp="1"/>
          </p:cNvSpPr>
          <p:nvPr>
            <p:ph type="ctrTitle" idx="4294967295"/>
          </p:nvPr>
        </p:nvSpPr>
        <p:spPr>
          <a:xfrm>
            <a:off x="2022582" y="1377689"/>
            <a:ext cx="2028034" cy="408300"/>
          </a:xfrm>
          <a:prstGeom prst="rect">
            <a:avLst/>
          </a:prstGeom>
        </p:spPr>
        <p:txBody>
          <a:bodyPr spcFirstLastPara="1" wrap="square" lIns="91425" tIns="91425" rIns="91425" bIns="91425" anchor="b" anchorCtr="0">
            <a:noAutofit/>
          </a:bodyPr>
          <a:lstStyle/>
          <a:p>
            <a:pPr lvl="0" algn="ctr"/>
            <a:r>
              <a:rPr lang="es-CR" sz="1200" dirty="0">
                <a:solidFill>
                  <a:schemeClr val="accent4">
                    <a:lumMod val="10000"/>
                  </a:schemeClr>
                </a:solidFill>
                <a:latin typeface="Times New Roman" panose="02020603050405020304" pitchFamily="18" charset="0"/>
                <a:cs typeface="Times New Roman" panose="02020603050405020304" pitchFamily="18" charset="0"/>
              </a:rPr>
              <a:t>Realizar las cosas correctas de manera </a:t>
            </a:r>
            <a:r>
              <a:rPr lang="es-CR" sz="1200" dirty="0" smtClean="0">
                <a:solidFill>
                  <a:schemeClr val="accent4">
                    <a:lumMod val="10000"/>
                  </a:schemeClr>
                </a:solidFill>
                <a:latin typeface="Times New Roman" panose="02020603050405020304" pitchFamily="18" charset="0"/>
                <a:cs typeface="Times New Roman" panose="02020603050405020304" pitchFamily="18" charset="0"/>
              </a:rPr>
              <a:t>correcta. </a:t>
            </a:r>
            <a:r>
              <a:rPr lang="es-CR" sz="1200" dirty="0">
                <a:solidFill>
                  <a:schemeClr val="accent4">
                    <a:lumMod val="10000"/>
                  </a:schemeClr>
                </a:solidFill>
                <a:latin typeface="Times New Roman" panose="02020603050405020304" pitchFamily="18" charset="0"/>
                <a:cs typeface="Times New Roman" panose="02020603050405020304" pitchFamily="18" charset="0"/>
              </a:rPr>
              <a:t>En la atención de la salud, calidad también significa ofrecer un rango de servicios que sean seguros y efectivos y satisfagan las necesidades y expectativas de los clientes</a:t>
            </a:r>
            <a:endParaRPr sz="12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755" name="Google Shape;755;p62"/>
          <p:cNvSpPr txBox="1">
            <a:spLocks noGrp="1"/>
          </p:cNvSpPr>
          <p:nvPr>
            <p:ph type="ctrTitle" idx="4294967295"/>
          </p:nvPr>
        </p:nvSpPr>
        <p:spPr>
          <a:xfrm>
            <a:off x="3383868" y="3939902"/>
            <a:ext cx="2232248" cy="1203598"/>
          </a:xfrm>
          <a:prstGeom prst="rect">
            <a:avLst/>
          </a:prstGeom>
        </p:spPr>
        <p:txBody>
          <a:bodyPr spcFirstLastPara="1" wrap="square" lIns="91425" tIns="91425" rIns="91425" bIns="91425" anchor="b" anchorCtr="0">
            <a:noAutofit/>
          </a:bodyPr>
          <a:lstStyle/>
          <a:p>
            <a:pPr lvl="0" algn="ctr"/>
            <a:r>
              <a:rPr lang="es-CR" sz="1200" dirty="0" smtClean="0">
                <a:latin typeface="Times New Roman" panose="02020603050405020304" pitchFamily="18" charset="0"/>
                <a:cs typeface="Times New Roman" panose="02020603050405020304" pitchFamily="18" charset="0"/>
              </a:rPr>
              <a:t>Las </a:t>
            </a:r>
            <a:r>
              <a:rPr lang="es-CR" sz="1200" dirty="0">
                <a:latin typeface="Times New Roman" panose="02020603050405020304" pitchFamily="18" charset="0"/>
                <a:cs typeface="Times New Roman" panose="02020603050405020304" pitchFamily="18" charset="0"/>
              </a:rPr>
              <a:t>clases sociales tienen un fuerte impacto sobre el uso de los laboratorios clínicos en Costa </a:t>
            </a:r>
            <a:r>
              <a:rPr lang="es-CR" sz="1200" dirty="0" smtClean="0">
                <a:latin typeface="Times New Roman" panose="02020603050405020304" pitchFamily="18" charset="0"/>
                <a:cs typeface="Times New Roman" panose="02020603050405020304" pitchFamily="18" charset="0"/>
              </a:rPr>
              <a:t>Rica </a:t>
            </a:r>
            <a:r>
              <a:rPr lang="es-CR" sz="1200" dirty="0">
                <a:latin typeface="Times New Roman" panose="02020603050405020304" pitchFamily="18" charset="0"/>
                <a:cs typeface="Times New Roman" panose="02020603050405020304" pitchFamily="18" charset="0"/>
              </a:rPr>
              <a:t>ya sea por motivos como: no contar con seguro, largas fechas de espera en el sector público, no contar con tiempo para adaptarse a los horarios públicos, entre otros</a:t>
            </a:r>
            <a:r>
              <a:rPr lang="es-CR" sz="11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p:txBody>
      </p:sp>
      <p:sp>
        <p:nvSpPr>
          <p:cNvPr id="756" name="Google Shape;756;p62"/>
          <p:cNvSpPr txBox="1">
            <a:spLocks noGrp="1"/>
          </p:cNvSpPr>
          <p:nvPr>
            <p:ph type="ctrTitle" idx="4294967295"/>
          </p:nvPr>
        </p:nvSpPr>
        <p:spPr>
          <a:xfrm>
            <a:off x="4788024" y="1398005"/>
            <a:ext cx="2196244" cy="408300"/>
          </a:xfrm>
          <a:prstGeom prst="rect">
            <a:avLst/>
          </a:prstGeom>
        </p:spPr>
        <p:txBody>
          <a:bodyPr spcFirstLastPara="1" wrap="square" lIns="91425" tIns="91425" rIns="91425" bIns="91425" anchor="b" anchorCtr="0">
            <a:noAutofit/>
          </a:bodyPr>
          <a:lstStyle/>
          <a:p>
            <a:pPr algn="just"/>
            <a:r>
              <a:rPr lang="es-CR" sz="1200" dirty="0">
                <a:solidFill>
                  <a:schemeClr val="accent4">
                    <a:lumMod val="10000"/>
                  </a:schemeClr>
                </a:solidFill>
                <a:latin typeface="Times New Roman" panose="02020603050405020304" pitchFamily="18" charset="0"/>
                <a:cs typeface="Times New Roman" panose="02020603050405020304" pitchFamily="18" charset="0"/>
              </a:rPr>
              <a:t>L</a:t>
            </a:r>
            <a:r>
              <a:rPr lang="es-CR" sz="1200" dirty="0" smtClean="0">
                <a:solidFill>
                  <a:schemeClr val="accent4">
                    <a:lumMod val="10000"/>
                  </a:schemeClr>
                </a:solidFill>
                <a:latin typeface="Times New Roman" panose="02020603050405020304" pitchFamily="18" charset="0"/>
                <a:cs typeface="Times New Roman" panose="02020603050405020304" pitchFamily="18" charset="0"/>
              </a:rPr>
              <a:t>os </a:t>
            </a:r>
            <a:r>
              <a:rPr lang="es-CR" sz="1200" dirty="0">
                <a:solidFill>
                  <a:schemeClr val="accent4">
                    <a:lumMod val="10000"/>
                  </a:schemeClr>
                </a:solidFill>
                <a:latin typeface="Times New Roman" panose="02020603050405020304" pitchFamily="18" charset="0"/>
                <a:cs typeface="Times New Roman" panose="02020603050405020304" pitchFamily="18" charset="0"/>
              </a:rPr>
              <a:t>clientes que </a:t>
            </a:r>
            <a:r>
              <a:rPr lang="es-CR" sz="1200" dirty="0" smtClean="0">
                <a:solidFill>
                  <a:schemeClr val="accent4">
                    <a:lumMod val="10000"/>
                  </a:schemeClr>
                </a:solidFill>
                <a:latin typeface="Times New Roman" panose="02020603050405020304" pitchFamily="18" charset="0"/>
                <a:cs typeface="Times New Roman" panose="02020603050405020304" pitchFamily="18" charset="0"/>
              </a:rPr>
              <a:t>llegan </a:t>
            </a:r>
            <a:r>
              <a:rPr lang="es-CR" sz="1200" dirty="0">
                <a:solidFill>
                  <a:schemeClr val="accent4">
                    <a:lumMod val="10000"/>
                  </a:schemeClr>
                </a:solidFill>
                <a:latin typeface="Times New Roman" panose="02020603050405020304" pitchFamily="18" charset="0"/>
                <a:cs typeface="Times New Roman" panose="02020603050405020304" pitchFamily="18" charset="0"/>
              </a:rPr>
              <a:t>al laboratorio son personas que </a:t>
            </a:r>
            <a:r>
              <a:rPr lang="es-CR" sz="1200" dirty="0" smtClean="0">
                <a:solidFill>
                  <a:schemeClr val="accent4">
                    <a:lumMod val="10000"/>
                  </a:schemeClr>
                </a:solidFill>
                <a:latin typeface="Times New Roman" panose="02020603050405020304" pitchFamily="18" charset="0"/>
                <a:cs typeface="Times New Roman" panose="02020603050405020304" pitchFamily="18" charset="0"/>
              </a:rPr>
              <a:t>residen en la zona, </a:t>
            </a:r>
            <a:r>
              <a:rPr lang="es-CR" sz="1200" dirty="0">
                <a:solidFill>
                  <a:schemeClr val="accent4">
                    <a:lumMod val="10000"/>
                  </a:schemeClr>
                </a:solidFill>
                <a:latin typeface="Times New Roman" panose="02020603050405020304" pitchFamily="18" charset="0"/>
                <a:cs typeface="Times New Roman" panose="02020603050405020304" pitchFamily="18" charset="0"/>
              </a:rPr>
              <a:t>son de clase alta, media o  baja, son de todas las edades, tanto nacionales como extranjeras y también empresas que contratan los servicios del laboratorio</a:t>
            </a:r>
            <a:r>
              <a:rPr lang="es-CR" sz="1200" dirty="0" smtClean="0">
                <a:solidFill>
                  <a:schemeClr val="accent4">
                    <a:lumMod val="10000"/>
                  </a:schemeClr>
                </a:solidFill>
                <a:latin typeface="Times New Roman" panose="02020603050405020304" pitchFamily="18" charset="0"/>
                <a:cs typeface="Times New Roman" panose="02020603050405020304" pitchFamily="18" charset="0"/>
              </a:rPr>
              <a:t>.</a:t>
            </a:r>
            <a:endParaRPr sz="1200" dirty="0">
              <a:solidFill>
                <a:schemeClr val="accent4">
                  <a:lumMod val="10000"/>
                </a:schemeClr>
              </a:solidFill>
              <a:latin typeface="Times New Roman" panose="02020603050405020304" pitchFamily="18" charset="0"/>
              <a:cs typeface="Times New Roman" panose="02020603050405020304" pitchFamily="18" charset="0"/>
            </a:endParaRPr>
          </a:p>
        </p:txBody>
      </p:sp>
      <p:grpSp>
        <p:nvGrpSpPr>
          <p:cNvPr id="47" name="Google Shape;5940;p41"/>
          <p:cNvGrpSpPr/>
          <p:nvPr/>
        </p:nvGrpSpPr>
        <p:grpSpPr>
          <a:xfrm>
            <a:off x="1354651" y="2392292"/>
            <a:ext cx="465958" cy="404431"/>
            <a:chOff x="-47505300" y="3200500"/>
            <a:chExt cx="263875" cy="301675"/>
          </a:xfrm>
        </p:grpSpPr>
        <p:sp>
          <p:nvSpPr>
            <p:cNvPr id="48" name="Google Shape;5941;p41"/>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42;p41"/>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43;p41"/>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44;p41"/>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45;p41"/>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46;p41"/>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47;p41"/>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48;p41"/>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949;p41"/>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50;p41"/>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51;p41"/>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52;p41"/>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953;p41"/>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4208;p38"/>
          <p:cNvGrpSpPr/>
          <p:nvPr/>
        </p:nvGrpSpPr>
        <p:grpSpPr>
          <a:xfrm>
            <a:off x="2823292" y="2400696"/>
            <a:ext cx="426614" cy="429130"/>
            <a:chOff x="1492675" y="4992125"/>
            <a:chExt cx="481825" cy="481825"/>
          </a:xfrm>
        </p:grpSpPr>
        <p:sp>
          <p:nvSpPr>
            <p:cNvPr id="62" name="Google Shape;4209;p38"/>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4210;p38"/>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 name="Google Shape;4726;p39"/>
          <p:cNvSpPr/>
          <p:nvPr/>
        </p:nvSpPr>
        <p:spPr>
          <a:xfrm>
            <a:off x="4242394" y="2439316"/>
            <a:ext cx="436483" cy="404431"/>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4902;p39"/>
          <p:cNvGrpSpPr/>
          <p:nvPr/>
        </p:nvGrpSpPr>
        <p:grpSpPr>
          <a:xfrm>
            <a:off x="5602615" y="2362142"/>
            <a:ext cx="553077" cy="467684"/>
            <a:chOff x="-61784125" y="3377700"/>
            <a:chExt cx="316650" cy="317450"/>
          </a:xfrm>
        </p:grpSpPr>
        <p:sp>
          <p:nvSpPr>
            <p:cNvPr id="66" name="Google Shape;4903;p39"/>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04;p39"/>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05;p39"/>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06;p39"/>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07;p39"/>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08;p39"/>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09;p39"/>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53"/>
                                        </p:tgtEl>
                                        <p:attrNameLst>
                                          <p:attrName>style.visibility</p:attrName>
                                        </p:attrNameLst>
                                      </p:cBhvr>
                                      <p:to>
                                        <p:strVal val="visible"/>
                                      </p:to>
                                    </p:set>
                                    <p:animEffect transition="in" filter="fade">
                                      <p:cBhvr>
                                        <p:cTn id="7" dur="1000"/>
                                        <p:tgtEl>
                                          <p:spTgt spid="753"/>
                                        </p:tgtEl>
                                      </p:cBhvr>
                                    </p:animEffect>
                                    <p:anim calcmode="lin" valueType="num">
                                      <p:cBhvr>
                                        <p:cTn id="8" dur="1000" fill="hold"/>
                                        <p:tgtEl>
                                          <p:spTgt spid="753"/>
                                        </p:tgtEl>
                                        <p:attrNameLst>
                                          <p:attrName>ppt_x</p:attrName>
                                        </p:attrNameLst>
                                      </p:cBhvr>
                                      <p:tavLst>
                                        <p:tav tm="0">
                                          <p:val>
                                            <p:strVal val="#ppt_x"/>
                                          </p:val>
                                        </p:tav>
                                        <p:tav tm="100000">
                                          <p:val>
                                            <p:strVal val="#ppt_x"/>
                                          </p:val>
                                        </p:tav>
                                      </p:tavLst>
                                    </p:anim>
                                    <p:anim calcmode="lin" valueType="num">
                                      <p:cBhvr>
                                        <p:cTn id="9" dur="1000" fill="hold"/>
                                        <p:tgtEl>
                                          <p:spTgt spid="7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54"/>
                                        </p:tgtEl>
                                        <p:attrNameLst>
                                          <p:attrName>style.visibility</p:attrName>
                                        </p:attrNameLst>
                                      </p:cBhvr>
                                      <p:to>
                                        <p:strVal val="visible"/>
                                      </p:to>
                                    </p:set>
                                    <p:animEffect transition="in" filter="fade">
                                      <p:cBhvr>
                                        <p:cTn id="14" dur="1000"/>
                                        <p:tgtEl>
                                          <p:spTgt spid="754"/>
                                        </p:tgtEl>
                                      </p:cBhvr>
                                    </p:animEffect>
                                    <p:anim calcmode="lin" valueType="num">
                                      <p:cBhvr>
                                        <p:cTn id="15" dur="1000" fill="hold"/>
                                        <p:tgtEl>
                                          <p:spTgt spid="754"/>
                                        </p:tgtEl>
                                        <p:attrNameLst>
                                          <p:attrName>ppt_x</p:attrName>
                                        </p:attrNameLst>
                                      </p:cBhvr>
                                      <p:tavLst>
                                        <p:tav tm="0">
                                          <p:val>
                                            <p:strVal val="#ppt_x"/>
                                          </p:val>
                                        </p:tav>
                                        <p:tav tm="100000">
                                          <p:val>
                                            <p:strVal val="#ppt_x"/>
                                          </p:val>
                                        </p:tav>
                                      </p:tavLst>
                                    </p:anim>
                                    <p:anim calcmode="lin" valueType="num">
                                      <p:cBhvr>
                                        <p:cTn id="16" dur="1000" fill="hold"/>
                                        <p:tgtEl>
                                          <p:spTgt spid="75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55"/>
                                        </p:tgtEl>
                                        <p:attrNameLst>
                                          <p:attrName>style.visibility</p:attrName>
                                        </p:attrNameLst>
                                      </p:cBhvr>
                                      <p:to>
                                        <p:strVal val="visible"/>
                                      </p:to>
                                    </p:set>
                                    <p:anim calcmode="lin" valueType="num">
                                      <p:cBhvr additive="base">
                                        <p:cTn id="21" dur="500" fill="hold"/>
                                        <p:tgtEl>
                                          <p:spTgt spid="755"/>
                                        </p:tgtEl>
                                        <p:attrNameLst>
                                          <p:attrName>ppt_x</p:attrName>
                                        </p:attrNameLst>
                                      </p:cBhvr>
                                      <p:tavLst>
                                        <p:tav tm="0">
                                          <p:val>
                                            <p:strVal val="#ppt_x"/>
                                          </p:val>
                                        </p:tav>
                                        <p:tav tm="100000">
                                          <p:val>
                                            <p:strVal val="#ppt_x"/>
                                          </p:val>
                                        </p:tav>
                                      </p:tavLst>
                                    </p:anim>
                                    <p:anim calcmode="lin" valueType="num">
                                      <p:cBhvr additive="base">
                                        <p:cTn id="22" dur="500" fill="hold"/>
                                        <p:tgtEl>
                                          <p:spTgt spid="75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56"/>
                                        </p:tgtEl>
                                        <p:attrNameLst>
                                          <p:attrName>style.visibility</p:attrName>
                                        </p:attrNameLst>
                                      </p:cBhvr>
                                      <p:to>
                                        <p:strVal val="visible"/>
                                      </p:to>
                                    </p:set>
                                    <p:animEffect transition="in" filter="fade">
                                      <p:cBhvr>
                                        <p:cTn id="27" dur="1000"/>
                                        <p:tgtEl>
                                          <p:spTgt spid="756"/>
                                        </p:tgtEl>
                                      </p:cBhvr>
                                    </p:animEffect>
                                    <p:anim calcmode="lin" valueType="num">
                                      <p:cBhvr>
                                        <p:cTn id="28" dur="1000" fill="hold"/>
                                        <p:tgtEl>
                                          <p:spTgt spid="756"/>
                                        </p:tgtEl>
                                        <p:attrNameLst>
                                          <p:attrName>ppt_x</p:attrName>
                                        </p:attrNameLst>
                                      </p:cBhvr>
                                      <p:tavLst>
                                        <p:tav tm="0">
                                          <p:val>
                                            <p:strVal val="#ppt_x"/>
                                          </p:val>
                                        </p:tav>
                                        <p:tav tm="100000">
                                          <p:val>
                                            <p:strVal val="#ppt_x"/>
                                          </p:val>
                                        </p:tav>
                                      </p:tavLst>
                                    </p:anim>
                                    <p:anim calcmode="lin" valueType="num">
                                      <p:cBhvr>
                                        <p:cTn id="29" dur="1000" fill="hold"/>
                                        <p:tgtEl>
                                          <p:spTgt spid="7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 grpId="0"/>
      <p:bldP spid="754" grpId="0"/>
      <p:bldP spid="755" grpId="0"/>
      <p:bldP spid="7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ctrTitle"/>
          </p:nvPr>
        </p:nvSpPr>
        <p:spPr>
          <a:xfrm flipH="1">
            <a:off x="145569" y="483518"/>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Competidores  actuales</a:t>
            </a:r>
            <a:endParaRPr dirty="0"/>
          </a:p>
        </p:txBody>
      </p:sp>
      <p:grpSp>
        <p:nvGrpSpPr>
          <p:cNvPr id="389" name="Google Shape;389;p51"/>
          <p:cNvGrpSpPr/>
          <p:nvPr/>
        </p:nvGrpSpPr>
        <p:grpSpPr>
          <a:xfrm>
            <a:off x="1111582" y="1954911"/>
            <a:ext cx="1095440" cy="1166309"/>
            <a:chOff x="1781155" y="1973175"/>
            <a:chExt cx="1095440" cy="1166309"/>
          </a:xfrm>
        </p:grpSpPr>
        <p:cxnSp>
          <p:nvCxnSpPr>
            <p:cNvPr id="390" name="Google Shape;390;p51"/>
            <p:cNvCxnSpPr/>
            <p:nvPr/>
          </p:nvCxnSpPr>
          <p:spPr>
            <a:xfrm>
              <a:off x="2333902" y="2702384"/>
              <a:ext cx="0" cy="437100"/>
            </a:xfrm>
            <a:prstGeom prst="straightConnector1">
              <a:avLst/>
            </a:prstGeom>
            <a:noFill/>
            <a:ln w="19050" cap="flat" cmpd="sng">
              <a:solidFill>
                <a:srgbClr val="FFFFFF"/>
              </a:solidFill>
              <a:prstDash val="solid"/>
              <a:round/>
              <a:headEnd type="none" w="med" len="med"/>
              <a:tailEnd type="diamond" w="med" len="med"/>
            </a:ln>
          </p:spPr>
        </p:cxnSp>
        <p:sp>
          <p:nvSpPr>
            <p:cNvPr id="393" name="Google Shape;393;p51"/>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1896444" y="2075122"/>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1"/>
          <p:cNvSpPr txBox="1">
            <a:spLocks noGrp="1"/>
          </p:cNvSpPr>
          <p:nvPr>
            <p:ph type="ctrTitle" idx="4294967295"/>
          </p:nvPr>
        </p:nvSpPr>
        <p:spPr>
          <a:xfrm>
            <a:off x="971462" y="3219822"/>
            <a:ext cx="1512167" cy="577800"/>
          </a:xfrm>
          <a:prstGeom prst="rect">
            <a:avLst/>
          </a:prstGeom>
        </p:spPr>
        <p:txBody>
          <a:bodyPr spcFirstLastPara="1" wrap="square" lIns="91425" tIns="91425" rIns="91425" bIns="91425" anchor="b" anchorCtr="0">
            <a:noAutofit/>
          </a:bodyPr>
          <a:lstStyle/>
          <a:p>
            <a:pPr lvl="0" algn="ctr"/>
            <a:r>
              <a:rPr lang="es-ES" sz="1600" b="1" dirty="0">
                <a:solidFill>
                  <a:schemeClr val="accent4">
                    <a:lumMod val="10000"/>
                  </a:schemeClr>
                </a:solidFill>
                <a:latin typeface="Times New Roman" panose="02020603050405020304" pitchFamily="18" charset="0"/>
                <a:cs typeface="Times New Roman" panose="02020603050405020304" pitchFamily="18" charset="0"/>
              </a:rPr>
              <a:t>Hospital Metropolitano</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401" name="Google Shape;401;p51"/>
          <p:cNvSpPr txBox="1">
            <a:spLocks noGrp="1"/>
          </p:cNvSpPr>
          <p:nvPr>
            <p:ph type="ctrTitle" idx="4294967295"/>
          </p:nvPr>
        </p:nvSpPr>
        <p:spPr>
          <a:xfrm>
            <a:off x="2501450" y="3651870"/>
            <a:ext cx="1350121" cy="577800"/>
          </a:xfrm>
          <a:prstGeom prst="rect">
            <a:avLst/>
          </a:prstGeom>
        </p:spPr>
        <p:txBody>
          <a:bodyPr spcFirstLastPara="1" wrap="square" lIns="91425" tIns="91425" rIns="91425" bIns="91425" anchor="b" anchorCtr="0">
            <a:noAutofit/>
          </a:bodyPr>
          <a:lstStyle/>
          <a:p>
            <a:pPr lvl="0" algn="ctr">
              <a:buClr>
                <a:schemeClr val="dk1"/>
              </a:buClr>
              <a:buSzPts val="1100"/>
            </a:pPr>
            <a:r>
              <a:rPr lang="es-ES" sz="1600" b="1" dirty="0">
                <a:solidFill>
                  <a:schemeClr val="accent4">
                    <a:lumMod val="10000"/>
                  </a:schemeClr>
                </a:solidFill>
                <a:latin typeface="Times New Roman" panose="02020603050405020304" pitchFamily="18" charset="0"/>
                <a:cs typeface="Times New Roman" panose="02020603050405020304" pitchFamily="18" charset="0"/>
              </a:rPr>
              <a:t>Hospital Clínico San Rafael Arcángel</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403" name="Google Shape;403;p51"/>
          <p:cNvSpPr txBox="1">
            <a:spLocks noGrp="1"/>
          </p:cNvSpPr>
          <p:nvPr>
            <p:ph type="ctrTitle" idx="4294967295"/>
          </p:nvPr>
        </p:nvSpPr>
        <p:spPr>
          <a:xfrm>
            <a:off x="3902536" y="3147336"/>
            <a:ext cx="1381200" cy="577800"/>
          </a:xfrm>
          <a:prstGeom prst="rect">
            <a:avLst/>
          </a:prstGeom>
        </p:spPr>
        <p:txBody>
          <a:bodyPr spcFirstLastPara="1" wrap="square" lIns="91425" tIns="91425" rIns="91425" bIns="91425" anchor="b" anchorCtr="0">
            <a:noAutofit/>
          </a:bodyPr>
          <a:lstStyle/>
          <a:p>
            <a:pPr lvl="0" algn="ctr">
              <a:buClr>
                <a:schemeClr val="dk1"/>
              </a:buClr>
              <a:buSzPts val="1100"/>
            </a:pPr>
            <a:r>
              <a:rPr lang="es-ES" sz="1600" b="1" dirty="0">
                <a:solidFill>
                  <a:schemeClr val="accent4">
                    <a:lumMod val="10000"/>
                  </a:schemeClr>
                </a:solidFill>
                <a:latin typeface="Times New Roman" panose="02020603050405020304" pitchFamily="18" charset="0"/>
                <a:cs typeface="Times New Roman" panose="02020603050405020304" pitchFamily="18" charset="0"/>
              </a:rPr>
              <a:t>Laboratorios Páez</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405" name="Google Shape;405;p51"/>
          <p:cNvSpPr txBox="1">
            <a:spLocks noGrp="1"/>
          </p:cNvSpPr>
          <p:nvPr>
            <p:ph type="ctrTitle" idx="4294967295"/>
          </p:nvPr>
        </p:nvSpPr>
        <p:spPr>
          <a:xfrm>
            <a:off x="5462652" y="3579862"/>
            <a:ext cx="1247700" cy="577800"/>
          </a:xfrm>
          <a:prstGeom prst="rect">
            <a:avLst/>
          </a:prstGeom>
        </p:spPr>
        <p:txBody>
          <a:bodyPr spcFirstLastPara="1" wrap="square" lIns="91425" tIns="91425" rIns="91425" bIns="91425" anchor="b" anchorCtr="0">
            <a:noAutofit/>
          </a:bodyPr>
          <a:lstStyle/>
          <a:p>
            <a:pPr lvl="0" algn="ctr">
              <a:buClr>
                <a:schemeClr val="dk1"/>
              </a:buClr>
              <a:buSzPts val="1100"/>
            </a:pPr>
            <a:r>
              <a:rPr lang="es-ES" sz="1600" b="1" dirty="0">
                <a:solidFill>
                  <a:schemeClr val="accent4">
                    <a:lumMod val="10000"/>
                  </a:schemeClr>
                </a:solidFill>
                <a:latin typeface="Times New Roman" panose="02020603050405020304" pitchFamily="18" charset="0"/>
                <a:cs typeface="Times New Roman" panose="02020603050405020304" pitchFamily="18" charset="0"/>
              </a:rPr>
              <a:t>Laboratorio Clínico Navarro y </a:t>
            </a:r>
            <a:r>
              <a:rPr lang="es-ES" sz="1600" b="1" dirty="0" err="1">
                <a:solidFill>
                  <a:schemeClr val="accent4">
                    <a:lumMod val="10000"/>
                  </a:schemeClr>
                </a:solidFill>
                <a:latin typeface="Times New Roman" panose="02020603050405020304" pitchFamily="18" charset="0"/>
                <a:cs typeface="Times New Roman" panose="02020603050405020304" pitchFamily="18" charset="0"/>
              </a:rPr>
              <a:t>Alpízar</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grpSp>
        <p:nvGrpSpPr>
          <p:cNvPr id="407" name="Google Shape;407;p51"/>
          <p:cNvGrpSpPr/>
          <p:nvPr/>
        </p:nvGrpSpPr>
        <p:grpSpPr>
          <a:xfrm>
            <a:off x="2574763" y="1954911"/>
            <a:ext cx="1098683" cy="1141900"/>
            <a:chOff x="3247580" y="1973175"/>
            <a:chExt cx="1095440" cy="1141900"/>
          </a:xfrm>
        </p:grpSpPr>
        <p:sp>
          <p:nvSpPr>
            <p:cNvPr id="408" name="Google Shape;408;p51"/>
            <p:cNvSpPr/>
            <p:nvPr/>
          </p:nvSpPr>
          <p:spPr>
            <a:xfrm>
              <a:off x="3247580"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3349327" y="206243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3349327" y="2060446"/>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51"/>
            <p:cNvCxnSpPr/>
            <p:nvPr/>
          </p:nvCxnSpPr>
          <p:spPr>
            <a:xfrm>
              <a:off x="3795750" y="2677975"/>
              <a:ext cx="0" cy="437100"/>
            </a:xfrm>
            <a:prstGeom prst="straightConnector1">
              <a:avLst/>
            </a:prstGeom>
            <a:noFill/>
            <a:ln w="19050" cap="flat" cmpd="sng">
              <a:solidFill>
                <a:srgbClr val="FFFFFF"/>
              </a:solidFill>
              <a:prstDash val="solid"/>
              <a:round/>
              <a:headEnd type="none" w="med" len="med"/>
              <a:tailEnd type="diamond" w="med" len="med"/>
            </a:ln>
          </p:spPr>
        </p:cxnSp>
      </p:grpSp>
      <p:grpSp>
        <p:nvGrpSpPr>
          <p:cNvPr id="413" name="Google Shape;413;p51"/>
          <p:cNvGrpSpPr/>
          <p:nvPr/>
        </p:nvGrpSpPr>
        <p:grpSpPr>
          <a:xfrm>
            <a:off x="4046443" y="1954911"/>
            <a:ext cx="1093429" cy="1141900"/>
            <a:chOff x="4714005" y="1973175"/>
            <a:chExt cx="1095440" cy="1141900"/>
          </a:xfrm>
        </p:grpSpPr>
        <p:sp>
          <p:nvSpPr>
            <p:cNvPr id="414" name="Google Shape;414;p51"/>
            <p:cNvSpPr/>
            <p:nvPr/>
          </p:nvSpPr>
          <p:spPr>
            <a:xfrm>
              <a:off x="471400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4815752" y="206243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4815752" y="206243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4815752" y="2060446"/>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8" name="Google Shape;418;p51"/>
            <p:cNvCxnSpPr/>
            <p:nvPr/>
          </p:nvCxnSpPr>
          <p:spPr>
            <a:xfrm>
              <a:off x="5262600" y="2677975"/>
              <a:ext cx="0" cy="437100"/>
            </a:xfrm>
            <a:prstGeom prst="straightConnector1">
              <a:avLst/>
            </a:prstGeom>
            <a:noFill/>
            <a:ln w="19050" cap="flat" cmpd="sng">
              <a:solidFill>
                <a:srgbClr val="FFFFFF"/>
              </a:solidFill>
              <a:prstDash val="solid"/>
              <a:round/>
              <a:headEnd type="none" w="med" len="med"/>
              <a:tailEnd type="diamond" w="med" len="med"/>
            </a:ln>
          </p:spPr>
        </p:cxnSp>
      </p:grpSp>
      <p:grpSp>
        <p:nvGrpSpPr>
          <p:cNvPr id="419" name="Google Shape;419;p51"/>
          <p:cNvGrpSpPr/>
          <p:nvPr/>
        </p:nvGrpSpPr>
        <p:grpSpPr>
          <a:xfrm>
            <a:off x="5510857" y="1954911"/>
            <a:ext cx="1055866" cy="1141900"/>
            <a:chOff x="6180430" y="1973175"/>
            <a:chExt cx="1095440" cy="1141900"/>
          </a:xfrm>
        </p:grpSpPr>
        <p:sp>
          <p:nvSpPr>
            <p:cNvPr id="420" name="Google Shape;420;p51"/>
            <p:cNvSpPr/>
            <p:nvPr/>
          </p:nvSpPr>
          <p:spPr>
            <a:xfrm>
              <a:off x="6180430"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6282177" y="206243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6282177" y="206243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6282177" y="2060446"/>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4" name="Google Shape;424;p51"/>
            <p:cNvCxnSpPr/>
            <p:nvPr/>
          </p:nvCxnSpPr>
          <p:spPr>
            <a:xfrm>
              <a:off x="6728025" y="2677975"/>
              <a:ext cx="0" cy="437100"/>
            </a:xfrm>
            <a:prstGeom prst="straightConnector1">
              <a:avLst/>
            </a:prstGeom>
            <a:noFill/>
            <a:ln w="19050" cap="flat" cmpd="sng">
              <a:solidFill>
                <a:srgbClr val="FFFFFF"/>
              </a:solidFill>
              <a:prstDash val="solid"/>
              <a:round/>
              <a:headEnd type="none" w="med" len="med"/>
              <a:tailEnd type="diamond" w="med" len="med"/>
            </a:ln>
          </p:spPr>
        </p:cxnSp>
      </p:grpSp>
      <p:grpSp>
        <p:nvGrpSpPr>
          <p:cNvPr id="45" name="Google Shape;8311;p47"/>
          <p:cNvGrpSpPr/>
          <p:nvPr/>
        </p:nvGrpSpPr>
        <p:grpSpPr>
          <a:xfrm>
            <a:off x="1497187" y="2198917"/>
            <a:ext cx="324280" cy="459740"/>
            <a:chOff x="-2668225" y="3239075"/>
            <a:chExt cx="288300" cy="291450"/>
          </a:xfrm>
        </p:grpSpPr>
        <p:sp>
          <p:nvSpPr>
            <p:cNvPr id="46" name="Google Shape;8312;p47"/>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13;p47"/>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314;p47"/>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315;p47"/>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316;p47"/>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311;p47"/>
          <p:cNvGrpSpPr/>
          <p:nvPr/>
        </p:nvGrpSpPr>
        <p:grpSpPr>
          <a:xfrm>
            <a:off x="2936394" y="2187757"/>
            <a:ext cx="324280" cy="459740"/>
            <a:chOff x="-2668225" y="3239075"/>
            <a:chExt cx="288300" cy="291450"/>
          </a:xfrm>
        </p:grpSpPr>
        <p:sp>
          <p:nvSpPr>
            <p:cNvPr id="52" name="Google Shape;8312;p47"/>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53" name="Google Shape;8313;p47"/>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54" name="Google Shape;8314;p47"/>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55" name="Google Shape;8315;p47"/>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56" name="Google Shape;8316;p47"/>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grpSp>
      <p:grpSp>
        <p:nvGrpSpPr>
          <p:cNvPr id="57" name="Google Shape;8311;p47"/>
          <p:cNvGrpSpPr/>
          <p:nvPr/>
        </p:nvGrpSpPr>
        <p:grpSpPr>
          <a:xfrm>
            <a:off x="5876530" y="2173381"/>
            <a:ext cx="324280" cy="459740"/>
            <a:chOff x="-2668225" y="3239075"/>
            <a:chExt cx="288300" cy="291450"/>
          </a:xfrm>
        </p:grpSpPr>
        <p:sp>
          <p:nvSpPr>
            <p:cNvPr id="58" name="Google Shape;8312;p47"/>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59" name="Google Shape;8313;p47"/>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0" name="Google Shape;8314;p47"/>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1" name="Google Shape;8315;p47"/>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2" name="Google Shape;8316;p47"/>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grpSp>
      <p:grpSp>
        <p:nvGrpSpPr>
          <p:cNvPr id="63" name="Google Shape;8311;p47"/>
          <p:cNvGrpSpPr/>
          <p:nvPr/>
        </p:nvGrpSpPr>
        <p:grpSpPr>
          <a:xfrm>
            <a:off x="4430996" y="2184541"/>
            <a:ext cx="324280" cy="459740"/>
            <a:chOff x="-2668225" y="3239075"/>
            <a:chExt cx="288300" cy="291450"/>
          </a:xfrm>
        </p:grpSpPr>
        <p:sp>
          <p:nvSpPr>
            <p:cNvPr id="64" name="Google Shape;8312;p47"/>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5" name="Google Shape;8313;p47"/>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6" name="Google Shape;8314;p47"/>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7" name="Google Shape;8315;p47"/>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68" name="Google Shape;8316;p47"/>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 calcmode="lin" valueType="num">
                                      <p:cBhvr additive="base">
                                        <p:cTn id="7" dur="500" fill="hold"/>
                                        <p:tgtEl>
                                          <p:spTgt spid="392"/>
                                        </p:tgtEl>
                                        <p:attrNameLst>
                                          <p:attrName>ppt_x</p:attrName>
                                        </p:attrNameLst>
                                      </p:cBhvr>
                                      <p:tavLst>
                                        <p:tav tm="0">
                                          <p:val>
                                            <p:strVal val="#ppt_x"/>
                                          </p:val>
                                        </p:tav>
                                        <p:tav tm="100000">
                                          <p:val>
                                            <p:strVal val="#ppt_x"/>
                                          </p:val>
                                        </p:tav>
                                      </p:tavLst>
                                    </p:anim>
                                    <p:anim calcmode="lin" valueType="num">
                                      <p:cBhvr additive="base">
                                        <p:cTn id="8" dur="500" fill="hold"/>
                                        <p:tgtEl>
                                          <p:spTgt spid="3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3"/>
                                        </p:tgtEl>
                                        <p:attrNameLst>
                                          <p:attrName>style.visibility</p:attrName>
                                        </p:attrNameLst>
                                      </p:cBhvr>
                                      <p:to>
                                        <p:strVal val="visible"/>
                                      </p:to>
                                    </p:set>
                                    <p:anim calcmode="lin" valueType="num">
                                      <p:cBhvr additive="base">
                                        <p:cTn id="19" dur="500" fill="hold"/>
                                        <p:tgtEl>
                                          <p:spTgt spid="403"/>
                                        </p:tgtEl>
                                        <p:attrNameLst>
                                          <p:attrName>ppt_x</p:attrName>
                                        </p:attrNameLst>
                                      </p:cBhvr>
                                      <p:tavLst>
                                        <p:tav tm="0">
                                          <p:val>
                                            <p:strVal val="#ppt_x"/>
                                          </p:val>
                                        </p:tav>
                                        <p:tav tm="100000">
                                          <p:val>
                                            <p:strVal val="#ppt_x"/>
                                          </p:val>
                                        </p:tav>
                                      </p:tavLst>
                                    </p:anim>
                                    <p:anim calcmode="lin" valueType="num">
                                      <p:cBhvr additive="base">
                                        <p:cTn id="20" dur="500" fill="hold"/>
                                        <p:tgtEl>
                                          <p:spTgt spid="40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5"/>
                                        </p:tgtEl>
                                        <p:attrNameLst>
                                          <p:attrName>style.visibility</p:attrName>
                                        </p:attrNameLst>
                                      </p:cBhvr>
                                      <p:to>
                                        <p:strVal val="visible"/>
                                      </p:to>
                                    </p:set>
                                    <p:anim calcmode="lin" valueType="num">
                                      <p:cBhvr additive="base">
                                        <p:cTn id="25" dur="500" fill="hold"/>
                                        <p:tgtEl>
                                          <p:spTgt spid="405"/>
                                        </p:tgtEl>
                                        <p:attrNameLst>
                                          <p:attrName>ppt_x</p:attrName>
                                        </p:attrNameLst>
                                      </p:cBhvr>
                                      <p:tavLst>
                                        <p:tav tm="0">
                                          <p:val>
                                            <p:strVal val="#ppt_x"/>
                                          </p:val>
                                        </p:tav>
                                        <p:tav tm="100000">
                                          <p:val>
                                            <p:strVal val="#ppt_x"/>
                                          </p:val>
                                        </p:tav>
                                      </p:tavLst>
                                    </p:anim>
                                    <p:anim calcmode="lin" valueType="num">
                                      <p:cBhvr additive="base">
                                        <p:cTn id="26"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P spid="401" grpId="0"/>
      <p:bldP spid="403" grpId="0"/>
      <p:bldP spid="4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2173636" y="195486"/>
            <a:ext cx="4616749"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Principales competidores</a:t>
            </a:r>
            <a:endParaRPr dirty="0"/>
          </a:p>
        </p:txBody>
      </p:sp>
      <p:grpSp>
        <p:nvGrpSpPr>
          <p:cNvPr id="703" name="Google Shape;703;p61"/>
          <p:cNvGrpSpPr/>
          <p:nvPr/>
        </p:nvGrpSpPr>
        <p:grpSpPr>
          <a:xfrm>
            <a:off x="1017379" y="2633722"/>
            <a:ext cx="6169800" cy="1135505"/>
            <a:chOff x="1487050" y="2875242"/>
            <a:chExt cx="6169800" cy="1481608"/>
          </a:xfrm>
        </p:grpSpPr>
        <p:cxnSp>
          <p:nvCxnSpPr>
            <p:cNvPr id="704" name="Google Shape;704;p61"/>
            <p:cNvCxnSpPr/>
            <p:nvPr/>
          </p:nvCxnSpPr>
          <p:spPr>
            <a:xfrm>
              <a:off x="1487050" y="4356850"/>
              <a:ext cx="6169800" cy="0"/>
            </a:xfrm>
            <a:prstGeom prst="straightConnector1">
              <a:avLst/>
            </a:prstGeom>
            <a:noFill/>
            <a:ln w="28575" cap="flat" cmpd="sng">
              <a:solidFill>
                <a:srgbClr val="FFFFFF"/>
              </a:solidFill>
              <a:prstDash val="solid"/>
              <a:round/>
              <a:headEnd type="none" w="med" len="med"/>
              <a:tailEnd type="none" w="med" len="med"/>
            </a:ln>
          </p:spPr>
        </p:cxnSp>
        <p:cxnSp>
          <p:nvCxnSpPr>
            <p:cNvPr id="705" name="Google Shape;705;p61"/>
            <p:cNvCxnSpPr/>
            <p:nvPr/>
          </p:nvCxnSpPr>
          <p:spPr>
            <a:xfrm>
              <a:off x="4589000" y="2875242"/>
              <a:ext cx="0" cy="1468800"/>
            </a:xfrm>
            <a:prstGeom prst="straightConnector1">
              <a:avLst/>
            </a:prstGeom>
            <a:noFill/>
            <a:ln w="28575" cap="flat" cmpd="sng">
              <a:solidFill>
                <a:srgbClr val="FFFFFF"/>
              </a:solidFill>
              <a:prstDash val="solid"/>
              <a:round/>
              <a:headEnd type="none" w="med" len="med"/>
              <a:tailEnd type="none" w="med" len="med"/>
            </a:ln>
          </p:spPr>
        </p:cxnSp>
        <p:cxnSp>
          <p:nvCxnSpPr>
            <p:cNvPr id="706" name="Google Shape;706;p61"/>
            <p:cNvCxnSpPr/>
            <p:nvPr/>
          </p:nvCxnSpPr>
          <p:spPr>
            <a:xfrm>
              <a:off x="2357650" y="3565841"/>
              <a:ext cx="0" cy="778200"/>
            </a:xfrm>
            <a:prstGeom prst="straightConnector1">
              <a:avLst/>
            </a:prstGeom>
            <a:noFill/>
            <a:ln w="28575" cap="flat" cmpd="sng">
              <a:solidFill>
                <a:srgbClr val="FFFFFF"/>
              </a:solidFill>
              <a:prstDash val="solid"/>
              <a:round/>
              <a:headEnd type="none" w="med" len="med"/>
              <a:tailEnd type="none" w="med" len="med"/>
            </a:ln>
          </p:spPr>
        </p:cxnSp>
        <p:cxnSp>
          <p:nvCxnSpPr>
            <p:cNvPr id="707" name="Google Shape;707;p61"/>
            <p:cNvCxnSpPr/>
            <p:nvPr/>
          </p:nvCxnSpPr>
          <p:spPr>
            <a:xfrm>
              <a:off x="6818750" y="4131081"/>
              <a:ext cx="0" cy="213000"/>
            </a:xfrm>
            <a:prstGeom prst="straightConnector1">
              <a:avLst/>
            </a:prstGeom>
            <a:noFill/>
            <a:ln w="28575" cap="flat" cmpd="sng">
              <a:solidFill>
                <a:srgbClr val="FFFFFF"/>
              </a:solidFill>
              <a:prstDash val="solid"/>
              <a:round/>
              <a:headEnd type="none" w="med" len="med"/>
              <a:tailEnd type="none" w="med" len="med"/>
            </a:ln>
          </p:spPr>
        </p:cxnSp>
      </p:grpSp>
      <p:sp>
        <p:nvSpPr>
          <p:cNvPr id="708" name="Google Shape;708;p61"/>
          <p:cNvSpPr txBox="1"/>
          <p:nvPr/>
        </p:nvSpPr>
        <p:spPr>
          <a:xfrm>
            <a:off x="5607429" y="3893847"/>
            <a:ext cx="1486500" cy="554400"/>
          </a:xfrm>
          <a:prstGeom prst="rect">
            <a:avLst/>
          </a:prstGeom>
          <a:noFill/>
          <a:ln>
            <a:noFill/>
          </a:ln>
        </p:spPr>
        <p:txBody>
          <a:bodyPr spcFirstLastPara="1" wrap="square" lIns="0" tIns="4775" rIns="0" bIns="0" anchor="t" anchorCtr="0">
            <a:noAutofit/>
          </a:bodyPr>
          <a:lstStyle/>
          <a:p>
            <a:pPr lvl="0" algn="ctr"/>
            <a:r>
              <a:rPr lang="es-ES" sz="1600" b="1" dirty="0">
                <a:latin typeface="Times New Roman" panose="02020603050405020304" pitchFamily="18" charset="0"/>
                <a:cs typeface="Times New Roman" panose="02020603050405020304" pitchFamily="18" charset="0"/>
              </a:rPr>
              <a:t>Laboratorio Clínico Navarro y </a:t>
            </a:r>
            <a:r>
              <a:rPr lang="es-ES" sz="1600" b="1" dirty="0" err="1">
                <a:latin typeface="Times New Roman" panose="02020603050405020304" pitchFamily="18" charset="0"/>
                <a:cs typeface="Times New Roman" panose="02020603050405020304" pitchFamily="18" charset="0"/>
              </a:rPr>
              <a:t>Alpízar</a:t>
            </a:r>
            <a:endParaRPr sz="1600" dirty="0">
              <a:solidFill>
                <a:srgbClr val="FFFFFF"/>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709" name="Google Shape;709;p61"/>
          <p:cNvSpPr txBox="1"/>
          <p:nvPr/>
        </p:nvSpPr>
        <p:spPr>
          <a:xfrm>
            <a:off x="3345528" y="3893847"/>
            <a:ext cx="1602900" cy="554400"/>
          </a:xfrm>
          <a:prstGeom prst="rect">
            <a:avLst/>
          </a:prstGeom>
          <a:noFill/>
          <a:ln>
            <a:noFill/>
          </a:ln>
        </p:spPr>
        <p:txBody>
          <a:bodyPr spcFirstLastPara="1" wrap="square" lIns="0" tIns="4775" rIns="0" bIns="0" anchor="t" anchorCtr="0">
            <a:noAutofit/>
          </a:bodyPr>
          <a:lstStyle/>
          <a:p>
            <a:pPr lvl="0" algn="ctr"/>
            <a:r>
              <a:rPr lang="es-ES" sz="1600" b="1" dirty="0">
                <a:latin typeface="Times New Roman" panose="02020603050405020304" pitchFamily="18" charset="0"/>
                <a:cs typeface="Times New Roman" panose="02020603050405020304" pitchFamily="18" charset="0"/>
              </a:rPr>
              <a:t>Hospital Clínico San Rafael Arcángel</a:t>
            </a:r>
            <a:endParaRPr sz="1600" dirty="0">
              <a:solidFill>
                <a:srgbClr val="FFFFFF"/>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710" name="Google Shape;710;p61"/>
          <p:cNvSpPr txBox="1"/>
          <p:nvPr/>
        </p:nvSpPr>
        <p:spPr>
          <a:xfrm>
            <a:off x="1171954" y="3893847"/>
            <a:ext cx="1431900" cy="554400"/>
          </a:xfrm>
          <a:prstGeom prst="rect">
            <a:avLst/>
          </a:prstGeom>
          <a:noFill/>
          <a:ln>
            <a:noFill/>
          </a:ln>
        </p:spPr>
        <p:txBody>
          <a:bodyPr spcFirstLastPara="1" wrap="square" lIns="0" tIns="4775" rIns="0" bIns="0" anchor="t" anchorCtr="0">
            <a:noAutofit/>
          </a:bodyPr>
          <a:lstStyle/>
          <a:p>
            <a:pPr lvl="0" algn="ctr"/>
            <a:r>
              <a:rPr lang="es-ES" sz="1800" b="1" dirty="0">
                <a:latin typeface="Times New Roman" panose="02020603050405020304" pitchFamily="18" charset="0"/>
                <a:cs typeface="Times New Roman" panose="02020603050405020304" pitchFamily="18" charset="0"/>
              </a:rPr>
              <a:t>Hospital Metropolitano</a:t>
            </a:r>
            <a:endParaRPr sz="1800" dirty="0">
              <a:solidFill>
                <a:srgbClr val="FFFFFF"/>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711" name="Google Shape;711;p61"/>
          <p:cNvSpPr/>
          <p:nvPr/>
        </p:nvSpPr>
        <p:spPr>
          <a:xfrm>
            <a:off x="3592317" y="1462447"/>
            <a:ext cx="527794" cy="351863"/>
          </a:xfrm>
          <a:custGeom>
            <a:avLst/>
            <a:gdLst/>
            <a:ahLst/>
            <a:cxnLst/>
            <a:rect l="l" t="t" r="r" b="b"/>
            <a:pathLst>
              <a:path w="23874" h="15916" extrusionOk="0">
                <a:moveTo>
                  <a:pt x="23874" y="0"/>
                </a:moveTo>
                <a:lnTo>
                  <a:pt x="1" y="13788"/>
                </a:lnTo>
                <a:lnTo>
                  <a:pt x="3644" y="15915"/>
                </a:lnTo>
                <a:lnTo>
                  <a:pt x="23874" y="4183"/>
                </a:lnTo>
                <a:lnTo>
                  <a:pt x="23874" y="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1"/>
          <p:cNvSpPr/>
          <p:nvPr/>
        </p:nvSpPr>
        <p:spPr>
          <a:xfrm>
            <a:off x="4121385" y="2332386"/>
            <a:ext cx="524898" cy="348967"/>
          </a:xfrm>
          <a:custGeom>
            <a:avLst/>
            <a:gdLst/>
            <a:ahLst/>
            <a:cxnLst/>
            <a:rect l="l" t="t" r="r" b="b"/>
            <a:pathLst>
              <a:path w="23743" h="15785" extrusionOk="0">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1"/>
          <p:cNvSpPr/>
          <p:nvPr/>
        </p:nvSpPr>
        <p:spPr>
          <a:xfrm>
            <a:off x="3592317" y="2329799"/>
            <a:ext cx="529099" cy="351553"/>
          </a:xfrm>
          <a:custGeom>
            <a:avLst/>
            <a:gdLst/>
            <a:ahLst/>
            <a:cxnLst/>
            <a:rect l="l" t="t" r="r" b="b"/>
            <a:pathLst>
              <a:path w="23933" h="15902" extrusionOk="0">
                <a:moveTo>
                  <a:pt x="3644" y="1"/>
                </a:moveTo>
                <a:lnTo>
                  <a:pt x="1" y="2114"/>
                </a:lnTo>
                <a:lnTo>
                  <a:pt x="23932" y="15902"/>
                </a:lnTo>
                <a:lnTo>
                  <a:pt x="23932" y="11719"/>
                </a:lnTo>
                <a:lnTo>
                  <a:pt x="3644"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1"/>
          <p:cNvSpPr/>
          <p:nvPr/>
        </p:nvSpPr>
        <p:spPr>
          <a:xfrm>
            <a:off x="4120081" y="1462447"/>
            <a:ext cx="526203" cy="351863"/>
          </a:xfrm>
          <a:custGeom>
            <a:avLst/>
            <a:gdLst/>
            <a:ahLst/>
            <a:cxnLst/>
            <a:rect l="l" t="t" r="r" b="b"/>
            <a:pathLst>
              <a:path w="23802" h="15916" extrusionOk="0">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1"/>
          <p:cNvSpPr/>
          <p:nvPr/>
        </p:nvSpPr>
        <p:spPr>
          <a:xfrm>
            <a:off x="3592317" y="1767238"/>
            <a:ext cx="80582" cy="609327"/>
          </a:xfrm>
          <a:custGeom>
            <a:avLst/>
            <a:gdLst/>
            <a:ahLst/>
            <a:cxnLst/>
            <a:rect l="l" t="t" r="r" b="b"/>
            <a:pathLst>
              <a:path w="3645" h="27562" extrusionOk="0">
                <a:moveTo>
                  <a:pt x="1" y="1"/>
                </a:moveTo>
                <a:lnTo>
                  <a:pt x="1" y="27561"/>
                </a:lnTo>
                <a:lnTo>
                  <a:pt x="3644" y="25448"/>
                </a:lnTo>
                <a:lnTo>
                  <a:pt x="3644" y="2128"/>
                </a:lnTo>
                <a:lnTo>
                  <a:pt x="1"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1"/>
          <p:cNvSpPr/>
          <p:nvPr/>
        </p:nvSpPr>
        <p:spPr>
          <a:xfrm>
            <a:off x="4564412" y="1767238"/>
            <a:ext cx="81864" cy="610919"/>
          </a:xfrm>
          <a:custGeom>
            <a:avLst/>
            <a:gdLst/>
            <a:ahLst/>
            <a:cxnLst/>
            <a:rect l="l" t="t" r="r" b="b"/>
            <a:pathLst>
              <a:path w="3703" h="27634" extrusionOk="0">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1"/>
          <p:cNvSpPr/>
          <p:nvPr/>
        </p:nvSpPr>
        <p:spPr>
          <a:xfrm>
            <a:off x="1360917" y="2012097"/>
            <a:ext cx="527794" cy="351863"/>
          </a:xfrm>
          <a:custGeom>
            <a:avLst/>
            <a:gdLst/>
            <a:ahLst/>
            <a:cxnLst/>
            <a:rect l="l" t="t" r="r" b="b"/>
            <a:pathLst>
              <a:path w="23874" h="15916" extrusionOk="0">
                <a:moveTo>
                  <a:pt x="23874" y="0"/>
                </a:moveTo>
                <a:lnTo>
                  <a:pt x="1" y="13788"/>
                </a:lnTo>
                <a:lnTo>
                  <a:pt x="3644" y="15915"/>
                </a:lnTo>
                <a:lnTo>
                  <a:pt x="23874" y="4183"/>
                </a:lnTo>
                <a:lnTo>
                  <a:pt x="23874" y="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1"/>
          <p:cNvSpPr/>
          <p:nvPr/>
        </p:nvSpPr>
        <p:spPr>
          <a:xfrm>
            <a:off x="1889985" y="2882036"/>
            <a:ext cx="524898" cy="348967"/>
          </a:xfrm>
          <a:custGeom>
            <a:avLst/>
            <a:gdLst/>
            <a:ahLst/>
            <a:cxnLst/>
            <a:rect l="l" t="t" r="r" b="b"/>
            <a:pathLst>
              <a:path w="23743" h="15785" extrusionOk="0">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1"/>
          <p:cNvSpPr/>
          <p:nvPr/>
        </p:nvSpPr>
        <p:spPr>
          <a:xfrm>
            <a:off x="1360917" y="2879449"/>
            <a:ext cx="529099" cy="351553"/>
          </a:xfrm>
          <a:custGeom>
            <a:avLst/>
            <a:gdLst/>
            <a:ahLst/>
            <a:cxnLst/>
            <a:rect l="l" t="t" r="r" b="b"/>
            <a:pathLst>
              <a:path w="23933" h="15902" extrusionOk="0">
                <a:moveTo>
                  <a:pt x="3644" y="1"/>
                </a:moveTo>
                <a:lnTo>
                  <a:pt x="1" y="2114"/>
                </a:lnTo>
                <a:lnTo>
                  <a:pt x="23932" y="15902"/>
                </a:lnTo>
                <a:lnTo>
                  <a:pt x="23932" y="11719"/>
                </a:lnTo>
                <a:lnTo>
                  <a:pt x="3644"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1"/>
          <p:cNvSpPr/>
          <p:nvPr/>
        </p:nvSpPr>
        <p:spPr>
          <a:xfrm>
            <a:off x="1888681" y="2012097"/>
            <a:ext cx="526203" cy="351863"/>
          </a:xfrm>
          <a:custGeom>
            <a:avLst/>
            <a:gdLst/>
            <a:ahLst/>
            <a:cxnLst/>
            <a:rect l="l" t="t" r="r" b="b"/>
            <a:pathLst>
              <a:path w="23802" h="15916" extrusionOk="0">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1"/>
          <p:cNvSpPr/>
          <p:nvPr/>
        </p:nvSpPr>
        <p:spPr>
          <a:xfrm>
            <a:off x="1360917" y="2316888"/>
            <a:ext cx="80582" cy="609327"/>
          </a:xfrm>
          <a:custGeom>
            <a:avLst/>
            <a:gdLst/>
            <a:ahLst/>
            <a:cxnLst/>
            <a:rect l="l" t="t" r="r" b="b"/>
            <a:pathLst>
              <a:path w="3645" h="27562" extrusionOk="0">
                <a:moveTo>
                  <a:pt x="1" y="1"/>
                </a:moveTo>
                <a:lnTo>
                  <a:pt x="1" y="27561"/>
                </a:lnTo>
                <a:lnTo>
                  <a:pt x="3644" y="25448"/>
                </a:lnTo>
                <a:lnTo>
                  <a:pt x="3644" y="2128"/>
                </a:lnTo>
                <a:lnTo>
                  <a:pt x="1"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1"/>
          <p:cNvSpPr/>
          <p:nvPr/>
        </p:nvSpPr>
        <p:spPr>
          <a:xfrm>
            <a:off x="2333012" y="2316888"/>
            <a:ext cx="81864" cy="610919"/>
          </a:xfrm>
          <a:custGeom>
            <a:avLst/>
            <a:gdLst/>
            <a:ahLst/>
            <a:cxnLst/>
            <a:rect l="l" t="t" r="r" b="b"/>
            <a:pathLst>
              <a:path w="3703" h="27634" extrusionOk="0">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1"/>
          <p:cNvSpPr/>
          <p:nvPr/>
        </p:nvSpPr>
        <p:spPr>
          <a:xfrm>
            <a:off x="5823692" y="2412447"/>
            <a:ext cx="527794" cy="351863"/>
          </a:xfrm>
          <a:custGeom>
            <a:avLst/>
            <a:gdLst/>
            <a:ahLst/>
            <a:cxnLst/>
            <a:rect l="l" t="t" r="r" b="b"/>
            <a:pathLst>
              <a:path w="23874" h="15916" extrusionOk="0">
                <a:moveTo>
                  <a:pt x="23874" y="0"/>
                </a:moveTo>
                <a:lnTo>
                  <a:pt x="1" y="13788"/>
                </a:lnTo>
                <a:lnTo>
                  <a:pt x="3644" y="15915"/>
                </a:lnTo>
                <a:lnTo>
                  <a:pt x="23874" y="4183"/>
                </a:lnTo>
                <a:lnTo>
                  <a:pt x="23874" y="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1"/>
          <p:cNvSpPr/>
          <p:nvPr/>
        </p:nvSpPr>
        <p:spPr>
          <a:xfrm>
            <a:off x="6352760" y="3282386"/>
            <a:ext cx="524898" cy="348967"/>
          </a:xfrm>
          <a:custGeom>
            <a:avLst/>
            <a:gdLst/>
            <a:ahLst/>
            <a:cxnLst/>
            <a:rect l="l" t="t" r="r" b="b"/>
            <a:pathLst>
              <a:path w="23743" h="15785" extrusionOk="0">
                <a:moveTo>
                  <a:pt x="20040" y="0"/>
                </a:moveTo>
                <a:lnTo>
                  <a:pt x="0" y="11602"/>
                </a:lnTo>
                <a:lnTo>
                  <a:pt x="0" y="15785"/>
                </a:lnTo>
                <a:lnTo>
                  <a:pt x="23742" y="2070"/>
                </a:lnTo>
                <a:lnTo>
                  <a:pt x="20040"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1"/>
          <p:cNvSpPr/>
          <p:nvPr/>
        </p:nvSpPr>
        <p:spPr>
          <a:xfrm>
            <a:off x="5823692" y="3279799"/>
            <a:ext cx="529099" cy="351553"/>
          </a:xfrm>
          <a:custGeom>
            <a:avLst/>
            <a:gdLst/>
            <a:ahLst/>
            <a:cxnLst/>
            <a:rect l="l" t="t" r="r" b="b"/>
            <a:pathLst>
              <a:path w="23933" h="15902" extrusionOk="0">
                <a:moveTo>
                  <a:pt x="3644" y="1"/>
                </a:moveTo>
                <a:lnTo>
                  <a:pt x="1" y="2114"/>
                </a:lnTo>
                <a:lnTo>
                  <a:pt x="23932" y="15902"/>
                </a:lnTo>
                <a:lnTo>
                  <a:pt x="23932" y="11719"/>
                </a:lnTo>
                <a:lnTo>
                  <a:pt x="3644"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1"/>
          <p:cNvSpPr/>
          <p:nvPr/>
        </p:nvSpPr>
        <p:spPr>
          <a:xfrm>
            <a:off x="6351456" y="2412447"/>
            <a:ext cx="526203" cy="351863"/>
          </a:xfrm>
          <a:custGeom>
            <a:avLst/>
            <a:gdLst/>
            <a:ahLst/>
            <a:cxnLst/>
            <a:rect l="l" t="t" r="r" b="b"/>
            <a:pathLst>
              <a:path w="23802" h="15916" extrusionOk="0">
                <a:moveTo>
                  <a:pt x="1" y="0"/>
                </a:moveTo>
                <a:lnTo>
                  <a:pt x="1" y="4183"/>
                </a:lnTo>
                <a:lnTo>
                  <a:pt x="20158" y="15915"/>
                </a:lnTo>
                <a:lnTo>
                  <a:pt x="23801" y="13788"/>
                </a:lnTo>
                <a:lnTo>
                  <a:pt x="1" y="0"/>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1"/>
          <p:cNvSpPr/>
          <p:nvPr/>
        </p:nvSpPr>
        <p:spPr>
          <a:xfrm>
            <a:off x="5823692" y="2717238"/>
            <a:ext cx="80582" cy="609327"/>
          </a:xfrm>
          <a:custGeom>
            <a:avLst/>
            <a:gdLst/>
            <a:ahLst/>
            <a:cxnLst/>
            <a:rect l="l" t="t" r="r" b="b"/>
            <a:pathLst>
              <a:path w="3645" h="27562" extrusionOk="0">
                <a:moveTo>
                  <a:pt x="1" y="1"/>
                </a:moveTo>
                <a:lnTo>
                  <a:pt x="1" y="27561"/>
                </a:lnTo>
                <a:lnTo>
                  <a:pt x="3644" y="25448"/>
                </a:lnTo>
                <a:lnTo>
                  <a:pt x="3644" y="2128"/>
                </a:lnTo>
                <a:lnTo>
                  <a:pt x="1"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1"/>
          <p:cNvSpPr/>
          <p:nvPr/>
        </p:nvSpPr>
        <p:spPr>
          <a:xfrm>
            <a:off x="6795787" y="2717238"/>
            <a:ext cx="81864" cy="610919"/>
          </a:xfrm>
          <a:custGeom>
            <a:avLst/>
            <a:gdLst/>
            <a:ahLst/>
            <a:cxnLst/>
            <a:rect l="l" t="t" r="r" b="b"/>
            <a:pathLst>
              <a:path w="3703" h="27634" extrusionOk="0">
                <a:moveTo>
                  <a:pt x="3702" y="1"/>
                </a:moveTo>
                <a:lnTo>
                  <a:pt x="59" y="2128"/>
                </a:lnTo>
                <a:lnTo>
                  <a:pt x="0" y="25564"/>
                </a:lnTo>
                <a:lnTo>
                  <a:pt x="3702" y="27634"/>
                </a:lnTo>
                <a:lnTo>
                  <a:pt x="3702" y="1"/>
                </a:lnTo>
                <a:close/>
              </a:path>
            </a:pathLst>
          </a:custGeom>
          <a:gradFill>
            <a:gsLst>
              <a:gs pos="0">
                <a:srgbClr val="FFFFFF">
                  <a:alpha val="21176"/>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6200;p42"/>
          <p:cNvGrpSpPr/>
          <p:nvPr/>
        </p:nvGrpSpPr>
        <p:grpSpPr>
          <a:xfrm>
            <a:off x="1789766" y="2503037"/>
            <a:ext cx="200500" cy="344701"/>
            <a:chOff x="-39205300" y="3220175"/>
            <a:chExt cx="185100" cy="318225"/>
          </a:xfrm>
        </p:grpSpPr>
        <p:sp>
          <p:nvSpPr>
            <p:cNvPr id="40" name="Google Shape;6201;p42"/>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02;p42"/>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6291;p42"/>
          <p:cNvGrpSpPr/>
          <p:nvPr/>
        </p:nvGrpSpPr>
        <p:grpSpPr>
          <a:xfrm>
            <a:off x="3964961" y="1900766"/>
            <a:ext cx="312909" cy="343862"/>
            <a:chOff x="-39998250" y="3605325"/>
            <a:chExt cx="288875" cy="317450"/>
          </a:xfrm>
        </p:grpSpPr>
        <p:sp>
          <p:nvSpPr>
            <p:cNvPr id="43" name="Google Shape;6292;p42"/>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93;p42"/>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6200;p42"/>
          <p:cNvGrpSpPr/>
          <p:nvPr/>
        </p:nvGrpSpPr>
        <p:grpSpPr>
          <a:xfrm>
            <a:off x="6252541" y="2858046"/>
            <a:ext cx="200500" cy="344701"/>
            <a:chOff x="-39205300" y="3220175"/>
            <a:chExt cx="185100" cy="318225"/>
          </a:xfrm>
        </p:grpSpPr>
        <p:sp>
          <p:nvSpPr>
            <p:cNvPr id="46" name="Google Shape;6201;p42"/>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02;p42"/>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6"/>
          <p:cNvSpPr txBox="1">
            <a:spLocks noGrp="1"/>
          </p:cNvSpPr>
          <p:nvPr>
            <p:ph type="ctrTitle"/>
          </p:nvPr>
        </p:nvSpPr>
        <p:spPr>
          <a:xfrm flipH="1">
            <a:off x="394724" y="483518"/>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Proveedores</a:t>
            </a:r>
            <a:endParaRPr dirty="0"/>
          </a:p>
        </p:txBody>
      </p:sp>
      <p:sp>
        <p:nvSpPr>
          <p:cNvPr id="522" name="Google Shape;522;p56"/>
          <p:cNvSpPr txBox="1">
            <a:spLocks noGrp="1"/>
          </p:cNvSpPr>
          <p:nvPr>
            <p:ph type="subTitle" idx="4294967295"/>
          </p:nvPr>
        </p:nvSpPr>
        <p:spPr>
          <a:xfrm>
            <a:off x="4926981" y="1571252"/>
            <a:ext cx="1956600" cy="686014"/>
          </a:xfrm>
          <a:prstGeom prst="rect">
            <a:avLst/>
          </a:prstGeom>
        </p:spPr>
        <p:txBody>
          <a:bodyPr spcFirstLastPara="1" wrap="square" lIns="91425" tIns="91425" rIns="91425" bIns="91425" anchor="t" anchorCtr="0">
            <a:noAutofit/>
          </a:bodyPr>
          <a:lstStyle/>
          <a:p>
            <a:pPr marL="0" lvl="0" indent="0" algn="r">
              <a:lnSpc>
                <a:spcPct val="100000"/>
              </a:lnSpc>
              <a:spcBef>
                <a:spcPts val="1600"/>
              </a:spcBef>
              <a:spcAft>
                <a:spcPts val="1600"/>
              </a:spcAft>
              <a:buNone/>
            </a:pPr>
            <a:r>
              <a:rPr lang="es-CR" sz="1200" dirty="0"/>
              <a:t>S</a:t>
            </a:r>
            <a:r>
              <a:rPr lang="es-CR" sz="1200" dirty="0" smtClean="0"/>
              <a:t>e </a:t>
            </a:r>
            <a:r>
              <a:rPr lang="es-CR" sz="1200" dirty="0"/>
              <a:t>dedica a la distribución y comercialización de equipos e insumos de laboratorio en las áreas de Biología Molecular, Química Clínica y Analítica.</a:t>
            </a:r>
            <a:endParaRPr sz="1200" dirty="0"/>
          </a:p>
        </p:txBody>
      </p:sp>
      <p:sp>
        <p:nvSpPr>
          <p:cNvPr id="523" name="Google Shape;523;p56"/>
          <p:cNvSpPr txBox="1">
            <a:spLocks noGrp="1"/>
          </p:cNvSpPr>
          <p:nvPr>
            <p:ph type="subTitle" idx="4294967295"/>
          </p:nvPr>
        </p:nvSpPr>
        <p:spPr>
          <a:xfrm>
            <a:off x="4556172" y="3366932"/>
            <a:ext cx="2367960" cy="512700"/>
          </a:xfrm>
          <a:prstGeom prst="rect">
            <a:avLst/>
          </a:prstGeom>
        </p:spPr>
        <p:txBody>
          <a:bodyPr spcFirstLastPara="1" wrap="square" lIns="91425" tIns="91425" rIns="91425" bIns="91425" anchor="t" anchorCtr="0">
            <a:noAutofit/>
          </a:bodyPr>
          <a:lstStyle/>
          <a:p>
            <a:pPr marL="0" lvl="0" indent="0" algn="r">
              <a:lnSpc>
                <a:spcPct val="100000"/>
              </a:lnSpc>
              <a:spcBef>
                <a:spcPts val="1600"/>
              </a:spcBef>
              <a:spcAft>
                <a:spcPts val="1600"/>
              </a:spcAft>
              <a:buNone/>
            </a:pPr>
            <a:r>
              <a:rPr lang="es-CR" sz="1200" dirty="0"/>
              <a:t>Es una empresa dedicada a la venta de reactivos y equipos de laboratorio clínico, que proveen soluciones para el diagnóstico clínico, el monitoreo y la confirmación de enfermedades, con operaciones en Costa Rica</a:t>
            </a:r>
            <a:endParaRPr sz="1200" dirty="0"/>
          </a:p>
        </p:txBody>
      </p:sp>
      <p:sp>
        <p:nvSpPr>
          <p:cNvPr id="524" name="Google Shape;524;p56"/>
          <p:cNvSpPr txBox="1">
            <a:spLocks noGrp="1"/>
          </p:cNvSpPr>
          <p:nvPr>
            <p:ph type="ctrTitle" idx="4294967295"/>
          </p:nvPr>
        </p:nvSpPr>
        <p:spPr>
          <a:xfrm>
            <a:off x="994553" y="2244488"/>
            <a:ext cx="2634773" cy="311700"/>
          </a:xfrm>
          <a:prstGeom prst="rect">
            <a:avLst/>
          </a:prstGeom>
        </p:spPr>
        <p:txBody>
          <a:bodyPr spcFirstLastPara="1" wrap="square" lIns="91425" tIns="91425" rIns="91425" bIns="91425" anchor="t" anchorCtr="0">
            <a:noAutofit/>
          </a:bodyPr>
          <a:lstStyle/>
          <a:p>
            <a:pPr lvl="0"/>
            <a:r>
              <a:rPr lang="es-ES" sz="1600" b="1" dirty="0" err="1">
                <a:solidFill>
                  <a:schemeClr val="accent4">
                    <a:lumMod val="10000"/>
                  </a:schemeClr>
                </a:solidFill>
                <a:latin typeface="Times New Roman" panose="02020603050405020304" pitchFamily="18" charset="0"/>
                <a:cs typeface="Times New Roman" panose="02020603050405020304" pitchFamily="18" charset="0"/>
              </a:rPr>
              <a:t>Diprolab</a:t>
            </a:r>
            <a:r>
              <a:rPr lang="es-ES" sz="1600" b="1" dirty="0">
                <a:solidFill>
                  <a:schemeClr val="accent4">
                    <a:lumMod val="10000"/>
                  </a:schemeClr>
                </a:solidFill>
                <a:latin typeface="Times New Roman" panose="02020603050405020304" pitchFamily="18" charset="0"/>
                <a:cs typeface="Times New Roman" panose="02020603050405020304" pitchFamily="18" charset="0"/>
              </a:rPr>
              <a:t> de Centroamérica</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525" name="Google Shape;525;p56"/>
          <p:cNvSpPr txBox="1">
            <a:spLocks noGrp="1"/>
          </p:cNvSpPr>
          <p:nvPr>
            <p:ph type="subTitle" idx="4294967295"/>
          </p:nvPr>
        </p:nvSpPr>
        <p:spPr>
          <a:xfrm>
            <a:off x="1224786" y="2540191"/>
            <a:ext cx="2211000" cy="512700"/>
          </a:xfrm>
          <a:prstGeom prst="rect">
            <a:avLst/>
          </a:prstGeom>
        </p:spPr>
        <p:txBody>
          <a:bodyPr spcFirstLastPara="1" wrap="square" lIns="91425" tIns="91425" rIns="91425" bIns="91425" anchor="t" anchorCtr="0">
            <a:noAutofit/>
          </a:bodyPr>
          <a:lstStyle/>
          <a:p>
            <a:pPr marL="0" lvl="0" indent="0">
              <a:lnSpc>
                <a:spcPct val="100000"/>
              </a:lnSpc>
              <a:spcBef>
                <a:spcPts val="1600"/>
              </a:spcBef>
              <a:spcAft>
                <a:spcPts val="1600"/>
              </a:spcAft>
              <a:buNone/>
            </a:pPr>
            <a:r>
              <a:rPr lang="es-CR" sz="1200" dirty="0" smtClean="0"/>
              <a:t>Suple </a:t>
            </a:r>
            <a:r>
              <a:rPr lang="es-CR" sz="1200" dirty="0"/>
              <a:t>al mercado nacional con productos para laboratorio de la mejor calidad.</a:t>
            </a:r>
            <a:endParaRPr sz="1200" dirty="0"/>
          </a:p>
        </p:txBody>
      </p:sp>
      <p:sp>
        <p:nvSpPr>
          <p:cNvPr id="526" name="Google Shape;526;p56"/>
          <p:cNvSpPr txBox="1">
            <a:spLocks noGrp="1"/>
          </p:cNvSpPr>
          <p:nvPr>
            <p:ph type="ctrTitle" idx="4294967295"/>
          </p:nvPr>
        </p:nvSpPr>
        <p:spPr>
          <a:xfrm>
            <a:off x="4705330" y="1312250"/>
            <a:ext cx="2293930" cy="387212"/>
          </a:xfrm>
          <a:prstGeom prst="rect">
            <a:avLst/>
          </a:prstGeom>
        </p:spPr>
        <p:txBody>
          <a:bodyPr spcFirstLastPara="1" wrap="square" lIns="91425" tIns="91425" rIns="91425" bIns="91425" anchor="t" anchorCtr="0">
            <a:noAutofit/>
          </a:bodyPr>
          <a:lstStyle/>
          <a:p>
            <a:pPr lvl="0" algn="r"/>
            <a:r>
              <a:rPr lang="es-ES" sz="1800" b="1" dirty="0" err="1">
                <a:solidFill>
                  <a:schemeClr val="accent4">
                    <a:lumMod val="10000"/>
                  </a:schemeClr>
                </a:solidFill>
                <a:latin typeface="Times New Roman" panose="02020603050405020304" pitchFamily="18" charset="0"/>
                <a:cs typeface="Times New Roman" panose="02020603050405020304" pitchFamily="18" charset="0"/>
              </a:rPr>
              <a:t>Genesys</a:t>
            </a:r>
            <a:r>
              <a:rPr lang="es-ES" sz="1800" b="1" dirty="0">
                <a:solidFill>
                  <a:schemeClr val="accent4">
                    <a:lumMod val="10000"/>
                  </a:schemeClr>
                </a:solidFill>
                <a:latin typeface="Times New Roman" panose="02020603050405020304" pitchFamily="18" charset="0"/>
                <a:cs typeface="Times New Roman" panose="02020603050405020304" pitchFamily="18" charset="0"/>
              </a:rPr>
              <a:t> Costa Rica</a:t>
            </a:r>
            <a:endParaRPr sz="18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527" name="Google Shape;527;p56"/>
          <p:cNvSpPr txBox="1">
            <a:spLocks noGrp="1"/>
          </p:cNvSpPr>
          <p:nvPr>
            <p:ph type="ctrTitle" idx="4294967295"/>
          </p:nvPr>
        </p:nvSpPr>
        <p:spPr>
          <a:xfrm>
            <a:off x="4933785" y="3165326"/>
            <a:ext cx="1877687" cy="311700"/>
          </a:xfrm>
          <a:prstGeom prst="rect">
            <a:avLst/>
          </a:prstGeom>
        </p:spPr>
        <p:txBody>
          <a:bodyPr spcFirstLastPara="1" wrap="square" lIns="91425" tIns="91425" rIns="91425" bIns="91425" anchor="t" anchorCtr="0">
            <a:noAutofit/>
          </a:bodyPr>
          <a:lstStyle/>
          <a:p>
            <a:pPr lvl="0" algn="r"/>
            <a:r>
              <a:rPr lang="es-ES" sz="1600" b="1" dirty="0" err="1">
                <a:solidFill>
                  <a:schemeClr val="accent4">
                    <a:lumMod val="10000"/>
                  </a:schemeClr>
                </a:solidFill>
                <a:latin typeface="Times New Roman" panose="02020603050405020304" pitchFamily="18" charset="0"/>
                <a:cs typeface="Times New Roman" panose="02020603050405020304" pitchFamily="18" charset="0"/>
              </a:rPr>
              <a:t>Diagnostika</a:t>
            </a:r>
            <a:r>
              <a:rPr lang="es-ES" sz="1600" b="1" dirty="0">
                <a:solidFill>
                  <a:schemeClr val="accent4">
                    <a:lumMod val="10000"/>
                  </a:schemeClr>
                </a:solidFill>
                <a:latin typeface="Times New Roman" panose="02020603050405020304" pitchFamily="18" charset="0"/>
                <a:cs typeface="Times New Roman" panose="02020603050405020304" pitchFamily="18" charset="0"/>
              </a:rPr>
              <a:t> S.A</a:t>
            </a:r>
            <a:endParaRPr sz="1600" dirty="0">
              <a:solidFill>
                <a:schemeClr val="accent4">
                  <a:lumMod val="10000"/>
                </a:schemeClr>
              </a:solidFill>
              <a:latin typeface="Times New Roman" panose="02020603050405020304" pitchFamily="18" charset="0"/>
              <a:cs typeface="Times New Roman" panose="02020603050405020304" pitchFamily="18" charset="0"/>
            </a:endParaRPr>
          </a:p>
        </p:txBody>
      </p:sp>
      <p:grpSp>
        <p:nvGrpSpPr>
          <p:cNvPr id="528" name="Google Shape;528;p56"/>
          <p:cNvGrpSpPr/>
          <p:nvPr/>
        </p:nvGrpSpPr>
        <p:grpSpPr>
          <a:xfrm>
            <a:off x="3542350" y="3292377"/>
            <a:ext cx="3405914" cy="1103532"/>
            <a:chOff x="3636333" y="3431130"/>
            <a:chExt cx="3021343" cy="937819"/>
          </a:xfrm>
        </p:grpSpPr>
        <p:sp>
          <p:nvSpPr>
            <p:cNvPr id="529" name="Google Shape;529;p56"/>
            <p:cNvSpPr/>
            <p:nvPr/>
          </p:nvSpPr>
          <p:spPr>
            <a:xfrm rot="-5400000">
              <a:off x="3573191" y="3494272"/>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6"/>
            <p:cNvSpPr/>
            <p:nvPr/>
          </p:nvSpPr>
          <p:spPr>
            <a:xfrm rot="-5400000">
              <a:off x="3666444" y="3574971"/>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56"/>
            <p:cNvCxnSpPr/>
            <p:nvPr/>
          </p:nvCxnSpPr>
          <p:spPr>
            <a:xfrm>
              <a:off x="4454776" y="3668175"/>
              <a:ext cx="2202900" cy="298500"/>
            </a:xfrm>
            <a:prstGeom prst="bentConnector3">
              <a:avLst>
                <a:gd name="adj1" fmla="val 100007"/>
              </a:avLst>
            </a:prstGeom>
            <a:noFill/>
            <a:ln w="19050" cap="flat" cmpd="sng">
              <a:solidFill>
                <a:srgbClr val="FFFFFF"/>
              </a:solidFill>
              <a:prstDash val="solid"/>
              <a:round/>
              <a:headEnd type="none" w="med" len="med"/>
              <a:tailEnd type="none" w="med" len="med"/>
            </a:ln>
          </p:spPr>
        </p:cxnSp>
        <p:sp>
          <p:nvSpPr>
            <p:cNvPr id="532" name="Google Shape;532;p56"/>
            <p:cNvSpPr/>
            <p:nvPr/>
          </p:nvSpPr>
          <p:spPr>
            <a:xfrm>
              <a:off x="3871413" y="3746358"/>
              <a:ext cx="327817" cy="307327"/>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533" name="Google Shape;533;p56"/>
          <p:cNvGrpSpPr/>
          <p:nvPr/>
        </p:nvGrpSpPr>
        <p:grpSpPr>
          <a:xfrm>
            <a:off x="1224786" y="2400338"/>
            <a:ext cx="3789589" cy="1103532"/>
            <a:chOff x="1666788" y="2673044"/>
            <a:chExt cx="3220523" cy="937819"/>
          </a:xfrm>
        </p:grpSpPr>
        <p:sp>
          <p:nvSpPr>
            <p:cNvPr id="534" name="Google Shape;534;p56"/>
            <p:cNvSpPr/>
            <p:nvPr/>
          </p:nvSpPr>
          <p:spPr>
            <a:xfrm rot="-5400000">
              <a:off x="4012633" y="273618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6"/>
            <p:cNvSpPr/>
            <p:nvPr/>
          </p:nvSpPr>
          <p:spPr>
            <a:xfrm rot="-5400000">
              <a:off x="4105887" y="281688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6" name="Google Shape;536;p56"/>
            <p:cNvCxnSpPr/>
            <p:nvPr/>
          </p:nvCxnSpPr>
          <p:spPr>
            <a:xfrm flipH="1">
              <a:off x="1666788" y="2914950"/>
              <a:ext cx="2409000" cy="305400"/>
            </a:xfrm>
            <a:prstGeom prst="bentConnector3">
              <a:avLst>
                <a:gd name="adj1" fmla="val 100059"/>
              </a:avLst>
            </a:prstGeom>
            <a:noFill/>
            <a:ln w="19050" cap="flat" cmpd="sng">
              <a:solidFill>
                <a:srgbClr val="FFFFFF"/>
              </a:solidFill>
              <a:prstDash val="solid"/>
              <a:round/>
              <a:headEnd type="none" w="med" len="med"/>
              <a:tailEnd type="none" w="med" len="med"/>
            </a:ln>
          </p:spPr>
        </p:cxnSp>
        <p:grpSp>
          <p:nvGrpSpPr>
            <p:cNvPr id="537" name="Google Shape;537;p56"/>
            <p:cNvGrpSpPr/>
            <p:nvPr/>
          </p:nvGrpSpPr>
          <p:grpSpPr>
            <a:xfrm>
              <a:off x="4317638" y="2976566"/>
              <a:ext cx="327823" cy="328695"/>
              <a:chOff x="-1700225" y="2768875"/>
              <a:chExt cx="291450" cy="292225"/>
            </a:xfrm>
          </p:grpSpPr>
          <p:sp>
            <p:nvSpPr>
              <p:cNvPr id="538" name="Google Shape;538;p5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4" name="Google Shape;544;p56"/>
          <p:cNvGrpSpPr/>
          <p:nvPr/>
        </p:nvGrpSpPr>
        <p:grpSpPr>
          <a:xfrm>
            <a:off x="3534365" y="1505857"/>
            <a:ext cx="3413899" cy="1103532"/>
            <a:chOff x="3629547" y="1912884"/>
            <a:chExt cx="3014438" cy="937819"/>
          </a:xfrm>
        </p:grpSpPr>
        <p:sp>
          <p:nvSpPr>
            <p:cNvPr id="545" name="Google Shape;545;p56"/>
            <p:cNvSpPr/>
            <p:nvPr/>
          </p:nvSpPr>
          <p:spPr>
            <a:xfrm rot="-5400000">
              <a:off x="3566405" y="197602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6"/>
            <p:cNvSpPr/>
            <p:nvPr/>
          </p:nvSpPr>
          <p:spPr>
            <a:xfrm rot="-5400000">
              <a:off x="3659659" y="205672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7" name="Google Shape;547;p56"/>
            <p:cNvCxnSpPr/>
            <p:nvPr/>
          </p:nvCxnSpPr>
          <p:spPr>
            <a:xfrm>
              <a:off x="4441085" y="2146375"/>
              <a:ext cx="2202900" cy="298500"/>
            </a:xfrm>
            <a:prstGeom prst="bentConnector3">
              <a:avLst>
                <a:gd name="adj1" fmla="val 100054"/>
              </a:avLst>
            </a:prstGeom>
            <a:noFill/>
            <a:ln w="19050" cap="flat" cmpd="sng">
              <a:solidFill>
                <a:srgbClr val="FFFFFF"/>
              </a:solidFill>
              <a:prstDash val="solid"/>
              <a:round/>
              <a:headEnd type="none" w="med" len="med"/>
              <a:tailEnd type="none" w="med" len="med"/>
            </a:ln>
          </p:spPr>
        </p:cxnSp>
        <p:grpSp>
          <p:nvGrpSpPr>
            <p:cNvPr id="548" name="Google Shape;548;p56"/>
            <p:cNvGrpSpPr/>
            <p:nvPr/>
          </p:nvGrpSpPr>
          <p:grpSpPr>
            <a:xfrm>
              <a:off x="3871403" y="2217441"/>
              <a:ext cx="327823" cy="328695"/>
              <a:chOff x="-1333200" y="2770450"/>
              <a:chExt cx="291450" cy="292225"/>
            </a:xfrm>
          </p:grpSpPr>
          <p:sp>
            <p:nvSpPr>
              <p:cNvPr id="549" name="Google Shape;549;p56"/>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6"/>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750</Words>
  <Application>Microsoft Office PowerPoint</Application>
  <PresentationFormat>Presentación en pantalla (16:9)</PresentationFormat>
  <Paragraphs>85</Paragraphs>
  <Slides>16</Slides>
  <Notes>16</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16</vt:i4>
      </vt:variant>
    </vt:vector>
  </HeadingPairs>
  <TitlesOfParts>
    <vt:vector size="27" baseType="lpstr">
      <vt:lpstr>Arial</vt:lpstr>
      <vt:lpstr>High Tower Text</vt:lpstr>
      <vt:lpstr>Roboto Condensed Light</vt:lpstr>
      <vt:lpstr>Wingdings</vt:lpstr>
      <vt:lpstr>Arial Unicode MS</vt:lpstr>
      <vt:lpstr>Squada One</vt:lpstr>
      <vt:lpstr>Times New Roman</vt:lpstr>
      <vt:lpstr>Righteous</vt:lpstr>
      <vt:lpstr>Roboto Condensed</vt:lpstr>
      <vt:lpstr>Calibri</vt:lpstr>
      <vt:lpstr>Tech Startup by Slidesgo</vt:lpstr>
      <vt:lpstr>Propuesta Tecnológica para el Laboratorio VIDAlab</vt:lpstr>
      <vt:lpstr>Reseña de la empresa</vt:lpstr>
      <vt:lpstr>Estructura organizacional</vt:lpstr>
      <vt:lpstr>Misión</vt:lpstr>
      <vt:lpstr>Características del sector</vt:lpstr>
      <vt:lpstr>Clientes</vt:lpstr>
      <vt:lpstr>Competidores  actuales</vt:lpstr>
      <vt:lpstr>Principales competidores</vt:lpstr>
      <vt:lpstr>Proveedores</vt:lpstr>
      <vt:lpstr>Áreas funcionales</vt:lpstr>
      <vt:lpstr>Hardware</vt:lpstr>
      <vt:lpstr>Comunicaciones</vt:lpstr>
      <vt:lpstr>Propuesta tecnológica</vt:lpstr>
      <vt:lpstr>Propuesta tecnológica</vt:lpstr>
      <vt:lpstr>Beneficios</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Tecnológica</dc:title>
  <dc:creator>Administrador</dc:creator>
  <cp:lastModifiedBy>Administrador</cp:lastModifiedBy>
  <cp:revision>26</cp:revision>
  <dcterms:modified xsi:type="dcterms:W3CDTF">2020-11-25T04:41:05Z</dcterms:modified>
</cp:coreProperties>
</file>