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66" r:id="rId3"/>
    <p:sldId id="260" r:id="rId4"/>
    <p:sldId id="285" r:id="rId5"/>
    <p:sldId id="290" r:id="rId6"/>
    <p:sldId id="289" r:id="rId7"/>
    <p:sldId id="279" r:id="rId8"/>
    <p:sldId id="263" r:id="rId9"/>
    <p:sldId id="261" r:id="rId10"/>
    <p:sldId id="286" r:id="rId11"/>
    <p:sldId id="257" r:id="rId12"/>
    <p:sldId id="287" r:id="rId13"/>
  </p:sldIdLst>
  <p:sldSz cx="9144000" cy="5143500" type="screen16x9"/>
  <p:notesSz cx="6858000" cy="9144000"/>
  <p:embeddedFontLst>
    <p:embeddedFont>
      <p:font typeface="Tahoma" panose="020B0604030504040204" pitchFamily="34" charset="0"/>
      <p:regular r:id="rId15"/>
      <p:bold r:id="rId16"/>
    </p:embeddedFont>
    <p:embeddedFont>
      <p:font typeface="Barlow Light"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Barlow SemiBol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0785002-726A-472B-8575-586049860F81}">
  <a:tblStyle styleId="{A0785002-726A-472B-8575-586049860F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p:cViewPr>
        <p:scale>
          <a:sx n="75" d="100"/>
          <a:sy n="75" d="100"/>
        </p:scale>
        <p:origin x="-1482"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289642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4_Пользовательский макет">
    <p:spTree>
      <p:nvGrpSpPr>
        <p:cNvPr id="1" name=""/>
        <p:cNvGrpSpPr/>
        <p:nvPr/>
      </p:nvGrpSpPr>
      <p:grpSpPr>
        <a:xfrm>
          <a:off x="0" y="0"/>
          <a:ext cx="0" cy="0"/>
          <a:chOff x="0" y="0"/>
          <a:chExt cx="0" cy="0"/>
        </a:xfrm>
      </p:grpSpPr>
      <p:pic>
        <p:nvPicPr>
          <p:cNvPr id="8" name="Рисунок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78011" y="843758"/>
            <a:ext cx="6539113" cy="4079920"/>
          </a:xfrm>
          <a:prstGeom prst="rect">
            <a:avLst/>
          </a:prstGeom>
        </p:spPr>
      </p:pic>
      <p:sp>
        <p:nvSpPr>
          <p:cNvPr id="10" name="Picture Placeholder 2"/>
          <p:cNvSpPr>
            <a:spLocks noGrp="1"/>
          </p:cNvSpPr>
          <p:nvPr>
            <p:ph type="pic" sz="quarter" idx="20"/>
          </p:nvPr>
        </p:nvSpPr>
        <p:spPr>
          <a:xfrm>
            <a:off x="5276493" y="1463009"/>
            <a:ext cx="3856470" cy="2095873"/>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300" b="1">
                <a:solidFill>
                  <a:schemeClr val="lt1"/>
                </a:solidFill>
              </a:defRPr>
            </a:lvl1pPr>
          </a:lstStyle>
          <a:p>
            <a:pPr lvl="0" algn="ctr"/>
            <a:endParaRPr lang="en-US"/>
          </a:p>
        </p:txBody>
      </p:sp>
      <p:sp>
        <p:nvSpPr>
          <p:cNvPr id="9" name="Номер слайда 5"/>
          <p:cNvSpPr>
            <a:spLocks noGrp="1"/>
          </p:cNvSpPr>
          <p:nvPr>
            <p:ph type="sldNum" sz="quarter" idx="4"/>
          </p:nvPr>
        </p:nvSpPr>
        <p:spPr>
          <a:xfrm>
            <a:off x="7017884" y="4486496"/>
            <a:ext cx="2133600" cy="658527"/>
          </a:xfrm>
          <a:prstGeom prst="rect">
            <a:avLst/>
          </a:prstGeom>
        </p:spPr>
        <p:txBody>
          <a:bodyPr/>
          <a:lstStyle>
            <a:lvl1pPr algn="r">
              <a:defRPr lang="uk-UA" sz="52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‹Nº›</a:t>
            </a:fld>
            <a:endParaRPr lang="ru-RU" dirty="0"/>
          </a:p>
        </p:txBody>
      </p:sp>
      <p:sp>
        <p:nvSpPr>
          <p:cNvPr id="11" name="Заголовок 1"/>
          <p:cNvSpPr>
            <a:spLocks noGrp="1"/>
          </p:cNvSpPr>
          <p:nvPr>
            <p:ph type="title" hasCustomPrompt="1"/>
          </p:nvPr>
        </p:nvSpPr>
        <p:spPr>
          <a:xfrm>
            <a:off x="600642" y="627760"/>
            <a:ext cx="3161374" cy="998995"/>
          </a:xfrm>
          <a:prstGeom prst="rect">
            <a:avLst/>
          </a:prstGeom>
        </p:spPr>
        <p:txBody>
          <a:bodyPr>
            <a:noAutofit/>
          </a:bodyPr>
          <a:lstStyle>
            <a:lvl1pPr marL="0" marR="0" indent="0" algn="l" defTabSz="914248" rtl="0" eaLnBrk="1" fontAlgn="auto" latinLnBrk="0" hangingPunct="1">
              <a:lnSpc>
                <a:spcPct val="100000"/>
              </a:lnSpc>
              <a:spcBef>
                <a:spcPct val="0"/>
              </a:spcBef>
              <a:spcAft>
                <a:spcPts val="0"/>
              </a:spcAft>
              <a:buClrTx/>
              <a:buSzTx/>
              <a:buFontTx/>
              <a:buNone/>
              <a:tabLst>
                <a:tab pos="1365351" algn="l"/>
              </a:tabLst>
              <a:defRPr lang="ru-RU" sz="3000"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21" hasCustomPrompt="1"/>
          </p:nvPr>
        </p:nvSpPr>
        <p:spPr>
          <a:xfrm>
            <a:off x="600642" y="1950753"/>
            <a:ext cx="3161374" cy="2213990"/>
          </a:xfrm>
          <a:prstGeom prst="rect">
            <a:avLst/>
          </a:prstGeom>
        </p:spPr>
        <p:txBody>
          <a:bodyPr/>
          <a:lstStyle>
            <a:lvl1pPr algn="l">
              <a:lnSpc>
                <a:spcPct val="120000"/>
              </a:lnSpc>
              <a:spcBef>
                <a:spcPts val="477"/>
              </a:spcBef>
              <a:defRPr lang="en-US" sz="10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16261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5490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7" r:id="rId5"/>
    <p:sldLayoutId id="2147483660" r:id="rId6"/>
    <p:sldLayoutId id="2147483662"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smtClean="0"/>
              <a:t>Plan de contingencia</a:t>
            </a:r>
            <a:endParaRPr dirty="0"/>
          </a:p>
        </p:txBody>
      </p:sp>
      <p:sp>
        <p:nvSpPr>
          <p:cNvPr id="4" name="3 CuadroTexto"/>
          <p:cNvSpPr txBox="1"/>
          <p:nvPr/>
        </p:nvSpPr>
        <p:spPr>
          <a:xfrm>
            <a:off x="445344" y="3543062"/>
            <a:ext cx="4032448" cy="1785104"/>
          </a:xfrm>
          <a:prstGeom prst="rect">
            <a:avLst/>
          </a:prstGeom>
          <a:noFill/>
        </p:spPr>
        <p:txBody>
          <a:bodyPr wrap="square" rtlCol="0">
            <a:spAutoFit/>
          </a:bodyPr>
          <a:lstStyle/>
          <a:p>
            <a:pPr lvl="0" algn="ctr">
              <a:lnSpc>
                <a:spcPct val="150000"/>
              </a:lnSpc>
            </a:pPr>
            <a:r>
              <a:rPr lang="es-CR" sz="1600" i="1" dirty="0" smtClean="0">
                <a:latin typeface="Times New Roman" panose="02020603050405020304" pitchFamily="18" charset="0"/>
                <a:cs typeface="Times New Roman" panose="02020603050405020304" pitchFamily="18" charset="0"/>
              </a:rPr>
              <a:t>Integrantes:</a:t>
            </a:r>
          </a:p>
          <a:p>
            <a:pPr lvl="0" algn="ctr">
              <a:lnSpc>
                <a:spcPct val="150000"/>
              </a:lnSpc>
            </a:pPr>
            <a:r>
              <a:rPr lang="es-CR" sz="1600" i="1" dirty="0" smtClean="0">
                <a:latin typeface="Times New Roman" panose="02020603050405020304" pitchFamily="18" charset="0"/>
                <a:cs typeface="Times New Roman" panose="02020603050405020304" pitchFamily="18" charset="0"/>
              </a:rPr>
              <a:t>Álvarez </a:t>
            </a:r>
            <a:r>
              <a:rPr lang="es-CR" sz="1600" i="1" dirty="0">
                <a:latin typeface="Times New Roman" panose="02020603050405020304" pitchFamily="18" charset="0"/>
                <a:cs typeface="Times New Roman" panose="02020603050405020304" pitchFamily="18" charset="0"/>
              </a:rPr>
              <a:t>Zúñiga Isaías Andrés 	B50407</a:t>
            </a:r>
            <a:endParaRPr lang="es-ES" sz="1600" dirty="0">
              <a:latin typeface="Times New Roman" panose="02020603050405020304" pitchFamily="18" charset="0"/>
              <a:cs typeface="Times New Roman" panose="02020603050405020304" pitchFamily="18" charset="0"/>
            </a:endParaRPr>
          </a:p>
          <a:p>
            <a:pPr lvl="0" algn="ctr">
              <a:lnSpc>
                <a:spcPct val="150000"/>
              </a:lnSpc>
            </a:pPr>
            <a:r>
              <a:rPr lang="es-CR" sz="1600" i="1" dirty="0">
                <a:latin typeface="Times New Roman" panose="02020603050405020304" pitchFamily="18" charset="0"/>
                <a:cs typeface="Times New Roman" panose="02020603050405020304" pitchFamily="18" charset="0"/>
              </a:rPr>
              <a:t>Quirós Torres Stephanie 	</a:t>
            </a:r>
            <a:r>
              <a:rPr lang="es-CR" sz="1600" i="1" dirty="0" smtClean="0">
                <a:latin typeface="Times New Roman" panose="02020603050405020304" pitchFamily="18" charset="0"/>
                <a:cs typeface="Times New Roman" panose="02020603050405020304" pitchFamily="18" charset="0"/>
              </a:rPr>
              <a:t>B55671</a:t>
            </a:r>
            <a:endParaRPr lang="es-ES" sz="1600" dirty="0">
              <a:latin typeface="Times New Roman" panose="02020603050405020304" pitchFamily="18" charset="0"/>
              <a:cs typeface="Times New Roman" panose="02020603050405020304" pitchFamily="18" charset="0"/>
            </a:endParaRPr>
          </a:p>
          <a:p>
            <a:pPr lvl="0" algn="ctr">
              <a:lnSpc>
                <a:spcPct val="150000"/>
              </a:lnSpc>
            </a:pPr>
            <a:r>
              <a:rPr lang="es-CR" sz="1600" i="1" dirty="0">
                <a:latin typeface="Times New Roman" panose="02020603050405020304" pitchFamily="18" charset="0"/>
                <a:cs typeface="Times New Roman" panose="02020603050405020304" pitchFamily="18" charset="0"/>
              </a:rPr>
              <a:t>Rojas Ramos </a:t>
            </a:r>
            <a:r>
              <a:rPr lang="es-CR" sz="1600" i="1" dirty="0" err="1">
                <a:latin typeface="Times New Roman" panose="02020603050405020304" pitchFamily="18" charset="0"/>
                <a:cs typeface="Times New Roman" panose="02020603050405020304" pitchFamily="18" charset="0"/>
              </a:rPr>
              <a:t>Iryeri</a:t>
            </a:r>
            <a:r>
              <a:rPr lang="es-CR" sz="1600" i="1" dirty="0">
                <a:latin typeface="Times New Roman" panose="02020603050405020304" pitchFamily="18" charset="0"/>
                <a:cs typeface="Times New Roman" panose="02020603050405020304" pitchFamily="18" charset="0"/>
              </a:rPr>
              <a:t> Sofía 	</a:t>
            </a:r>
            <a:r>
              <a:rPr lang="es-CR" sz="1600" i="1" dirty="0" smtClean="0">
                <a:latin typeface="Times New Roman" panose="02020603050405020304" pitchFamily="18" charset="0"/>
                <a:cs typeface="Times New Roman" panose="02020603050405020304" pitchFamily="18" charset="0"/>
              </a:rPr>
              <a:t>B66270</a:t>
            </a:r>
            <a:endParaRPr lang="es-ES" sz="1600" dirty="0">
              <a:latin typeface="Times New Roman" panose="02020603050405020304" pitchFamily="18" charset="0"/>
              <a:cs typeface="Times New Roman" panose="02020603050405020304" pitchFamily="18" charset="0"/>
            </a:endParaRPr>
          </a:p>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1"/>
          <p:cNvSpPr>
            <a:spLocks noGrp="1"/>
          </p:cNvSpPr>
          <p:nvPr>
            <p:ph type="sldNum" sz="quarter" idx="4"/>
          </p:nvPr>
        </p:nvSpPr>
        <p:spPr>
          <a:xfrm>
            <a:off x="8388424" y="4480537"/>
            <a:ext cx="763060" cy="664486"/>
          </a:xfrm>
          <a:prstGeom prst="rect">
            <a:avLst/>
          </a:prstGeom>
          <a:solidFill>
            <a:schemeClr val="tx1"/>
          </a:solidFill>
        </p:spPr>
        <p:txBody>
          <a:bodyPr/>
          <a:lstStyle/>
          <a:p>
            <a:pPr algn="ctr"/>
            <a:fld id="{E8BBD06A-759F-43F0-9FDD-30D8801384DF}" type="slidenum">
              <a:rPr lang="ru-RU" sz="1600" smtClean="0">
                <a:solidFill>
                  <a:schemeClr val="accent1">
                    <a:lumMod val="60000"/>
                    <a:lumOff val="40000"/>
                  </a:schemeClr>
                </a:solidFill>
              </a:rPr>
              <a:pPr algn="ctr"/>
              <a:t>10</a:t>
            </a:fld>
            <a:endParaRPr lang="ru-RU" sz="1600" dirty="0">
              <a:solidFill>
                <a:schemeClr val="accent1">
                  <a:lumMod val="60000"/>
                  <a:lumOff val="40000"/>
                </a:schemeClr>
              </a:solidFill>
            </a:endParaRPr>
          </a:p>
        </p:txBody>
      </p:sp>
      <p:sp>
        <p:nvSpPr>
          <p:cNvPr id="4" name="Заголовок 3"/>
          <p:cNvSpPr>
            <a:spLocks noGrp="1"/>
          </p:cNvSpPr>
          <p:nvPr>
            <p:ph type="title"/>
          </p:nvPr>
        </p:nvSpPr>
        <p:spPr>
          <a:xfrm>
            <a:off x="0" y="267494"/>
            <a:ext cx="4860032" cy="998995"/>
          </a:xfrm>
          <a:prstGeom prst="rect">
            <a:avLst/>
          </a:prstGeom>
          <a:solidFill>
            <a:schemeClr val="tx2">
              <a:lumMod val="10000"/>
            </a:schemeClr>
          </a:solidFill>
        </p:spPr>
        <p:txBody>
          <a:bodyPr/>
          <a:lstStyle/>
          <a:p>
            <a:r>
              <a:rPr lang="es-CR" dirty="0"/>
              <a:t>Beneficios del plan de </a:t>
            </a:r>
            <a:r>
              <a:rPr lang="es-CR" dirty="0" smtClean="0"/>
              <a:t>contingencia</a:t>
            </a:r>
            <a:endParaRPr lang="ru-RU" dirty="0">
              <a:solidFill>
                <a:schemeClr val="tx1"/>
              </a:solidFill>
            </a:endParaRPr>
          </a:p>
        </p:txBody>
      </p:sp>
      <p:sp>
        <p:nvSpPr>
          <p:cNvPr id="21" name="Текст 2"/>
          <p:cNvSpPr txBox="1">
            <a:spLocks/>
          </p:cNvSpPr>
          <p:nvPr/>
        </p:nvSpPr>
        <p:spPr>
          <a:xfrm>
            <a:off x="719571" y="2253390"/>
            <a:ext cx="3528391" cy="718594"/>
          </a:xfrm>
          <a:prstGeom prst="rect">
            <a:avLst/>
          </a:prstGeom>
        </p:spPr>
        <p:txBody>
          <a:bodyPr lIns="34281" tIns="17140" rIns="34281" bIns="17140"/>
          <a:lstStyle>
            <a:lvl1pPr marL="914446" indent="-914446" algn="l" defTabSz="2438522" rtl="0" eaLnBrk="1" latinLnBrk="0" hangingPunct="1">
              <a:spcBef>
                <a:spcPct val="20000"/>
              </a:spcBef>
              <a:buFont typeface="Arial" panose="020B0604020202020204" pitchFamily="34" charset="0"/>
              <a:buChar char="•"/>
              <a:defRPr lang="en-US" sz="2100" b="0" i="0" kern="1200" baseline="0" dirty="0">
                <a:solidFill>
                  <a:schemeClr val="tx2">
                    <a:lumMod val="75000"/>
                    <a:lumOff val="25000"/>
                  </a:schemeClr>
                </a:solidFill>
                <a:latin typeface="Roboto Light" charset="0"/>
                <a:ea typeface="Roboto Light" charset="0"/>
                <a:cs typeface="Roboto Light" charset="0"/>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lvl="0" indent="0" algn="just">
              <a:lnSpc>
                <a:spcPct val="150000"/>
              </a:lnSpc>
              <a:buNone/>
            </a:pPr>
            <a:r>
              <a:rPr lang="es-ES" sz="1200" dirty="0">
                <a:solidFill>
                  <a:schemeClr val="tx1"/>
                </a:solidFill>
                <a:latin typeface="Times New Roman" panose="02020603050405020304" pitchFamily="18" charset="0"/>
                <a:cs typeface="Times New Roman" panose="02020603050405020304" pitchFamily="18" charset="0"/>
              </a:rPr>
              <a:t>Permite el mantenimiento del nivel de servicio de la compañía luego de una crisis a través de modalidades que establezcan períodos de recuperación, motivos del incidente y un análisis de resultados.</a:t>
            </a:r>
          </a:p>
          <a:p>
            <a:pPr marL="0" lvl="0" indent="0" algn="just">
              <a:lnSpc>
                <a:spcPct val="150000"/>
              </a:lnSpc>
              <a:buNone/>
            </a:pPr>
            <a:r>
              <a:rPr lang="es-ES" sz="1200" dirty="0">
                <a:solidFill>
                  <a:schemeClr val="tx1"/>
                </a:solidFill>
                <a:latin typeface="Times New Roman" panose="02020603050405020304" pitchFamily="18" charset="0"/>
                <a:cs typeface="Times New Roman" panose="02020603050405020304" pitchFamily="18" charset="0"/>
              </a:rPr>
              <a:t>Cuando la herramienta gerencial de la empresa se utiliza de forma adecuada, permite el buen funcionamiento en caso de situaciones de crisis</a:t>
            </a:r>
            <a:r>
              <a:rPr lang="es-ES" sz="1200" dirty="0" smtClean="0">
                <a:latin typeface="Times New Roman" panose="02020603050405020304" pitchFamily="18" charset="0"/>
                <a:cs typeface="Times New Roman" panose="02020603050405020304" pitchFamily="18" charset="0"/>
              </a:rPr>
              <a:t>.</a:t>
            </a:r>
            <a:endParaRPr lang="es-ES" sz="1200" dirty="0">
              <a:latin typeface="Times New Roman" panose="02020603050405020304" pitchFamily="18" charset="0"/>
              <a:cs typeface="Times New Roman" panose="02020603050405020304" pitchFamily="18" charset="0"/>
            </a:endParaRPr>
          </a:p>
        </p:txBody>
      </p:sp>
      <p:sp>
        <p:nvSpPr>
          <p:cNvPr id="23" name="Текст 2"/>
          <p:cNvSpPr txBox="1">
            <a:spLocks/>
          </p:cNvSpPr>
          <p:nvPr/>
        </p:nvSpPr>
        <p:spPr>
          <a:xfrm>
            <a:off x="727195" y="4262607"/>
            <a:ext cx="3419643" cy="718594"/>
          </a:xfrm>
          <a:prstGeom prst="rect">
            <a:avLst/>
          </a:prstGeom>
        </p:spPr>
        <p:txBody>
          <a:bodyPr lIns="34281" tIns="17140" rIns="34281" bIns="17140"/>
          <a:lstStyle>
            <a:lvl1pPr marL="914446" indent="-914446" algn="l" defTabSz="2438522" rtl="0" eaLnBrk="1" latinLnBrk="0" hangingPunct="1">
              <a:spcBef>
                <a:spcPct val="20000"/>
              </a:spcBef>
              <a:buFont typeface="Arial" panose="020B0604020202020204" pitchFamily="34" charset="0"/>
              <a:buChar char="•"/>
              <a:defRPr lang="en-US" sz="2100" b="0" i="0" kern="1200" baseline="0" dirty="0">
                <a:solidFill>
                  <a:schemeClr val="tx2">
                    <a:lumMod val="75000"/>
                    <a:lumOff val="25000"/>
                  </a:schemeClr>
                </a:solidFill>
                <a:latin typeface="Roboto Light" charset="0"/>
                <a:ea typeface="Roboto Light" charset="0"/>
                <a:cs typeface="Roboto Light" charset="0"/>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lvl="0" indent="0" algn="just">
              <a:lnSpc>
                <a:spcPct val="150000"/>
              </a:lnSpc>
              <a:buNone/>
            </a:pPr>
            <a:r>
              <a:rPr lang="es-ES" sz="1200" dirty="0">
                <a:solidFill>
                  <a:schemeClr val="tx1"/>
                </a:solidFill>
                <a:latin typeface="Times New Roman" panose="02020603050405020304" pitchFamily="18" charset="0"/>
                <a:cs typeface="Times New Roman" panose="02020603050405020304" pitchFamily="18" charset="0"/>
              </a:rPr>
              <a:t>La aplicación de estos planes aumenta su buena reputación, evita la pérdida de información y disminuye el impacto financiero</a:t>
            </a:r>
            <a:r>
              <a:rPr lang="es-ES" sz="1200" dirty="0" smtClean="0">
                <a:solidFill>
                  <a:schemeClr val="tx1"/>
                </a:solidFill>
                <a:latin typeface="Times New Roman" panose="02020603050405020304" pitchFamily="18" charset="0"/>
                <a:cs typeface="Times New Roman" panose="02020603050405020304" pitchFamily="18" charset="0"/>
              </a:rPr>
              <a:t>.</a:t>
            </a:r>
            <a:endParaRPr lang="es-ES" sz="1200" dirty="0">
              <a:solidFill>
                <a:schemeClr val="tx1"/>
              </a:solidFill>
              <a:latin typeface="Times New Roman" panose="02020603050405020304" pitchFamily="18" charset="0"/>
              <a:cs typeface="Times New Roman" panose="02020603050405020304" pitchFamily="18" charset="0"/>
            </a:endParaRPr>
          </a:p>
        </p:txBody>
      </p:sp>
      <p:sp>
        <p:nvSpPr>
          <p:cNvPr id="34" name="Овал 33"/>
          <p:cNvSpPr/>
          <p:nvPr/>
        </p:nvSpPr>
        <p:spPr>
          <a:xfrm>
            <a:off x="101267" y="4354606"/>
            <a:ext cx="534590" cy="53459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Текст 2"/>
          <p:cNvSpPr txBox="1">
            <a:spLocks/>
          </p:cNvSpPr>
          <p:nvPr/>
        </p:nvSpPr>
        <p:spPr>
          <a:xfrm>
            <a:off x="792317" y="3399183"/>
            <a:ext cx="3419643" cy="597961"/>
          </a:xfrm>
          <a:prstGeom prst="rect">
            <a:avLst/>
          </a:prstGeom>
        </p:spPr>
        <p:txBody>
          <a:bodyPr lIns="34281" tIns="17140" rIns="34281" bIns="17140"/>
          <a:lstStyle>
            <a:lvl1pPr marL="914446" indent="-914446" algn="l" defTabSz="2438522" rtl="0" eaLnBrk="1" latinLnBrk="0" hangingPunct="1">
              <a:spcBef>
                <a:spcPct val="20000"/>
              </a:spcBef>
              <a:buFont typeface="Arial" panose="020B0604020202020204" pitchFamily="34" charset="0"/>
              <a:buChar char="•"/>
              <a:defRPr lang="en-US" sz="2100" b="0" i="0" kern="1200" baseline="0" dirty="0">
                <a:solidFill>
                  <a:schemeClr val="tx2">
                    <a:lumMod val="75000"/>
                    <a:lumOff val="25000"/>
                  </a:schemeClr>
                </a:solidFill>
                <a:latin typeface="Roboto Light" charset="0"/>
                <a:ea typeface="Roboto Light" charset="0"/>
                <a:cs typeface="Roboto Light" charset="0"/>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nSpc>
                <a:spcPct val="150000"/>
              </a:lnSpc>
              <a:buNone/>
            </a:pPr>
            <a:endParaRPr lang="ru-RU" sz="9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9" name="Текст 2"/>
          <p:cNvSpPr txBox="1">
            <a:spLocks/>
          </p:cNvSpPr>
          <p:nvPr/>
        </p:nvSpPr>
        <p:spPr>
          <a:xfrm>
            <a:off x="755576" y="1368993"/>
            <a:ext cx="3456383" cy="718594"/>
          </a:xfrm>
          <a:prstGeom prst="rect">
            <a:avLst/>
          </a:prstGeom>
        </p:spPr>
        <p:txBody>
          <a:bodyPr lIns="34281" tIns="17140" rIns="34281" bIns="17140"/>
          <a:lstStyle>
            <a:lvl1pPr marL="914446" indent="-914446" algn="l" defTabSz="2438522" rtl="0" eaLnBrk="1" latinLnBrk="0" hangingPunct="1">
              <a:spcBef>
                <a:spcPct val="20000"/>
              </a:spcBef>
              <a:buFont typeface="Arial" panose="020B0604020202020204" pitchFamily="34" charset="0"/>
              <a:buChar char="•"/>
              <a:defRPr lang="en-US" sz="2100" b="0" i="0" kern="1200" baseline="0" dirty="0">
                <a:solidFill>
                  <a:schemeClr val="tx2">
                    <a:lumMod val="75000"/>
                    <a:lumOff val="25000"/>
                  </a:schemeClr>
                </a:solidFill>
                <a:latin typeface="Roboto Light" charset="0"/>
                <a:ea typeface="Roboto Light" charset="0"/>
                <a:cs typeface="Roboto Light" charset="0"/>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just">
              <a:lnSpc>
                <a:spcPct val="150000"/>
              </a:lnSpc>
              <a:buNone/>
            </a:pPr>
            <a:r>
              <a:rPr lang="es-ES" sz="1200" dirty="0">
                <a:solidFill>
                  <a:schemeClr val="tx1"/>
                </a:solidFill>
                <a:latin typeface="Times New Roman" panose="02020603050405020304" pitchFamily="18" charset="0"/>
                <a:cs typeface="Times New Roman" panose="02020603050405020304" pitchFamily="18" charset="0"/>
              </a:rPr>
              <a:t>Diseña estrategias que facilitan la optimización de los recursos humanos o materiales en caso de alguna situación de crisis</a:t>
            </a:r>
            <a:endParaRPr lang="ru-RU" sz="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0" name="Овал 33"/>
          <p:cNvSpPr/>
          <p:nvPr/>
        </p:nvSpPr>
        <p:spPr>
          <a:xfrm>
            <a:off x="87039" y="2502810"/>
            <a:ext cx="534590" cy="53459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33"/>
          <p:cNvSpPr/>
          <p:nvPr/>
        </p:nvSpPr>
        <p:spPr>
          <a:xfrm>
            <a:off x="91316" y="1460991"/>
            <a:ext cx="534590" cy="53459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33"/>
          <p:cNvSpPr/>
          <p:nvPr/>
        </p:nvSpPr>
        <p:spPr>
          <a:xfrm>
            <a:off x="91316" y="3508509"/>
            <a:ext cx="534590" cy="53459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3" name="Google Shape;825;p38"/>
          <p:cNvGrpSpPr/>
          <p:nvPr/>
        </p:nvGrpSpPr>
        <p:grpSpPr>
          <a:xfrm>
            <a:off x="207277" y="1533083"/>
            <a:ext cx="322569" cy="390412"/>
            <a:chOff x="584925" y="922575"/>
            <a:chExt cx="415200" cy="502525"/>
          </a:xfrm>
        </p:grpSpPr>
        <p:sp>
          <p:nvSpPr>
            <p:cNvPr id="44" name="Google Shape;826;p3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 name="Google Shape;827;p3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 name="Google Shape;828;p3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7" name="Google Shape;930;p38"/>
          <p:cNvGrpSpPr/>
          <p:nvPr/>
        </p:nvGrpSpPr>
        <p:grpSpPr>
          <a:xfrm>
            <a:off x="176293" y="2569019"/>
            <a:ext cx="397540" cy="294115"/>
            <a:chOff x="5255200" y="3006475"/>
            <a:chExt cx="511700" cy="378575"/>
          </a:xfrm>
        </p:grpSpPr>
        <p:sp>
          <p:nvSpPr>
            <p:cNvPr id="48" name="Google Shape;931;p3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9" name="Google Shape;932;p3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0" name="Google Shape;991;p38"/>
          <p:cNvSpPr/>
          <p:nvPr/>
        </p:nvSpPr>
        <p:spPr>
          <a:xfrm>
            <a:off x="185466" y="3617834"/>
            <a:ext cx="315926" cy="315946"/>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 name="Google Shape;937;p38"/>
          <p:cNvSpPr/>
          <p:nvPr/>
        </p:nvSpPr>
        <p:spPr>
          <a:xfrm>
            <a:off x="203003" y="4480537"/>
            <a:ext cx="359569" cy="282733"/>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2050" name="Picture 2" descr="Usabilidad Inmersión y Gamificación : Usabilidad de Inmersion y Gamificacion"/>
          <p:cNvPicPr>
            <a:picLocks noGrp="1" noChangeAspect="1" noChangeArrowheads="1" noCrop="1"/>
          </p:cNvPicPr>
          <p:nvPr>
            <p:ph type="pic" sz="quarter" idx="20"/>
          </p:nvPr>
        </p:nvPicPr>
        <p:blipFill>
          <a:blip r:embed="rId2">
            <a:extLst>
              <a:ext uri="{28A0092B-C50C-407E-A947-70E740481C1C}">
                <a14:useLocalDpi xmlns:a14="http://schemas.microsoft.com/office/drawing/2010/main" val="0"/>
              </a:ext>
            </a:extLst>
          </a:blip>
          <a:srcRect t="11891" b="11891"/>
          <a:stretch>
            <a:fillRect/>
          </a:stretch>
        </p:blipFill>
        <p:spPr bwMode="auto">
          <a:xfrm>
            <a:off x="5276493" y="1460991"/>
            <a:ext cx="3856470" cy="209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0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s-CR" sz="2400" dirty="0"/>
              <a:t>Problemas que son cubiertos por el plan de contingencia</a:t>
            </a:r>
            <a:endParaRPr sz="2400"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4" name="Freeform 22"/>
          <p:cNvSpPr>
            <a:spLocks/>
          </p:cNvSpPr>
          <p:nvPr/>
        </p:nvSpPr>
        <p:spPr bwMode="auto">
          <a:xfrm rot="10800000" flipH="1" flipV="1">
            <a:off x="4429515" y="2623826"/>
            <a:ext cx="919130" cy="1121773"/>
          </a:xfrm>
          <a:custGeom>
            <a:avLst/>
            <a:gdLst>
              <a:gd name="T0" fmla="*/ 1466 w 2554"/>
              <a:gd name="T1" fmla="*/ 504 h 2350"/>
              <a:gd name="T2" fmla="*/ 1700 w 2554"/>
              <a:gd name="T3" fmla="*/ 504 h 2350"/>
              <a:gd name="T4" fmla="*/ 1277 w 2554"/>
              <a:gd name="T5" fmla="*/ 0 h 2350"/>
              <a:gd name="T6" fmla="*/ 854 w 2554"/>
              <a:gd name="T7" fmla="*/ 504 h 2350"/>
              <a:gd name="T8" fmla="*/ 1088 w 2554"/>
              <a:gd name="T9" fmla="*/ 504 h 2350"/>
              <a:gd name="T10" fmla="*/ 0 w 2554"/>
              <a:gd name="T11" fmla="*/ 2350 h 2350"/>
              <a:gd name="T12" fmla="*/ 1277 w 2554"/>
              <a:gd name="T13" fmla="*/ 2350 h 2350"/>
              <a:gd name="T14" fmla="*/ 2554 w 2554"/>
              <a:gd name="T15" fmla="*/ 2350 h 2350"/>
              <a:gd name="T16" fmla="*/ 1466 w 2554"/>
              <a:gd name="T17" fmla="*/ 504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4" h="2350">
                <a:moveTo>
                  <a:pt x="1466" y="504"/>
                </a:moveTo>
                <a:cubicBezTo>
                  <a:pt x="1562" y="504"/>
                  <a:pt x="1700" y="504"/>
                  <a:pt x="1700" y="504"/>
                </a:cubicBezTo>
                <a:cubicBezTo>
                  <a:pt x="1277" y="0"/>
                  <a:pt x="1277" y="0"/>
                  <a:pt x="1277" y="0"/>
                </a:cubicBezTo>
                <a:cubicBezTo>
                  <a:pt x="854" y="504"/>
                  <a:pt x="854" y="504"/>
                  <a:pt x="854" y="504"/>
                </a:cubicBezTo>
                <a:cubicBezTo>
                  <a:pt x="854" y="504"/>
                  <a:pt x="993" y="504"/>
                  <a:pt x="1088" y="504"/>
                </a:cubicBezTo>
                <a:cubicBezTo>
                  <a:pt x="1088" y="1933"/>
                  <a:pt x="0" y="2350"/>
                  <a:pt x="0" y="2350"/>
                </a:cubicBezTo>
                <a:cubicBezTo>
                  <a:pt x="1277" y="2350"/>
                  <a:pt x="1277" y="2350"/>
                  <a:pt x="1277" y="2350"/>
                </a:cubicBezTo>
                <a:cubicBezTo>
                  <a:pt x="2554" y="2350"/>
                  <a:pt x="2554" y="2350"/>
                  <a:pt x="2554" y="2350"/>
                </a:cubicBezTo>
                <a:cubicBezTo>
                  <a:pt x="2554" y="2350"/>
                  <a:pt x="1466" y="1933"/>
                  <a:pt x="1466" y="504"/>
                </a:cubicBezTo>
                <a:close/>
              </a:path>
            </a:pathLst>
          </a:custGeom>
          <a:solidFill>
            <a:schemeClr val="bg1">
              <a:lumMod val="75000"/>
              <a:alpha val="36000"/>
            </a:schemeClr>
          </a:solidFill>
          <a:ln w="22225">
            <a:solidFill>
              <a:srgbClr val="D2D2D2"/>
            </a:solidFill>
            <a:prstDash val="dash"/>
          </a:ln>
        </p:spPr>
        <p:txBody>
          <a:bodyPr vert="horz" wrap="square" lIns="91440" tIns="45720" rIns="91440" bIns="45720" numCol="1" anchor="t" anchorCtr="0" compatLnSpc="1">
            <a:prstTxWarp prst="textNoShape">
              <a:avLst/>
            </a:prstTxWarp>
          </a:bodyPr>
          <a:lstStyle/>
          <a:p>
            <a:endParaRPr lang="en-US"/>
          </a:p>
        </p:txBody>
      </p:sp>
      <p:grpSp>
        <p:nvGrpSpPr>
          <p:cNvPr id="35" name="Группа 32"/>
          <p:cNvGrpSpPr/>
          <p:nvPr/>
        </p:nvGrpSpPr>
        <p:grpSpPr>
          <a:xfrm rot="10800000" flipH="1" flipV="1">
            <a:off x="3336573" y="3923435"/>
            <a:ext cx="3035628" cy="1220065"/>
            <a:chOff x="11976770" y="4914578"/>
            <a:chExt cx="9649072" cy="7440696"/>
          </a:xfrm>
          <a:solidFill>
            <a:schemeClr val="tx1">
              <a:lumMod val="75000"/>
              <a:lumOff val="25000"/>
            </a:schemeClr>
          </a:solidFill>
        </p:grpSpPr>
        <p:sp>
          <p:nvSpPr>
            <p:cNvPr id="36" name="Freeform 150"/>
            <p:cNvSpPr>
              <a:spLocks/>
            </p:cNvSpPr>
            <p:nvPr/>
          </p:nvSpPr>
          <p:spPr bwMode="auto">
            <a:xfrm>
              <a:off x="13216887" y="6765441"/>
              <a:ext cx="3582557" cy="5589833"/>
            </a:xfrm>
            <a:custGeom>
              <a:avLst/>
              <a:gdLst>
                <a:gd name="T0" fmla="*/ 0 w 962"/>
                <a:gd name="T1" fmla="*/ 1223 h 1501"/>
                <a:gd name="T2" fmla="*/ 962 w 962"/>
                <a:gd name="T3" fmla="*/ 1501 h 1501"/>
                <a:gd name="T4" fmla="*/ 962 w 962"/>
                <a:gd name="T5" fmla="*/ 172 h 1501"/>
                <a:gd name="T6" fmla="*/ 0 w 962"/>
                <a:gd name="T7" fmla="*/ 0 h 1501"/>
                <a:gd name="T8" fmla="*/ 0 w 962"/>
                <a:gd name="T9" fmla="*/ 1223 h 1501"/>
              </a:gdLst>
              <a:ahLst/>
              <a:cxnLst>
                <a:cxn ang="0">
                  <a:pos x="T0" y="T1"/>
                </a:cxn>
                <a:cxn ang="0">
                  <a:pos x="T2" y="T3"/>
                </a:cxn>
                <a:cxn ang="0">
                  <a:pos x="T4" y="T5"/>
                </a:cxn>
                <a:cxn ang="0">
                  <a:pos x="T6" y="T7"/>
                </a:cxn>
                <a:cxn ang="0">
                  <a:pos x="T8" y="T9"/>
                </a:cxn>
              </a:cxnLst>
              <a:rect l="0" t="0" r="r" b="b"/>
              <a:pathLst>
                <a:path w="962" h="1501">
                  <a:moveTo>
                    <a:pt x="0" y="1223"/>
                  </a:moveTo>
                  <a:lnTo>
                    <a:pt x="962" y="1501"/>
                  </a:lnTo>
                  <a:lnTo>
                    <a:pt x="962" y="172"/>
                  </a:lnTo>
                  <a:lnTo>
                    <a:pt x="0" y="0"/>
                  </a:lnTo>
                  <a:lnTo>
                    <a:pt x="0" y="1223"/>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37" name="Freeform 151"/>
            <p:cNvSpPr>
              <a:spLocks/>
            </p:cNvSpPr>
            <p:nvPr/>
          </p:nvSpPr>
          <p:spPr bwMode="auto">
            <a:xfrm>
              <a:off x="11976770" y="6765441"/>
              <a:ext cx="4822675" cy="2189754"/>
            </a:xfrm>
            <a:custGeom>
              <a:avLst/>
              <a:gdLst>
                <a:gd name="T0" fmla="*/ 0 w 1295"/>
                <a:gd name="T1" fmla="*/ 338 h 588"/>
                <a:gd name="T2" fmla="*/ 991 w 1295"/>
                <a:gd name="T3" fmla="*/ 588 h 588"/>
                <a:gd name="T4" fmla="*/ 1295 w 1295"/>
                <a:gd name="T5" fmla="*/ 172 h 588"/>
                <a:gd name="T6" fmla="*/ 333 w 1295"/>
                <a:gd name="T7" fmla="*/ 0 h 588"/>
                <a:gd name="T8" fmla="*/ 0 w 1295"/>
                <a:gd name="T9" fmla="*/ 338 h 588"/>
              </a:gdLst>
              <a:ahLst/>
              <a:cxnLst>
                <a:cxn ang="0">
                  <a:pos x="T0" y="T1"/>
                </a:cxn>
                <a:cxn ang="0">
                  <a:pos x="T2" y="T3"/>
                </a:cxn>
                <a:cxn ang="0">
                  <a:pos x="T4" y="T5"/>
                </a:cxn>
                <a:cxn ang="0">
                  <a:pos x="T6" y="T7"/>
                </a:cxn>
                <a:cxn ang="0">
                  <a:pos x="T8" y="T9"/>
                </a:cxn>
              </a:cxnLst>
              <a:rect l="0" t="0" r="r" b="b"/>
              <a:pathLst>
                <a:path w="1295" h="588">
                  <a:moveTo>
                    <a:pt x="0" y="338"/>
                  </a:moveTo>
                  <a:lnTo>
                    <a:pt x="991" y="588"/>
                  </a:lnTo>
                  <a:lnTo>
                    <a:pt x="1295" y="172"/>
                  </a:lnTo>
                  <a:lnTo>
                    <a:pt x="333" y="0"/>
                  </a:lnTo>
                  <a:lnTo>
                    <a:pt x="0" y="338"/>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38" name="Freeform 152"/>
            <p:cNvSpPr>
              <a:spLocks/>
            </p:cNvSpPr>
            <p:nvPr/>
          </p:nvSpPr>
          <p:spPr bwMode="auto">
            <a:xfrm>
              <a:off x="16799445" y="6765441"/>
              <a:ext cx="3586283" cy="5589833"/>
            </a:xfrm>
            <a:custGeom>
              <a:avLst/>
              <a:gdLst>
                <a:gd name="T0" fmla="*/ 963 w 963"/>
                <a:gd name="T1" fmla="*/ 1223 h 1501"/>
                <a:gd name="T2" fmla="*/ 0 w 963"/>
                <a:gd name="T3" fmla="*/ 1501 h 1501"/>
                <a:gd name="T4" fmla="*/ 0 w 963"/>
                <a:gd name="T5" fmla="*/ 172 h 1501"/>
                <a:gd name="T6" fmla="*/ 963 w 963"/>
                <a:gd name="T7" fmla="*/ 0 h 1501"/>
                <a:gd name="T8" fmla="*/ 963 w 963"/>
                <a:gd name="T9" fmla="*/ 1223 h 1501"/>
              </a:gdLst>
              <a:ahLst/>
              <a:cxnLst>
                <a:cxn ang="0">
                  <a:pos x="T0" y="T1"/>
                </a:cxn>
                <a:cxn ang="0">
                  <a:pos x="T2" y="T3"/>
                </a:cxn>
                <a:cxn ang="0">
                  <a:pos x="T4" y="T5"/>
                </a:cxn>
                <a:cxn ang="0">
                  <a:pos x="T6" y="T7"/>
                </a:cxn>
                <a:cxn ang="0">
                  <a:pos x="T8" y="T9"/>
                </a:cxn>
              </a:cxnLst>
              <a:rect l="0" t="0" r="r" b="b"/>
              <a:pathLst>
                <a:path w="963" h="1501">
                  <a:moveTo>
                    <a:pt x="963" y="1223"/>
                  </a:moveTo>
                  <a:lnTo>
                    <a:pt x="0" y="1501"/>
                  </a:lnTo>
                  <a:lnTo>
                    <a:pt x="0" y="172"/>
                  </a:lnTo>
                  <a:lnTo>
                    <a:pt x="963" y="0"/>
                  </a:lnTo>
                  <a:lnTo>
                    <a:pt x="963" y="1223"/>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39" name="Freeform 153"/>
            <p:cNvSpPr>
              <a:spLocks/>
            </p:cNvSpPr>
            <p:nvPr/>
          </p:nvSpPr>
          <p:spPr bwMode="auto">
            <a:xfrm>
              <a:off x="16799445" y="6765441"/>
              <a:ext cx="4826397" cy="2189754"/>
            </a:xfrm>
            <a:custGeom>
              <a:avLst/>
              <a:gdLst>
                <a:gd name="T0" fmla="*/ 1296 w 1296"/>
                <a:gd name="T1" fmla="*/ 338 h 588"/>
                <a:gd name="T2" fmla="*/ 304 w 1296"/>
                <a:gd name="T3" fmla="*/ 588 h 588"/>
                <a:gd name="T4" fmla="*/ 0 w 1296"/>
                <a:gd name="T5" fmla="*/ 172 h 588"/>
                <a:gd name="T6" fmla="*/ 963 w 1296"/>
                <a:gd name="T7" fmla="*/ 0 h 588"/>
                <a:gd name="T8" fmla="*/ 1296 w 1296"/>
                <a:gd name="T9" fmla="*/ 338 h 588"/>
              </a:gdLst>
              <a:ahLst/>
              <a:cxnLst>
                <a:cxn ang="0">
                  <a:pos x="T0" y="T1"/>
                </a:cxn>
                <a:cxn ang="0">
                  <a:pos x="T2" y="T3"/>
                </a:cxn>
                <a:cxn ang="0">
                  <a:pos x="T4" y="T5"/>
                </a:cxn>
                <a:cxn ang="0">
                  <a:pos x="T6" y="T7"/>
                </a:cxn>
                <a:cxn ang="0">
                  <a:pos x="T8" y="T9"/>
                </a:cxn>
              </a:cxnLst>
              <a:rect l="0" t="0" r="r" b="b"/>
              <a:pathLst>
                <a:path w="1296" h="588">
                  <a:moveTo>
                    <a:pt x="1296" y="338"/>
                  </a:moveTo>
                  <a:lnTo>
                    <a:pt x="304" y="588"/>
                  </a:lnTo>
                  <a:lnTo>
                    <a:pt x="0" y="172"/>
                  </a:lnTo>
                  <a:lnTo>
                    <a:pt x="963" y="0"/>
                  </a:lnTo>
                  <a:lnTo>
                    <a:pt x="1296" y="338"/>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40" name="Freeform 154"/>
            <p:cNvSpPr>
              <a:spLocks/>
            </p:cNvSpPr>
            <p:nvPr/>
          </p:nvSpPr>
          <p:spPr bwMode="auto">
            <a:xfrm>
              <a:off x="12077319" y="4914578"/>
              <a:ext cx="4722123" cy="1850865"/>
            </a:xfrm>
            <a:custGeom>
              <a:avLst/>
              <a:gdLst>
                <a:gd name="T0" fmla="*/ 990 w 1268"/>
                <a:gd name="T1" fmla="*/ 0 h 497"/>
                <a:gd name="T2" fmla="*/ 0 w 1268"/>
                <a:gd name="T3" fmla="*/ 60 h 497"/>
                <a:gd name="T4" fmla="*/ 306 w 1268"/>
                <a:gd name="T5" fmla="*/ 497 h 497"/>
                <a:gd name="T6" fmla="*/ 1268 w 1268"/>
                <a:gd name="T7" fmla="*/ 412 h 497"/>
                <a:gd name="T8" fmla="*/ 990 w 1268"/>
                <a:gd name="T9" fmla="*/ 0 h 497"/>
              </a:gdLst>
              <a:ahLst/>
              <a:cxnLst>
                <a:cxn ang="0">
                  <a:pos x="T0" y="T1"/>
                </a:cxn>
                <a:cxn ang="0">
                  <a:pos x="T2" y="T3"/>
                </a:cxn>
                <a:cxn ang="0">
                  <a:pos x="T4" y="T5"/>
                </a:cxn>
                <a:cxn ang="0">
                  <a:pos x="T6" y="T7"/>
                </a:cxn>
                <a:cxn ang="0">
                  <a:pos x="T8" y="T9"/>
                </a:cxn>
              </a:cxnLst>
              <a:rect l="0" t="0" r="r" b="b"/>
              <a:pathLst>
                <a:path w="1268" h="497">
                  <a:moveTo>
                    <a:pt x="990" y="0"/>
                  </a:moveTo>
                  <a:lnTo>
                    <a:pt x="0" y="60"/>
                  </a:lnTo>
                  <a:lnTo>
                    <a:pt x="306" y="497"/>
                  </a:lnTo>
                  <a:lnTo>
                    <a:pt x="1268" y="412"/>
                  </a:lnTo>
                  <a:lnTo>
                    <a:pt x="990" y="0"/>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41" name="Freeform 155"/>
            <p:cNvSpPr>
              <a:spLocks/>
            </p:cNvSpPr>
            <p:nvPr/>
          </p:nvSpPr>
          <p:spPr bwMode="auto">
            <a:xfrm>
              <a:off x="13216887" y="6448896"/>
              <a:ext cx="3582557" cy="957088"/>
            </a:xfrm>
            <a:custGeom>
              <a:avLst/>
              <a:gdLst>
                <a:gd name="T0" fmla="*/ 0 w 962"/>
                <a:gd name="T1" fmla="*/ 85 h 257"/>
                <a:gd name="T2" fmla="*/ 962 w 962"/>
                <a:gd name="T3" fmla="*/ 257 h 257"/>
                <a:gd name="T4" fmla="*/ 962 w 962"/>
                <a:gd name="T5" fmla="*/ 0 h 257"/>
                <a:gd name="T6" fmla="*/ 0 w 962"/>
                <a:gd name="T7" fmla="*/ 85 h 257"/>
              </a:gdLst>
              <a:ahLst/>
              <a:cxnLst>
                <a:cxn ang="0">
                  <a:pos x="T0" y="T1"/>
                </a:cxn>
                <a:cxn ang="0">
                  <a:pos x="T2" y="T3"/>
                </a:cxn>
                <a:cxn ang="0">
                  <a:pos x="T4" y="T5"/>
                </a:cxn>
                <a:cxn ang="0">
                  <a:pos x="T6" y="T7"/>
                </a:cxn>
              </a:cxnLst>
              <a:rect l="0" t="0" r="r" b="b"/>
              <a:pathLst>
                <a:path w="962" h="257">
                  <a:moveTo>
                    <a:pt x="0" y="85"/>
                  </a:moveTo>
                  <a:lnTo>
                    <a:pt x="962" y="257"/>
                  </a:lnTo>
                  <a:lnTo>
                    <a:pt x="962" y="0"/>
                  </a:lnTo>
                  <a:lnTo>
                    <a:pt x="0" y="85"/>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42" name="Freeform 156"/>
            <p:cNvSpPr>
              <a:spLocks/>
            </p:cNvSpPr>
            <p:nvPr/>
          </p:nvSpPr>
          <p:spPr bwMode="auto">
            <a:xfrm>
              <a:off x="16799445" y="4914578"/>
              <a:ext cx="4725849" cy="1850865"/>
            </a:xfrm>
            <a:custGeom>
              <a:avLst/>
              <a:gdLst>
                <a:gd name="T0" fmla="*/ 277 w 1269"/>
                <a:gd name="T1" fmla="*/ 0 h 497"/>
                <a:gd name="T2" fmla="*/ 1269 w 1269"/>
                <a:gd name="T3" fmla="*/ 60 h 497"/>
                <a:gd name="T4" fmla="*/ 963 w 1269"/>
                <a:gd name="T5" fmla="*/ 497 h 497"/>
                <a:gd name="T6" fmla="*/ 0 w 1269"/>
                <a:gd name="T7" fmla="*/ 412 h 497"/>
                <a:gd name="T8" fmla="*/ 277 w 1269"/>
                <a:gd name="T9" fmla="*/ 0 h 497"/>
              </a:gdLst>
              <a:ahLst/>
              <a:cxnLst>
                <a:cxn ang="0">
                  <a:pos x="T0" y="T1"/>
                </a:cxn>
                <a:cxn ang="0">
                  <a:pos x="T2" y="T3"/>
                </a:cxn>
                <a:cxn ang="0">
                  <a:pos x="T4" y="T5"/>
                </a:cxn>
                <a:cxn ang="0">
                  <a:pos x="T6" y="T7"/>
                </a:cxn>
                <a:cxn ang="0">
                  <a:pos x="T8" y="T9"/>
                </a:cxn>
              </a:cxnLst>
              <a:rect l="0" t="0" r="r" b="b"/>
              <a:pathLst>
                <a:path w="1269" h="497">
                  <a:moveTo>
                    <a:pt x="277" y="0"/>
                  </a:moveTo>
                  <a:lnTo>
                    <a:pt x="1269" y="60"/>
                  </a:lnTo>
                  <a:lnTo>
                    <a:pt x="963" y="497"/>
                  </a:lnTo>
                  <a:lnTo>
                    <a:pt x="0" y="412"/>
                  </a:lnTo>
                  <a:lnTo>
                    <a:pt x="277" y="0"/>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sp>
          <p:nvSpPr>
            <p:cNvPr id="43" name="Freeform 157"/>
            <p:cNvSpPr>
              <a:spLocks/>
            </p:cNvSpPr>
            <p:nvPr/>
          </p:nvSpPr>
          <p:spPr bwMode="auto">
            <a:xfrm>
              <a:off x="16799445" y="6448896"/>
              <a:ext cx="3586283" cy="957088"/>
            </a:xfrm>
            <a:custGeom>
              <a:avLst/>
              <a:gdLst>
                <a:gd name="T0" fmla="*/ 963 w 963"/>
                <a:gd name="T1" fmla="*/ 85 h 257"/>
                <a:gd name="T2" fmla="*/ 0 w 963"/>
                <a:gd name="T3" fmla="*/ 257 h 257"/>
                <a:gd name="T4" fmla="*/ 0 w 963"/>
                <a:gd name="T5" fmla="*/ 0 h 257"/>
                <a:gd name="T6" fmla="*/ 963 w 963"/>
                <a:gd name="T7" fmla="*/ 85 h 257"/>
              </a:gdLst>
              <a:ahLst/>
              <a:cxnLst>
                <a:cxn ang="0">
                  <a:pos x="T0" y="T1"/>
                </a:cxn>
                <a:cxn ang="0">
                  <a:pos x="T2" y="T3"/>
                </a:cxn>
                <a:cxn ang="0">
                  <a:pos x="T4" y="T5"/>
                </a:cxn>
                <a:cxn ang="0">
                  <a:pos x="T6" y="T7"/>
                </a:cxn>
              </a:cxnLst>
              <a:rect l="0" t="0" r="r" b="b"/>
              <a:pathLst>
                <a:path w="963" h="257">
                  <a:moveTo>
                    <a:pt x="963" y="85"/>
                  </a:moveTo>
                  <a:lnTo>
                    <a:pt x="0" y="257"/>
                  </a:lnTo>
                  <a:lnTo>
                    <a:pt x="0" y="0"/>
                  </a:lnTo>
                  <a:lnTo>
                    <a:pt x="963" y="85"/>
                  </a:lnTo>
                  <a:close/>
                </a:path>
              </a:pathLst>
            </a:custGeom>
            <a:grpFill/>
            <a:ln>
              <a:noFill/>
            </a:ln>
          </p:spPr>
          <p:txBody>
            <a:bodyPr vert="horz" wrap="square" lIns="91440" tIns="45720" rIns="91440" bIns="45720" numCol="1" anchor="t" anchorCtr="0" compatLnSpc="1">
              <a:prstTxWarp prst="textNoShape">
                <a:avLst/>
              </a:prstTxWarp>
            </a:bodyPr>
            <a:lstStyle/>
            <a:p>
              <a:endParaRPr lang="ru-RU"/>
            </a:p>
          </p:txBody>
        </p:sp>
      </p:grpSp>
      <p:sp>
        <p:nvSpPr>
          <p:cNvPr id="64" name="Скругленный прямоугольник 58"/>
          <p:cNvSpPr/>
          <p:nvPr/>
        </p:nvSpPr>
        <p:spPr>
          <a:xfrm flipH="1" flipV="1">
            <a:off x="2010928" y="2962114"/>
            <a:ext cx="1584378" cy="961321"/>
          </a:xfrm>
          <a:prstGeom prst="roundRect">
            <a:avLst>
              <a:gd name="adj" fmla="val 50000"/>
            </a:avLst>
          </a:prstGeom>
          <a:solidFill>
            <a:schemeClr val="accent1">
              <a:lumMod val="60000"/>
              <a:lumOff val="40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dirty="0">
              <a:solidFill>
                <a:schemeClr val="bg2"/>
              </a:solidFill>
              <a:latin typeface="Roboto Medium" panose="02000000000000000000" pitchFamily="2" charset="0"/>
              <a:ea typeface="Roboto Medium" panose="02000000000000000000" pitchFamily="2" charset="0"/>
              <a:cs typeface="Roboto Light" charset="0"/>
            </a:endParaRPr>
          </a:p>
        </p:txBody>
      </p:sp>
      <p:sp>
        <p:nvSpPr>
          <p:cNvPr id="74" name="Скругленный прямоугольник 94"/>
          <p:cNvSpPr/>
          <p:nvPr/>
        </p:nvSpPr>
        <p:spPr>
          <a:xfrm rot="10800000" flipH="1" flipV="1">
            <a:off x="2083141" y="1702997"/>
            <a:ext cx="1512165" cy="940763"/>
          </a:xfrm>
          <a:prstGeom prst="roundRect">
            <a:avLst>
              <a:gd name="adj" fmla="val 50000"/>
            </a:avLst>
          </a:prstGeom>
          <a:solidFill>
            <a:schemeClr val="accent3">
              <a:lumMod val="60000"/>
              <a:lumOff val="40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dirty="0">
              <a:solidFill>
                <a:schemeClr val="bg2"/>
              </a:solidFill>
              <a:latin typeface="Roboto Medium" panose="02000000000000000000" pitchFamily="2" charset="0"/>
              <a:ea typeface="Roboto Medium" panose="02000000000000000000" pitchFamily="2" charset="0"/>
              <a:cs typeface="Roboto Light" charset="0"/>
            </a:endParaRPr>
          </a:p>
        </p:txBody>
      </p:sp>
      <p:sp>
        <p:nvSpPr>
          <p:cNvPr id="90" name="Скругленный прямоугольник 94"/>
          <p:cNvSpPr/>
          <p:nvPr/>
        </p:nvSpPr>
        <p:spPr>
          <a:xfrm rot="10800000" flipH="1" flipV="1">
            <a:off x="4106364" y="1365893"/>
            <a:ext cx="1522387" cy="967939"/>
          </a:xfrm>
          <a:prstGeom prst="roundRect">
            <a:avLst>
              <a:gd name="adj" fmla="val 50000"/>
            </a:avLst>
          </a:prstGeom>
          <a:solidFill>
            <a:schemeClr val="bg2">
              <a:lumMod val="40000"/>
              <a:lumOff val="60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dirty="0">
              <a:solidFill>
                <a:schemeClr val="bg2"/>
              </a:solidFill>
              <a:latin typeface="Roboto Medium" panose="02000000000000000000" pitchFamily="2" charset="0"/>
              <a:ea typeface="Roboto Medium" panose="02000000000000000000" pitchFamily="2" charset="0"/>
              <a:cs typeface="Roboto Light" charset="0"/>
            </a:endParaRPr>
          </a:p>
        </p:txBody>
      </p:sp>
      <p:sp>
        <p:nvSpPr>
          <p:cNvPr id="91" name="Скругленный прямоугольник 94"/>
          <p:cNvSpPr/>
          <p:nvPr/>
        </p:nvSpPr>
        <p:spPr>
          <a:xfrm rot="10800000" flipH="1" flipV="1">
            <a:off x="6132141" y="3012051"/>
            <a:ext cx="1512167" cy="911384"/>
          </a:xfrm>
          <a:prstGeom prst="roundRect">
            <a:avLst>
              <a:gd name="adj" fmla="val 50000"/>
            </a:avLst>
          </a:prstGeom>
          <a:solidFill>
            <a:schemeClr val="accent3">
              <a:lumMod val="75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dirty="0">
              <a:solidFill>
                <a:schemeClr val="bg2"/>
              </a:solidFill>
              <a:latin typeface="Roboto Medium" panose="02000000000000000000" pitchFamily="2" charset="0"/>
              <a:ea typeface="Roboto Medium" panose="02000000000000000000" pitchFamily="2" charset="0"/>
              <a:cs typeface="Roboto Light" charset="0"/>
            </a:endParaRPr>
          </a:p>
        </p:txBody>
      </p:sp>
      <p:sp>
        <p:nvSpPr>
          <p:cNvPr id="92" name="Скругленный прямоугольник 94"/>
          <p:cNvSpPr/>
          <p:nvPr/>
        </p:nvSpPr>
        <p:spPr>
          <a:xfrm rot="10800000" flipH="1" flipV="1">
            <a:off x="6095915" y="1702997"/>
            <a:ext cx="1563736" cy="920830"/>
          </a:xfrm>
          <a:prstGeom prst="roundRect">
            <a:avLst>
              <a:gd name="adj" fmla="val 50000"/>
            </a:avLst>
          </a:prstGeom>
          <a:solidFill>
            <a:schemeClr val="accent6">
              <a:lumMod val="60000"/>
              <a:lumOff val="40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0000"/>
                </a:solidFill>
                <a:latin typeface="Times New Roman" panose="02020603050405020304" pitchFamily="18" charset="0"/>
                <a:ea typeface="Arial"/>
                <a:cs typeface="Times New Roman" panose="02020603050405020304" pitchFamily="18" charset="0"/>
              </a:rPr>
              <a:t>Mala administración</a:t>
            </a:r>
            <a:endParaRPr lang="ru-RU" dirty="0">
              <a:solidFill>
                <a:srgbClr val="000000"/>
              </a:solidFill>
              <a:latin typeface="Times New Roman" panose="02020603050405020304" pitchFamily="18" charset="0"/>
              <a:ea typeface="Arial"/>
              <a:cs typeface="Times New Roman" panose="02020603050405020304" pitchFamily="18" charset="0"/>
            </a:endParaRPr>
          </a:p>
        </p:txBody>
      </p:sp>
      <p:sp>
        <p:nvSpPr>
          <p:cNvPr id="5" name="4 CuadroTexto"/>
          <p:cNvSpPr txBox="1"/>
          <p:nvPr/>
        </p:nvSpPr>
        <p:spPr>
          <a:xfrm>
            <a:off x="2269662" y="3110902"/>
            <a:ext cx="1066910" cy="584775"/>
          </a:xfrm>
          <a:prstGeom prst="rect">
            <a:avLst/>
          </a:prstGeom>
          <a:noFill/>
        </p:spPr>
        <p:txBody>
          <a:bodyPr wrap="square" rtlCol="0">
            <a:spAutoFit/>
          </a:bodyPr>
          <a:lstStyle/>
          <a:p>
            <a:r>
              <a:rPr lang="es-ES" sz="1600" dirty="0">
                <a:latin typeface="Times New Roman" panose="02020603050405020304" pitchFamily="18" charset="0"/>
                <a:cs typeface="Times New Roman" panose="02020603050405020304" pitchFamily="18" charset="0"/>
              </a:rPr>
              <a:t>La gestión de crisis</a:t>
            </a:r>
            <a:endParaRPr lang="es-ES" sz="1600" dirty="0">
              <a:latin typeface="Times New Roman" panose="02020603050405020304" pitchFamily="18" charset="0"/>
              <a:cs typeface="Times New Roman" panose="02020603050405020304" pitchFamily="18" charset="0"/>
            </a:endParaRPr>
          </a:p>
        </p:txBody>
      </p:sp>
      <p:sp>
        <p:nvSpPr>
          <p:cNvPr id="6" name="5 CuadroTexto"/>
          <p:cNvSpPr txBox="1"/>
          <p:nvPr/>
        </p:nvSpPr>
        <p:spPr>
          <a:xfrm>
            <a:off x="2294620" y="1849863"/>
            <a:ext cx="1165340" cy="584775"/>
          </a:xfrm>
          <a:prstGeom prst="rect">
            <a:avLst/>
          </a:prstGeom>
          <a:noFill/>
        </p:spPr>
        <p:txBody>
          <a:bodyPr wrap="square" rtlCol="0">
            <a:spAutoFit/>
          </a:bodyPr>
          <a:lstStyle/>
          <a:p>
            <a:r>
              <a:rPr lang="es-ES" sz="1600" dirty="0">
                <a:latin typeface="Times New Roman" panose="02020603050405020304" pitchFamily="18" charset="0"/>
                <a:cs typeface="Times New Roman" panose="02020603050405020304" pitchFamily="18" charset="0"/>
              </a:rPr>
              <a:t>Plan de continuidad</a:t>
            </a:r>
            <a:endParaRPr lang="es-ES" sz="1600" dirty="0">
              <a:latin typeface="Times New Roman" panose="02020603050405020304" pitchFamily="18" charset="0"/>
              <a:cs typeface="Times New Roman" panose="02020603050405020304" pitchFamily="18" charset="0"/>
            </a:endParaRPr>
          </a:p>
        </p:txBody>
      </p:sp>
      <p:sp>
        <p:nvSpPr>
          <p:cNvPr id="7" name="6 CuadroTexto"/>
          <p:cNvSpPr txBox="1"/>
          <p:nvPr/>
        </p:nvSpPr>
        <p:spPr>
          <a:xfrm>
            <a:off x="4335978" y="1434364"/>
            <a:ext cx="1152128" cy="830997"/>
          </a:xfrm>
          <a:prstGeom prst="rect">
            <a:avLst/>
          </a:prstGeom>
          <a:noFill/>
        </p:spPr>
        <p:txBody>
          <a:bodyPr wrap="square" rtlCol="0">
            <a:spAutoFit/>
          </a:bodyPr>
          <a:lstStyle/>
          <a:p>
            <a:pPr algn="ctr"/>
            <a:r>
              <a:rPr lang="es-ES" sz="1600" dirty="0">
                <a:latin typeface="Times New Roman" panose="02020603050405020304" pitchFamily="18" charset="0"/>
                <a:cs typeface="Times New Roman" panose="02020603050405020304" pitchFamily="18" charset="0"/>
              </a:rPr>
              <a:t>Seguridad de los activos</a:t>
            </a:r>
            <a:endParaRPr lang="es-ES" sz="1600" dirty="0">
              <a:latin typeface="Times New Roman" panose="02020603050405020304" pitchFamily="18" charset="0"/>
              <a:cs typeface="Times New Roman" panose="02020603050405020304" pitchFamily="18" charset="0"/>
            </a:endParaRPr>
          </a:p>
        </p:txBody>
      </p:sp>
      <p:sp>
        <p:nvSpPr>
          <p:cNvPr id="8" name="7 CuadroTexto"/>
          <p:cNvSpPr txBox="1"/>
          <p:nvPr/>
        </p:nvSpPr>
        <p:spPr>
          <a:xfrm>
            <a:off x="6117208" y="3234013"/>
            <a:ext cx="1526151" cy="338554"/>
          </a:xfrm>
          <a:prstGeom prst="rect">
            <a:avLst/>
          </a:prstGeom>
          <a:noFill/>
        </p:spPr>
        <p:txBody>
          <a:bodyPr wrap="square" rtlCol="0">
            <a:spAutoFit/>
          </a:bodyPr>
          <a:lstStyle/>
          <a:p>
            <a:r>
              <a:rPr lang="es-ES" sz="1600" dirty="0">
                <a:latin typeface="Times New Roman" panose="02020603050405020304" pitchFamily="18" charset="0"/>
                <a:cs typeface="Times New Roman" panose="02020603050405020304" pitchFamily="18" charset="0"/>
              </a:rPr>
              <a:t>Reorganización</a:t>
            </a:r>
            <a:endParaRPr lang="es-E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smtClean="0"/>
              <a:t>Plan de contingencia</a:t>
            </a:r>
            <a:endParaRPr dirty="0"/>
          </a:p>
        </p:txBody>
      </p:sp>
      <p:sp>
        <p:nvSpPr>
          <p:cNvPr id="2" name="1 CuadroTexto"/>
          <p:cNvSpPr txBox="1"/>
          <p:nvPr/>
        </p:nvSpPr>
        <p:spPr>
          <a:xfrm>
            <a:off x="445344" y="3543062"/>
            <a:ext cx="4032448" cy="1785104"/>
          </a:xfrm>
          <a:prstGeom prst="rect">
            <a:avLst/>
          </a:prstGeom>
          <a:noFill/>
        </p:spPr>
        <p:txBody>
          <a:bodyPr wrap="square" rtlCol="0">
            <a:spAutoFit/>
          </a:bodyPr>
          <a:lstStyle/>
          <a:p>
            <a:pPr lvl="0" algn="ctr">
              <a:lnSpc>
                <a:spcPct val="150000"/>
              </a:lnSpc>
            </a:pPr>
            <a:r>
              <a:rPr lang="es-CR" sz="1600" i="1" dirty="0" smtClean="0">
                <a:latin typeface="Times New Roman" panose="02020603050405020304" pitchFamily="18" charset="0"/>
                <a:cs typeface="Times New Roman" panose="02020603050405020304" pitchFamily="18" charset="0"/>
              </a:rPr>
              <a:t>Integrantes:</a:t>
            </a:r>
          </a:p>
          <a:p>
            <a:pPr lvl="0" algn="ctr">
              <a:lnSpc>
                <a:spcPct val="150000"/>
              </a:lnSpc>
            </a:pPr>
            <a:r>
              <a:rPr lang="es-CR" sz="1600" i="1" dirty="0" smtClean="0">
                <a:latin typeface="Times New Roman" panose="02020603050405020304" pitchFamily="18" charset="0"/>
                <a:cs typeface="Times New Roman" panose="02020603050405020304" pitchFamily="18" charset="0"/>
              </a:rPr>
              <a:t>Álvarez </a:t>
            </a:r>
            <a:r>
              <a:rPr lang="es-CR" sz="1600" i="1" dirty="0">
                <a:latin typeface="Times New Roman" panose="02020603050405020304" pitchFamily="18" charset="0"/>
                <a:cs typeface="Times New Roman" panose="02020603050405020304" pitchFamily="18" charset="0"/>
              </a:rPr>
              <a:t>Zúñiga Isaías Andrés 	B50407</a:t>
            </a:r>
            <a:endParaRPr lang="es-ES" sz="1600" dirty="0">
              <a:latin typeface="Times New Roman" panose="02020603050405020304" pitchFamily="18" charset="0"/>
              <a:cs typeface="Times New Roman" panose="02020603050405020304" pitchFamily="18" charset="0"/>
            </a:endParaRPr>
          </a:p>
          <a:p>
            <a:pPr lvl="0" algn="ctr">
              <a:lnSpc>
                <a:spcPct val="150000"/>
              </a:lnSpc>
            </a:pPr>
            <a:r>
              <a:rPr lang="es-CR" sz="1600" i="1" dirty="0">
                <a:latin typeface="Times New Roman" panose="02020603050405020304" pitchFamily="18" charset="0"/>
                <a:cs typeface="Times New Roman" panose="02020603050405020304" pitchFamily="18" charset="0"/>
              </a:rPr>
              <a:t>Quirós Torres Stephanie 	</a:t>
            </a:r>
            <a:r>
              <a:rPr lang="es-CR" sz="1600" i="1" dirty="0" smtClean="0">
                <a:latin typeface="Times New Roman" panose="02020603050405020304" pitchFamily="18" charset="0"/>
                <a:cs typeface="Times New Roman" panose="02020603050405020304" pitchFamily="18" charset="0"/>
              </a:rPr>
              <a:t>B55671</a:t>
            </a:r>
            <a:endParaRPr lang="es-ES" sz="1600" dirty="0">
              <a:latin typeface="Times New Roman" panose="02020603050405020304" pitchFamily="18" charset="0"/>
              <a:cs typeface="Times New Roman" panose="02020603050405020304" pitchFamily="18" charset="0"/>
            </a:endParaRPr>
          </a:p>
          <a:p>
            <a:pPr lvl="0" algn="ctr">
              <a:lnSpc>
                <a:spcPct val="150000"/>
              </a:lnSpc>
            </a:pPr>
            <a:r>
              <a:rPr lang="es-CR" sz="1600" i="1" dirty="0">
                <a:latin typeface="Times New Roman" panose="02020603050405020304" pitchFamily="18" charset="0"/>
                <a:cs typeface="Times New Roman" panose="02020603050405020304" pitchFamily="18" charset="0"/>
              </a:rPr>
              <a:t>Rojas Ramos </a:t>
            </a:r>
            <a:r>
              <a:rPr lang="es-CR" sz="1600" i="1" dirty="0" err="1">
                <a:latin typeface="Times New Roman" panose="02020603050405020304" pitchFamily="18" charset="0"/>
                <a:cs typeface="Times New Roman" panose="02020603050405020304" pitchFamily="18" charset="0"/>
              </a:rPr>
              <a:t>Iryeri</a:t>
            </a:r>
            <a:r>
              <a:rPr lang="es-CR" sz="1600" i="1" dirty="0">
                <a:latin typeface="Times New Roman" panose="02020603050405020304" pitchFamily="18" charset="0"/>
                <a:cs typeface="Times New Roman" panose="02020603050405020304" pitchFamily="18" charset="0"/>
              </a:rPr>
              <a:t> Sofía 	</a:t>
            </a:r>
            <a:r>
              <a:rPr lang="es-CR" sz="1600" i="1" dirty="0" smtClean="0">
                <a:latin typeface="Times New Roman" panose="02020603050405020304" pitchFamily="18" charset="0"/>
                <a:cs typeface="Times New Roman" panose="02020603050405020304" pitchFamily="18" charset="0"/>
              </a:rPr>
              <a:t>B66270</a:t>
            </a:r>
            <a:endParaRPr lang="es-ES" sz="1600" dirty="0">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589604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1"/>
        <p:cNvGrpSpPr/>
        <p:nvPr/>
      </p:nvGrpSpPr>
      <p:grpSpPr>
        <a:xfrm>
          <a:off x="0" y="0"/>
          <a:ext cx="0" cy="0"/>
          <a:chOff x="0" y="0"/>
          <a:chExt cx="0" cy="0"/>
        </a:xfrm>
      </p:grpSpPr>
      <p:sp>
        <p:nvSpPr>
          <p:cNvPr id="602" name="Google Shape;602;p23"/>
          <p:cNvSpPr txBox="1">
            <a:spLocks noGrp="1"/>
          </p:cNvSpPr>
          <p:nvPr>
            <p:ph type="title" idx="4294967295"/>
          </p:nvPr>
        </p:nvSpPr>
        <p:spPr>
          <a:xfrm>
            <a:off x="5711103" y="663075"/>
            <a:ext cx="2977200" cy="65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smtClean="0">
                <a:solidFill>
                  <a:schemeClr val="dk1"/>
                </a:solidFill>
              </a:rPr>
              <a:t>¿Qué es un plan de contingencia?</a:t>
            </a:r>
            <a:endParaRPr dirty="0">
              <a:solidFill>
                <a:schemeClr val="dk1"/>
              </a:solidFill>
            </a:endParaRPr>
          </a:p>
        </p:txBody>
      </p:sp>
      <p:sp>
        <p:nvSpPr>
          <p:cNvPr id="603" name="Google Shape;603;p2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26" name="Picture 2" descr="Empleados reunidos | Imagenes para presentaciones, Imagenes para  diapositivas, Imagenes de electricista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275606"/>
            <a:ext cx="3521968" cy="3200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7"/>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p>
            <a:pPr marL="0" lvl="0" indent="0">
              <a:buNone/>
            </a:pPr>
            <a:r>
              <a:rPr lang="es-CR" dirty="0" smtClean="0"/>
              <a:t>“</a:t>
            </a:r>
            <a:r>
              <a:rPr lang="es-CR" sz="2400" dirty="0"/>
              <a:t>U</a:t>
            </a:r>
            <a:r>
              <a:rPr lang="es-CR" sz="2400" dirty="0" smtClean="0"/>
              <a:t>n</a:t>
            </a:r>
            <a:r>
              <a:rPr lang="es-CR" sz="2400" dirty="0"/>
              <a:t> plan de </a:t>
            </a:r>
            <a:r>
              <a:rPr lang="es-CR" sz="2400" dirty="0" smtClean="0"/>
              <a:t>contingencia</a:t>
            </a:r>
            <a:r>
              <a:rPr lang="es-CR" sz="2400" dirty="0"/>
              <a:t> es un conjunto de medidas de carácter organizativo, técnico y humano que tiene como principal finalidad la continuación del negocio o establecer cómo actuar cuando ocurren situaciones extraordinarias y/o en que existe algún tipo de riesgo</a:t>
            </a:r>
            <a:r>
              <a:rPr lang="es-CR" sz="2400" dirty="0" smtClean="0"/>
              <a:t>.” 		</a:t>
            </a:r>
          </a:p>
          <a:p>
            <a:pPr marL="0" indent="0">
              <a:buNone/>
            </a:pPr>
            <a:r>
              <a:rPr lang="es-ES" sz="2400" dirty="0" smtClean="0"/>
              <a:t>			Amalia González</a:t>
            </a:r>
            <a:endParaRPr sz="2400" dirty="0"/>
          </a:p>
        </p:txBody>
      </p:sp>
      <p:sp>
        <p:nvSpPr>
          <p:cNvPr id="545" name="Google Shape;545;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s-ES" dirty="0"/>
              <a:t>Proceso de planificación de contingencia</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25" name="Группа 8"/>
          <p:cNvGrpSpPr/>
          <p:nvPr/>
        </p:nvGrpSpPr>
        <p:grpSpPr>
          <a:xfrm>
            <a:off x="762911" y="1416799"/>
            <a:ext cx="6552728" cy="1389633"/>
            <a:chOff x="2039666" y="4410522"/>
            <a:chExt cx="17846946" cy="3633157"/>
          </a:xfrm>
        </p:grpSpPr>
        <p:grpSp>
          <p:nvGrpSpPr>
            <p:cNvPr id="26" name="Группа 9"/>
            <p:cNvGrpSpPr/>
            <p:nvPr/>
          </p:nvGrpSpPr>
          <p:grpSpPr>
            <a:xfrm>
              <a:off x="2039666" y="4410522"/>
              <a:ext cx="17846946" cy="3633157"/>
              <a:chOff x="2167587" y="4986586"/>
              <a:chExt cx="16078337" cy="3273116"/>
            </a:xfrm>
          </p:grpSpPr>
          <p:sp>
            <p:nvSpPr>
              <p:cNvPr id="31" name="Freeform 81"/>
              <p:cNvSpPr>
                <a:spLocks/>
              </p:cNvSpPr>
              <p:nvPr/>
            </p:nvSpPr>
            <p:spPr bwMode="auto">
              <a:xfrm>
                <a:off x="12955413" y="4986586"/>
                <a:ext cx="5290511" cy="3273116"/>
              </a:xfrm>
              <a:custGeom>
                <a:avLst/>
                <a:gdLst>
                  <a:gd name="T0" fmla="*/ 122 w 123"/>
                  <a:gd name="T1" fmla="*/ 64 h 76"/>
                  <a:gd name="T2" fmla="*/ 110 w 123"/>
                  <a:gd name="T3" fmla="*/ 56 h 76"/>
                  <a:gd name="T4" fmla="*/ 110 w 123"/>
                  <a:gd name="T5" fmla="*/ 62 h 76"/>
                  <a:gd name="T6" fmla="*/ 62 w 123"/>
                  <a:gd name="T7" fmla="*/ 62 h 76"/>
                  <a:gd name="T8" fmla="*/ 57 w 123"/>
                  <a:gd name="T9" fmla="*/ 62 h 76"/>
                  <a:gd name="T10" fmla="*/ 34 w 123"/>
                  <a:gd name="T11" fmla="*/ 62 h 76"/>
                  <a:gd name="T12" fmla="*/ 8 w 123"/>
                  <a:gd name="T13" fmla="*/ 35 h 76"/>
                  <a:gd name="T14" fmla="*/ 34 w 123"/>
                  <a:gd name="T15" fmla="*/ 8 h 76"/>
                  <a:gd name="T16" fmla="*/ 61 w 123"/>
                  <a:gd name="T17" fmla="*/ 35 h 76"/>
                  <a:gd name="T18" fmla="*/ 49 w 123"/>
                  <a:gd name="T19" fmla="*/ 58 h 76"/>
                  <a:gd name="T20" fmla="*/ 61 w 123"/>
                  <a:gd name="T21" fmla="*/ 58 h 76"/>
                  <a:gd name="T22" fmla="*/ 69 w 123"/>
                  <a:gd name="T23" fmla="*/ 35 h 76"/>
                  <a:gd name="T24" fmla="*/ 34 w 123"/>
                  <a:gd name="T25" fmla="*/ 0 h 76"/>
                  <a:gd name="T26" fmla="*/ 0 w 123"/>
                  <a:gd name="T27" fmla="*/ 35 h 76"/>
                  <a:gd name="T28" fmla="*/ 34 w 123"/>
                  <a:gd name="T29" fmla="*/ 70 h 76"/>
                  <a:gd name="T30" fmla="*/ 34 w 123"/>
                  <a:gd name="T31" fmla="*/ 70 h 76"/>
                  <a:gd name="T32" fmla="*/ 110 w 123"/>
                  <a:gd name="T33" fmla="*/ 70 h 76"/>
                  <a:gd name="T34" fmla="*/ 110 w 123"/>
                  <a:gd name="T35" fmla="*/ 76 h 76"/>
                  <a:gd name="T36" fmla="*/ 122 w 123"/>
                  <a:gd name="T37" fmla="*/ 67 h 76"/>
                  <a:gd name="T38" fmla="*/ 122 w 123"/>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3" h="76">
                    <a:moveTo>
                      <a:pt x="122" y="64"/>
                    </a:moveTo>
                    <a:cubicBezTo>
                      <a:pt x="110" y="56"/>
                      <a:pt x="110" y="56"/>
                      <a:pt x="110" y="56"/>
                    </a:cubicBezTo>
                    <a:cubicBezTo>
                      <a:pt x="110" y="62"/>
                      <a:pt x="110" y="62"/>
                      <a:pt x="110" y="62"/>
                    </a:cubicBezTo>
                    <a:cubicBezTo>
                      <a:pt x="62" y="62"/>
                      <a:pt x="62" y="62"/>
                      <a:pt x="62" y="62"/>
                    </a:cubicBezTo>
                    <a:cubicBezTo>
                      <a:pt x="57" y="62"/>
                      <a:pt x="57" y="62"/>
                      <a:pt x="57" y="62"/>
                    </a:cubicBezTo>
                    <a:cubicBezTo>
                      <a:pt x="34" y="62"/>
                      <a:pt x="34" y="62"/>
                      <a:pt x="34" y="62"/>
                    </a:cubicBezTo>
                    <a:cubicBezTo>
                      <a:pt x="20" y="62"/>
                      <a:pt x="8" y="50"/>
                      <a:pt x="8" y="35"/>
                    </a:cubicBezTo>
                    <a:cubicBezTo>
                      <a:pt x="8" y="20"/>
                      <a:pt x="20" y="8"/>
                      <a:pt x="34" y="8"/>
                    </a:cubicBezTo>
                    <a:cubicBezTo>
                      <a:pt x="49" y="8"/>
                      <a:pt x="61" y="20"/>
                      <a:pt x="61" y="35"/>
                    </a:cubicBezTo>
                    <a:cubicBezTo>
                      <a:pt x="61" y="44"/>
                      <a:pt x="56" y="53"/>
                      <a:pt x="49" y="58"/>
                    </a:cubicBezTo>
                    <a:cubicBezTo>
                      <a:pt x="61" y="58"/>
                      <a:pt x="61" y="58"/>
                      <a:pt x="61" y="58"/>
                    </a:cubicBezTo>
                    <a:cubicBezTo>
                      <a:pt x="66" y="51"/>
                      <a:pt x="69" y="43"/>
                      <a:pt x="69" y="35"/>
                    </a:cubicBezTo>
                    <a:cubicBezTo>
                      <a:pt x="69" y="16"/>
                      <a:pt x="54" y="0"/>
                      <a:pt x="34" y="0"/>
                    </a:cubicBezTo>
                    <a:cubicBezTo>
                      <a:pt x="15" y="0"/>
                      <a:pt x="0" y="16"/>
                      <a:pt x="0" y="35"/>
                    </a:cubicBezTo>
                    <a:cubicBezTo>
                      <a:pt x="0" y="54"/>
                      <a:pt x="15" y="69"/>
                      <a:pt x="34" y="70"/>
                    </a:cubicBezTo>
                    <a:cubicBezTo>
                      <a:pt x="34" y="70"/>
                      <a:pt x="34" y="70"/>
                      <a:pt x="34" y="70"/>
                    </a:cubicBezTo>
                    <a:cubicBezTo>
                      <a:pt x="110" y="70"/>
                      <a:pt x="110" y="70"/>
                      <a:pt x="110" y="70"/>
                    </a:cubicBezTo>
                    <a:cubicBezTo>
                      <a:pt x="110" y="76"/>
                      <a:pt x="110" y="76"/>
                      <a:pt x="110" y="76"/>
                    </a:cubicBezTo>
                    <a:cubicBezTo>
                      <a:pt x="122" y="67"/>
                      <a:pt x="122" y="67"/>
                      <a:pt x="122" y="67"/>
                    </a:cubicBezTo>
                    <a:cubicBezTo>
                      <a:pt x="123" y="66"/>
                      <a:pt x="123" y="65"/>
                      <a:pt x="122" y="64"/>
                    </a:cubicBezTo>
                    <a:close/>
                  </a:path>
                </a:pathLst>
              </a:custGeom>
              <a:solidFill>
                <a:schemeClr val="accent5"/>
              </a:solidFill>
              <a:ln>
                <a:noFill/>
              </a:ln>
            </p:spPr>
            <p:txBody>
              <a:bodyPr vert="horz" wrap="square" lIns="91441" tIns="45720" rIns="91441" bIns="45720" numCol="1" anchor="t" anchorCtr="0" compatLnSpc="1">
                <a:prstTxWarp prst="textNoShape">
                  <a:avLst/>
                </a:prstTxWarp>
              </a:bodyPr>
              <a:lstStyle/>
              <a:p>
                <a:endParaRPr lang="ru-RU">
                  <a:latin typeface="Tahoma" panose="020B0604030504040204" pitchFamily="34" charset="0"/>
                  <a:ea typeface="Tahoma" panose="020B0604030504040204" pitchFamily="34" charset="0"/>
                  <a:cs typeface="Tahoma" panose="020B0604030504040204" pitchFamily="34" charset="0"/>
                </a:endParaRPr>
              </a:p>
            </p:txBody>
          </p:sp>
          <p:sp>
            <p:nvSpPr>
              <p:cNvPr id="32" name="Freeform 81"/>
              <p:cNvSpPr>
                <a:spLocks/>
              </p:cNvSpPr>
              <p:nvPr/>
            </p:nvSpPr>
            <p:spPr bwMode="auto">
              <a:xfrm>
                <a:off x="9359471" y="4986586"/>
                <a:ext cx="5290511" cy="3273116"/>
              </a:xfrm>
              <a:custGeom>
                <a:avLst/>
                <a:gdLst>
                  <a:gd name="T0" fmla="*/ 122 w 123"/>
                  <a:gd name="T1" fmla="*/ 64 h 76"/>
                  <a:gd name="T2" fmla="*/ 110 w 123"/>
                  <a:gd name="T3" fmla="*/ 56 h 76"/>
                  <a:gd name="T4" fmla="*/ 110 w 123"/>
                  <a:gd name="T5" fmla="*/ 62 h 76"/>
                  <a:gd name="T6" fmla="*/ 62 w 123"/>
                  <a:gd name="T7" fmla="*/ 62 h 76"/>
                  <a:gd name="T8" fmla="*/ 57 w 123"/>
                  <a:gd name="T9" fmla="*/ 62 h 76"/>
                  <a:gd name="T10" fmla="*/ 34 w 123"/>
                  <a:gd name="T11" fmla="*/ 62 h 76"/>
                  <a:gd name="T12" fmla="*/ 8 w 123"/>
                  <a:gd name="T13" fmla="*/ 35 h 76"/>
                  <a:gd name="T14" fmla="*/ 34 w 123"/>
                  <a:gd name="T15" fmla="*/ 8 h 76"/>
                  <a:gd name="T16" fmla="*/ 61 w 123"/>
                  <a:gd name="T17" fmla="*/ 35 h 76"/>
                  <a:gd name="T18" fmla="*/ 49 w 123"/>
                  <a:gd name="T19" fmla="*/ 58 h 76"/>
                  <a:gd name="T20" fmla="*/ 61 w 123"/>
                  <a:gd name="T21" fmla="*/ 58 h 76"/>
                  <a:gd name="T22" fmla="*/ 69 w 123"/>
                  <a:gd name="T23" fmla="*/ 35 h 76"/>
                  <a:gd name="T24" fmla="*/ 34 w 123"/>
                  <a:gd name="T25" fmla="*/ 0 h 76"/>
                  <a:gd name="T26" fmla="*/ 0 w 123"/>
                  <a:gd name="T27" fmla="*/ 35 h 76"/>
                  <a:gd name="T28" fmla="*/ 34 w 123"/>
                  <a:gd name="T29" fmla="*/ 70 h 76"/>
                  <a:gd name="T30" fmla="*/ 34 w 123"/>
                  <a:gd name="T31" fmla="*/ 70 h 76"/>
                  <a:gd name="T32" fmla="*/ 110 w 123"/>
                  <a:gd name="T33" fmla="*/ 70 h 76"/>
                  <a:gd name="T34" fmla="*/ 110 w 123"/>
                  <a:gd name="T35" fmla="*/ 76 h 76"/>
                  <a:gd name="T36" fmla="*/ 122 w 123"/>
                  <a:gd name="T37" fmla="*/ 67 h 76"/>
                  <a:gd name="T38" fmla="*/ 122 w 123"/>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3" h="76">
                    <a:moveTo>
                      <a:pt x="122" y="64"/>
                    </a:moveTo>
                    <a:cubicBezTo>
                      <a:pt x="110" y="56"/>
                      <a:pt x="110" y="56"/>
                      <a:pt x="110" y="56"/>
                    </a:cubicBezTo>
                    <a:cubicBezTo>
                      <a:pt x="110" y="62"/>
                      <a:pt x="110" y="62"/>
                      <a:pt x="110" y="62"/>
                    </a:cubicBezTo>
                    <a:cubicBezTo>
                      <a:pt x="62" y="62"/>
                      <a:pt x="62" y="62"/>
                      <a:pt x="62" y="62"/>
                    </a:cubicBezTo>
                    <a:cubicBezTo>
                      <a:pt x="57" y="62"/>
                      <a:pt x="57" y="62"/>
                      <a:pt x="57" y="62"/>
                    </a:cubicBezTo>
                    <a:cubicBezTo>
                      <a:pt x="34" y="62"/>
                      <a:pt x="34" y="62"/>
                      <a:pt x="34" y="62"/>
                    </a:cubicBezTo>
                    <a:cubicBezTo>
                      <a:pt x="20" y="62"/>
                      <a:pt x="8" y="50"/>
                      <a:pt x="8" y="35"/>
                    </a:cubicBezTo>
                    <a:cubicBezTo>
                      <a:pt x="8" y="20"/>
                      <a:pt x="20" y="8"/>
                      <a:pt x="34" y="8"/>
                    </a:cubicBezTo>
                    <a:cubicBezTo>
                      <a:pt x="49" y="8"/>
                      <a:pt x="61" y="20"/>
                      <a:pt x="61" y="35"/>
                    </a:cubicBezTo>
                    <a:cubicBezTo>
                      <a:pt x="61" y="44"/>
                      <a:pt x="56" y="53"/>
                      <a:pt x="49" y="58"/>
                    </a:cubicBezTo>
                    <a:cubicBezTo>
                      <a:pt x="61" y="58"/>
                      <a:pt x="61" y="58"/>
                      <a:pt x="61" y="58"/>
                    </a:cubicBezTo>
                    <a:cubicBezTo>
                      <a:pt x="66" y="51"/>
                      <a:pt x="69" y="43"/>
                      <a:pt x="69" y="35"/>
                    </a:cubicBezTo>
                    <a:cubicBezTo>
                      <a:pt x="69" y="16"/>
                      <a:pt x="54" y="0"/>
                      <a:pt x="34" y="0"/>
                    </a:cubicBezTo>
                    <a:cubicBezTo>
                      <a:pt x="15" y="0"/>
                      <a:pt x="0" y="16"/>
                      <a:pt x="0" y="35"/>
                    </a:cubicBezTo>
                    <a:cubicBezTo>
                      <a:pt x="0" y="54"/>
                      <a:pt x="15" y="69"/>
                      <a:pt x="34" y="70"/>
                    </a:cubicBezTo>
                    <a:cubicBezTo>
                      <a:pt x="34" y="70"/>
                      <a:pt x="34" y="70"/>
                      <a:pt x="34" y="70"/>
                    </a:cubicBezTo>
                    <a:cubicBezTo>
                      <a:pt x="110" y="70"/>
                      <a:pt x="110" y="70"/>
                      <a:pt x="110" y="70"/>
                    </a:cubicBezTo>
                    <a:cubicBezTo>
                      <a:pt x="110" y="76"/>
                      <a:pt x="110" y="76"/>
                      <a:pt x="110" y="76"/>
                    </a:cubicBezTo>
                    <a:cubicBezTo>
                      <a:pt x="122" y="67"/>
                      <a:pt x="122" y="67"/>
                      <a:pt x="122" y="67"/>
                    </a:cubicBezTo>
                    <a:cubicBezTo>
                      <a:pt x="123" y="66"/>
                      <a:pt x="123" y="65"/>
                      <a:pt x="122" y="64"/>
                    </a:cubicBezTo>
                    <a:close/>
                  </a:path>
                </a:pathLst>
              </a:custGeom>
              <a:solidFill>
                <a:schemeClr val="accent4"/>
              </a:solidFill>
              <a:ln>
                <a:noFill/>
              </a:ln>
            </p:spPr>
            <p:txBody>
              <a:bodyPr vert="horz" wrap="square" lIns="91441" tIns="45720" rIns="91441" bIns="45720" numCol="1" anchor="t" anchorCtr="0" compatLnSpc="1">
                <a:prstTxWarp prst="textNoShape">
                  <a:avLst/>
                </a:prstTxWarp>
              </a:bodyPr>
              <a:lstStyle/>
              <a:p>
                <a:endParaRPr lang="ru-RU">
                  <a:latin typeface="Tahoma" panose="020B0604030504040204" pitchFamily="34" charset="0"/>
                  <a:ea typeface="Tahoma" panose="020B0604030504040204" pitchFamily="34" charset="0"/>
                  <a:cs typeface="Tahoma" panose="020B0604030504040204" pitchFamily="34" charset="0"/>
                </a:endParaRPr>
              </a:p>
            </p:txBody>
          </p:sp>
          <p:sp>
            <p:nvSpPr>
              <p:cNvPr id="33" name="Freeform 81"/>
              <p:cNvSpPr>
                <a:spLocks/>
              </p:cNvSpPr>
              <p:nvPr/>
            </p:nvSpPr>
            <p:spPr bwMode="auto">
              <a:xfrm>
                <a:off x="5763529" y="4986586"/>
                <a:ext cx="5290511" cy="3273116"/>
              </a:xfrm>
              <a:custGeom>
                <a:avLst/>
                <a:gdLst>
                  <a:gd name="T0" fmla="*/ 122 w 123"/>
                  <a:gd name="T1" fmla="*/ 64 h 76"/>
                  <a:gd name="T2" fmla="*/ 110 w 123"/>
                  <a:gd name="T3" fmla="*/ 56 h 76"/>
                  <a:gd name="T4" fmla="*/ 110 w 123"/>
                  <a:gd name="T5" fmla="*/ 62 h 76"/>
                  <a:gd name="T6" fmla="*/ 62 w 123"/>
                  <a:gd name="T7" fmla="*/ 62 h 76"/>
                  <a:gd name="T8" fmla="*/ 57 w 123"/>
                  <a:gd name="T9" fmla="*/ 62 h 76"/>
                  <a:gd name="T10" fmla="*/ 34 w 123"/>
                  <a:gd name="T11" fmla="*/ 62 h 76"/>
                  <a:gd name="T12" fmla="*/ 8 w 123"/>
                  <a:gd name="T13" fmla="*/ 35 h 76"/>
                  <a:gd name="T14" fmla="*/ 34 w 123"/>
                  <a:gd name="T15" fmla="*/ 8 h 76"/>
                  <a:gd name="T16" fmla="*/ 61 w 123"/>
                  <a:gd name="T17" fmla="*/ 35 h 76"/>
                  <a:gd name="T18" fmla="*/ 49 w 123"/>
                  <a:gd name="T19" fmla="*/ 58 h 76"/>
                  <a:gd name="T20" fmla="*/ 61 w 123"/>
                  <a:gd name="T21" fmla="*/ 58 h 76"/>
                  <a:gd name="T22" fmla="*/ 69 w 123"/>
                  <a:gd name="T23" fmla="*/ 35 h 76"/>
                  <a:gd name="T24" fmla="*/ 34 w 123"/>
                  <a:gd name="T25" fmla="*/ 0 h 76"/>
                  <a:gd name="T26" fmla="*/ 0 w 123"/>
                  <a:gd name="T27" fmla="*/ 35 h 76"/>
                  <a:gd name="T28" fmla="*/ 34 w 123"/>
                  <a:gd name="T29" fmla="*/ 70 h 76"/>
                  <a:gd name="T30" fmla="*/ 34 w 123"/>
                  <a:gd name="T31" fmla="*/ 70 h 76"/>
                  <a:gd name="T32" fmla="*/ 110 w 123"/>
                  <a:gd name="T33" fmla="*/ 70 h 76"/>
                  <a:gd name="T34" fmla="*/ 110 w 123"/>
                  <a:gd name="T35" fmla="*/ 76 h 76"/>
                  <a:gd name="T36" fmla="*/ 122 w 123"/>
                  <a:gd name="T37" fmla="*/ 67 h 76"/>
                  <a:gd name="T38" fmla="*/ 122 w 123"/>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3" h="76">
                    <a:moveTo>
                      <a:pt x="122" y="64"/>
                    </a:moveTo>
                    <a:cubicBezTo>
                      <a:pt x="110" y="56"/>
                      <a:pt x="110" y="56"/>
                      <a:pt x="110" y="56"/>
                    </a:cubicBezTo>
                    <a:cubicBezTo>
                      <a:pt x="110" y="62"/>
                      <a:pt x="110" y="62"/>
                      <a:pt x="110" y="62"/>
                    </a:cubicBezTo>
                    <a:cubicBezTo>
                      <a:pt x="62" y="62"/>
                      <a:pt x="62" y="62"/>
                      <a:pt x="62" y="62"/>
                    </a:cubicBezTo>
                    <a:cubicBezTo>
                      <a:pt x="57" y="62"/>
                      <a:pt x="57" y="62"/>
                      <a:pt x="57" y="62"/>
                    </a:cubicBezTo>
                    <a:cubicBezTo>
                      <a:pt x="34" y="62"/>
                      <a:pt x="34" y="62"/>
                      <a:pt x="34" y="62"/>
                    </a:cubicBezTo>
                    <a:cubicBezTo>
                      <a:pt x="20" y="62"/>
                      <a:pt x="8" y="50"/>
                      <a:pt x="8" y="35"/>
                    </a:cubicBezTo>
                    <a:cubicBezTo>
                      <a:pt x="8" y="20"/>
                      <a:pt x="20" y="8"/>
                      <a:pt x="34" y="8"/>
                    </a:cubicBezTo>
                    <a:cubicBezTo>
                      <a:pt x="49" y="8"/>
                      <a:pt x="61" y="20"/>
                      <a:pt x="61" y="35"/>
                    </a:cubicBezTo>
                    <a:cubicBezTo>
                      <a:pt x="61" y="44"/>
                      <a:pt x="56" y="53"/>
                      <a:pt x="49" y="58"/>
                    </a:cubicBezTo>
                    <a:cubicBezTo>
                      <a:pt x="61" y="58"/>
                      <a:pt x="61" y="58"/>
                      <a:pt x="61" y="58"/>
                    </a:cubicBezTo>
                    <a:cubicBezTo>
                      <a:pt x="66" y="51"/>
                      <a:pt x="69" y="43"/>
                      <a:pt x="69" y="35"/>
                    </a:cubicBezTo>
                    <a:cubicBezTo>
                      <a:pt x="69" y="16"/>
                      <a:pt x="54" y="0"/>
                      <a:pt x="34" y="0"/>
                    </a:cubicBezTo>
                    <a:cubicBezTo>
                      <a:pt x="15" y="0"/>
                      <a:pt x="0" y="16"/>
                      <a:pt x="0" y="35"/>
                    </a:cubicBezTo>
                    <a:cubicBezTo>
                      <a:pt x="0" y="54"/>
                      <a:pt x="15" y="69"/>
                      <a:pt x="34" y="70"/>
                    </a:cubicBezTo>
                    <a:cubicBezTo>
                      <a:pt x="34" y="70"/>
                      <a:pt x="34" y="70"/>
                      <a:pt x="34" y="70"/>
                    </a:cubicBezTo>
                    <a:cubicBezTo>
                      <a:pt x="110" y="70"/>
                      <a:pt x="110" y="70"/>
                      <a:pt x="110" y="70"/>
                    </a:cubicBezTo>
                    <a:cubicBezTo>
                      <a:pt x="110" y="76"/>
                      <a:pt x="110" y="76"/>
                      <a:pt x="110" y="76"/>
                    </a:cubicBezTo>
                    <a:cubicBezTo>
                      <a:pt x="122" y="67"/>
                      <a:pt x="122" y="67"/>
                      <a:pt x="122" y="67"/>
                    </a:cubicBezTo>
                    <a:cubicBezTo>
                      <a:pt x="123" y="66"/>
                      <a:pt x="123" y="65"/>
                      <a:pt x="122" y="64"/>
                    </a:cubicBezTo>
                    <a:close/>
                  </a:path>
                </a:pathLst>
              </a:custGeom>
              <a:solidFill>
                <a:schemeClr val="accent3"/>
              </a:solidFill>
              <a:ln>
                <a:noFill/>
              </a:ln>
            </p:spPr>
            <p:txBody>
              <a:bodyPr vert="horz" wrap="square" lIns="91441" tIns="45720" rIns="91441" bIns="45720" numCol="1" anchor="t" anchorCtr="0" compatLnSpc="1">
                <a:prstTxWarp prst="textNoShape">
                  <a:avLst/>
                </a:prstTxWarp>
              </a:bodyPr>
              <a:lstStyle/>
              <a:p>
                <a:endParaRPr lang="ru-RU">
                  <a:latin typeface="Tahoma" panose="020B0604030504040204" pitchFamily="34" charset="0"/>
                  <a:ea typeface="Tahoma" panose="020B0604030504040204" pitchFamily="34" charset="0"/>
                  <a:cs typeface="Tahoma" panose="020B0604030504040204" pitchFamily="34" charset="0"/>
                </a:endParaRPr>
              </a:p>
            </p:txBody>
          </p:sp>
          <p:sp>
            <p:nvSpPr>
              <p:cNvPr id="34" name="Freeform 81"/>
              <p:cNvSpPr>
                <a:spLocks/>
              </p:cNvSpPr>
              <p:nvPr/>
            </p:nvSpPr>
            <p:spPr bwMode="auto">
              <a:xfrm>
                <a:off x="2167587" y="4986586"/>
                <a:ext cx="5290511" cy="3273116"/>
              </a:xfrm>
              <a:custGeom>
                <a:avLst/>
                <a:gdLst>
                  <a:gd name="T0" fmla="*/ 122 w 123"/>
                  <a:gd name="T1" fmla="*/ 64 h 76"/>
                  <a:gd name="T2" fmla="*/ 110 w 123"/>
                  <a:gd name="T3" fmla="*/ 56 h 76"/>
                  <a:gd name="T4" fmla="*/ 110 w 123"/>
                  <a:gd name="T5" fmla="*/ 62 h 76"/>
                  <a:gd name="T6" fmla="*/ 62 w 123"/>
                  <a:gd name="T7" fmla="*/ 62 h 76"/>
                  <a:gd name="T8" fmla="*/ 57 w 123"/>
                  <a:gd name="T9" fmla="*/ 62 h 76"/>
                  <a:gd name="T10" fmla="*/ 34 w 123"/>
                  <a:gd name="T11" fmla="*/ 62 h 76"/>
                  <a:gd name="T12" fmla="*/ 8 w 123"/>
                  <a:gd name="T13" fmla="*/ 35 h 76"/>
                  <a:gd name="T14" fmla="*/ 34 w 123"/>
                  <a:gd name="T15" fmla="*/ 8 h 76"/>
                  <a:gd name="T16" fmla="*/ 61 w 123"/>
                  <a:gd name="T17" fmla="*/ 35 h 76"/>
                  <a:gd name="T18" fmla="*/ 49 w 123"/>
                  <a:gd name="T19" fmla="*/ 58 h 76"/>
                  <a:gd name="T20" fmla="*/ 61 w 123"/>
                  <a:gd name="T21" fmla="*/ 58 h 76"/>
                  <a:gd name="T22" fmla="*/ 69 w 123"/>
                  <a:gd name="T23" fmla="*/ 35 h 76"/>
                  <a:gd name="T24" fmla="*/ 34 w 123"/>
                  <a:gd name="T25" fmla="*/ 0 h 76"/>
                  <a:gd name="T26" fmla="*/ 0 w 123"/>
                  <a:gd name="T27" fmla="*/ 35 h 76"/>
                  <a:gd name="T28" fmla="*/ 34 w 123"/>
                  <a:gd name="T29" fmla="*/ 70 h 76"/>
                  <a:gd name="T30" fmla="*/ 34 w 123"/>
                  <a:gd name="T31" fmla="*/ 70 h 76"/>
                  <a:gd name="T32" fmla="*/ 110 w 123"/>
                  <a:gd name="T33" fmla="*/ 70 h 76"/>
                  <a:gd name="T34" fmla="*/ 110 w 123"/>
                  <a:gd name="T35" fmla="*/ 76 h 76"/>
                  <a:gd name="T36" fmla="*/ 122 w 123"/>
                  <a:gd name="T37" fmla="*/ 67 h 76"/>
                  <a:gd name="T38" fmla="*/ 122 w 123"/>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3" h="76">
                    <a:moveTo>
                      <a:pt x="122" y="64"/>
                    </a:moveTo>
                    <a:cubicBezTo>
                      <a:pt x="110" y="56"/>
                      <a:pt x="110" y="56"/>
                      <a:pt x="110" y="56"/>
                    </a:cubicBezTo>
                    <a:cubicBezTo>
                      <a:pt x="110" y="62"/>
                      <a:pt x="110" y="62"/>
                      <a:pt x="110" y="62"/>
                    </a:cubicBezTo>
                    <a:cubicBezTo>
                      <a:pt x="62" y="62"/>
                      <a:pt x="62" y="62"/>
                      <a:pt x="62" y="62"/>
                    </a:cubicBezTo>
                    <a:cubicBezTo>
                      <a:pt x="57" y="62"/>
                      <a:pt x="57" y="62"/>
                      <a:pt x="57" y="62"/>
                    </a:cubicBezTo>
                    <a:cubicBezTo>
                      <a:pt x="34" y="62"/>
                      <a:pt x="34" y="62"/>
                      <a:pt x="34" y="62"/>
                    </a:cubicBezTo>
                    <a:cubicBezTo>
                      <a:pt x="20" y="62"/>
                      <a:pt x="8" y="50"/>
                      <a:pt x="8" y="35"/>
                    </a:cubicBezTo>
                    <a:cubicBezTo>
                      <a:pt x="8" y="20"/>
                      <a:pt x="20" y="8"/>
                      <a:pt x="34" y="8"/>
                    </a:cubicBezTo>
                    <a:cubicBezTo>
                      <a:pt x="49" y="8"/>
                      <a:pt x="61" y="20"/>
                      <a:pt x="61" y="35"/>
                    </a:cubicBezTo>
                    <a:cubicBezTo>
                      <a:pt x="61" y="44"/>
                      <a:pt x="56" y="53"/>
                      <a:pt x="49" y="58"/>
                    </a:cubicBezTo>
                    <a:cubicBezTo>
                      <a:pt x="61" y="58"/>
                      <a:pt x="61" y="58"/>
                      <a:pt x="61" y="58"/>
                    </a:cubicBezTo>
                    <a:cubicBezTo>
                      <a:pt x="66" y="51"/>
                      <a:pt x="69" y="43"/>
                      <a:pt x="69" y="35"/>
                    </a:cubicBezTo>
                    <a:cubicBezTo>
                      <a:pt x="69" y="16"/>
                      <a:pt x="54" y="0"/>
                      <a:pt x="34" y="0"/>
                    </a:cubicBezTo>
                    <a:cubicBezTo>
                      <a:pt x="15" y="0"/>
                      <a:pt x="0" y="16"/>
                      <a:pt x="0" y="35"/>
                    </a:cubicBezTo>
                    <a:cubicBezTo>
                      <a:pt x="0" y="54"/>
                      <a:pt x="15" y="69"/>
                      <a:pt x="34" y="70"/>
                    </a:cubicBezTo>
                    <a:cubicBezTo>
                      <a:pt x="34" y="70"/>
                      <a:pt x="34" y="70"/>
                      <a:pt x="34" y="70"/>
                    </a:cubicBezTo>
                    <a:cubicBezTo>
                      <a:pt x="110" y="70"/>
                      <a:pt x="110" y="70"/>
                      <a:pt x="110" y="70"/>
                    </a:cubicBezTo>
                    <a:cubicBezTo>
                      <a:pt x="110" y="76"/>
                      <a:pt x="110" y="76"/>
                      <a:pt x="110" y="76"/>
                    </a:cubicBezTo>
                    <a:cubicBezTo>
                      <a:pt x="122" y="67"/>
                      <a:pt x="122" y="67"/>
                      <a:pt x="122" y="67"/>
                    </a:cubicBezTo>
                    <a:cubicBezTo>
                      <a:pt x="123" y="66"/>
                      <a:pt x="123" y="65"/>
                      <a:pt x="122" y="64"/>
                    </a:cubicBezTo>
                    <a:close/>
                  </a:path>
                </a:pathLst>
              </a:custGeom>
              <a:solidFill>
                <a:schemeClr val="accent1"/>
              </a:solidFill>
              <a:ln>
                <a:noFill/>
              </a:ln>
            </p:spPr>
            <p:txBody>
              <a:bodyPr vert="horz" wrap="square" lIns="91441" tIns="45720" rIns="91441" bIns="45720" numCol="1" anchor="t" anchorCtr="0" compatLnSpc="1">
                <a:prstTxWarp prst="textNoShape">
                  <a:avLst/>
                </a:prstTxWarp>
              </a:bodyPr>
              <a:lstStyle/>
              <a:p>
                <a:endParaRPr lang="ru-RU">
                  <a:latin typeface="Tahoma" panose="020B0604030504040204" pitchFamily="34" charset="0"/>
                  <a:ea typeface="Tahoma" panose="020B0604030504040204" pitchFamily="34" charset="0"/>
                  <a:cs typeface="Tahoma" panose="020B0604030504040204" pitchFamily="34" charset="0"/>
                </a:endParaRPr>
              </a:p>
            </p:txBody>
          </p:sp>
        </p:grpSp>
        <p:sp>
          <p:nvSpPr>
            <p:cNvPr id="27" name="Текст 8"/>
            <p:cNvSpPr txBox="1">
              <a:spLocks/>
            </p:cNvSpPr>
            <p:nvPr/>
          </p:nvSpPr>
          <p:spPr>
            <a:xfrm flipH="1">
              <a:off x="2637819" y="5609455"/>
              <a:ext cx="2078206" cy="844007"/>
            </a:xfrm>
            <a:prstGeom prst="rect">
              <a:avLst/>
            </a:prstGeom>
            <a:noFill/>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200" b="1" dirty="0" smtClean="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Paso 1</a:t>
              </a:r>
              <a:endParaRPr lang="en-US"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8" name="Текст 8"/>
            <p:cNvSpPr txBox="1">
              <a:spLocks/>
            </p:cNvSpPr>
            <p:nvPr/>
          </p:nvSpPr>
          <p:spPr>
            <a:xfrm flipH="1">
              <a:off x="6634405" y="5609455"/>
              <a:ext cx="2078206" cy="844007"/>
            </a:xfrm>
            <a:prstGeom prst="rect">
              <a:avLst/>
            </a:prstGeom>
            <a:noFill/>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200" b="1" dirty="0" smtClean="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Paso</a:t>
              </a:r>
              <a:r>
                <a:rPr lang="en-US" sz="1200" b="1" dirty="0" smtClean="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2</a:t>
              </a:r>
            </a:p>
          </p:txBody>
        </p:sp>
        <p:sp>
          <p:nvSpPr>
            <p:cNvPr id="29" name="Текст 8"/>
            <p:cNvSpPr txBox="1">
              <a:spLocks/>
            </p:cNvSpPr>
            <p:nvPr/>
          </p:nvSpPr>
          <p:spPr>
            <a:xfrm flipH="1">
              <a:off x="14627578" y="5609455"/>
              <a:ext cx="2078206" cy="844007"/>
            </a:xfrm>
            <a:prstGeom prst="rect">
              <a:avLst/>
            </a:prstGeom>
            <a:noFill/>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200" b="1" dirty="0" smtClean="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Paso 4</a:t>
              </a:r>
              <a:endParaRPr lang="en-US"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0" name="Текст 8"/>
            <p:cNvSpPr txBox="1">
              <a:spLocks/>
            </p:cNvSpPr>
            <p:nvPr/>
          </p:nvSpPr>
          <p:spPr>
            <a:xfrm flipH="1">
              <a:off x="10630992" y="5609455"/>
              <a:ext cx="2078206" cy="844007"/>
            </a:xfrm>
            <a:prstGeom prst="rect">
              <a:avLst/>
            </a:prstGeom>
            <a:noFill/>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200" b="1" dirty="0" smtClean="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Paso </a:t>
              </a:r>
              <a:r>
                <a:rPr lang="ru-RU"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3</a:t>
              </a:r>
              <a:endParaRPr lang="en-US"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endParaRPr>
            </a:p>
          </p:txBody>
        </p:sp>
      </p:grpSp>
      <p:sp>
        <p:nvSpPr>
          <p:cNvPr id="36" name="Freeform 81"/>
          <p:cNvSpPr>
            <a:spLocks/>
          </p:cNvSpPr>
          <p:nvPr/>
        </p:nvSpPr>
        <p:spPr bwMode="auto">
          <a:xfrm>
            <a:off x="6548505" y="1377382"/>
            <a:ext cx="2088232" cy="1411979"/>
          </a:xfrm>
          <a:custGeom>
            <a:avLst/>
            <a:gdLst>
              <a:gd name="T0" fmla="*/ 122 w 123"/>
              <a:gd name="T1" fmla="*/ 64 h 76"/>
              <a:gd name="T2" fmla="*/ 110 w 123"/>
              <a:gd name="T3" fmla="*/ 56 h 76"/>
              <a:gd name="T4" fmla="*/ 110 w 123"/>
              <a:gd name="T5" fmla="*/ 62 h 76"/>
              <a:gd name="T6" fmla="*/ 62 w 123"/>
              <a:gd name="T7" fmla="*/ 62 h 76"/>
              <a:gd name="T8" fmla="*/ 57 w 123"/>
              <a:gd name="T9" fmla="*/ 62 h 76"/>
              <a:gd name="T10" fmla="*/ 34 w 123"/>
              <a:gd name="T11" fmla="*/ 62 h 76"/>
              <a:gd name="T12" fmla="*/ 8 w 123"/>
              <a:gd name="T13" fmla="*/ 35 h 76"/>
              <a:gd name="T14" fmla="*/ 34 w 123"/>
              <a:gd name="T15" fmla="*/ 8 h 76"/>
              <a:gd name="T16" fmla="*/ 61 w 123"/>
              <a:gd name="T17" fmla="*/ 35 h 76"/>
              <a:gd name="T18" fmla="*/ 49 w 123"/>
              <a:gd name="T19" fmla="*/ 58 h 76"/>
              <a:gd name="T20" fmla="*/ 61 w 123"/>
              <a:gd name="T21" fmla="*/ 58 h 76"/>
              <a:gd name="T22" fmla="*/ 69 w 123"/>
              <a:gd name="T23" fmla="*/ 35 h 76"/>
              <a:gd name="T24" fmla="*/ 34 w 123"/>
              <a:gd name="T25" fmla="*/ 0 h 76"/>
              <a:gd name="T26" fmla="*/ 0 w 123"/>
              <a:gd name="T27" fmla="*/ 35 h 76"/>
              <a:gd name="T28" fmla="*/ 34 w 123"/>
              <a:gd name="T29" fmla="*/ 70 h 76"/>
              <a:gd name="T30" fmla="*/ 34 w 123"/>
              <a:gd name="T31" fmla="*/ 70 h 76"/>
              <a:gd name="T32" fmla="*/ 110 w 123"/>
              <a:gd name="T33" fmla="*/ 70 h 76"/>
              <a:gd name="T34" fmla="*/ 110 w 123"/>
              <a:gd name="T35" fmla="*/ 76 h 76"/>
              <a:gd name="T36" fmla="*/ 122 w 123"/>
              <a:gd name="T37" fmla="*/ 67 h 76"/>
              <a:gd name="T38" fmla="*/ 122 w 123"/>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3" h="76">
                <a:moveTo>
                  <a:pt x="122" y="64"/>
                </a:moveTo>
                <a:cubicBezTo>
                  <a:pt x="110" y="56"/>
                  <a:pt x="110" y="56"/>
                  <a:pt x="110" y="56"/>
                </a:cubicBezTo>
                <a:cubicBezTo>
                  <a:pt x="110" y="62"/>
                  <a:pt x="110" y="62"/>
                  <a:pt x="110" y="62"/>
                </a:cubicBezTo>
                <a:cubicBezTo>
                  <a:pt x="62" y="62"/>
                  <a:pt x="62" y="62"/>
                  <a:pt x="62" y="62"/>
                </a:cubicBezTo>
                <a:cubicBezTo>
                  <a:pt x="57" y="62"/>
                  <a:pt x="57" y="62"/>
                  <a:pt x="57" y="62"/>
                </a:cubicBezTo>
                <a:cubicBezTo>
                  <a:pt x="34" y="62"/>
                  <a:pt x="34" y="62"/>
                  <a:pt x="34" y="62"/>
                </a:cubicBezTo>
                <a:cubicBezTo>
                  <a:pt x="20" y="62"/>
                  <a:pt x="8" y="50"/>
                  <a:pt x="8" y="35"/>
                </a:cubicBezTo>
                <a:cubicBezTo>
                  <a:pt x="8" y="20"/>
                  <a:pt x="20" y="8"/>
                  <a:pt x="34" y="8"/>
                </a:cubicBezTo>
                <a:cubicBezTo>
                  <a:pt x="49" y="8"/>
                  <a:pt x="61" y="20"/>
                  <a:pt x="61" y="35"/>
                </a:cubicBezTo>
                <a:cubicBezTo>
                  <a:pt x="61" y="44"/>
                  <a:pt x="56" y="53"/>
                  <a:pt x="49" y="58"/>
                </a:cubicBezTo>
                <a:cubicBezTo>
                  <a:pt x="61" y="58"/>
                  <a:pt x="61" y="58"/>
                  <a:pt x="61" y="58"/>
                </a:cubicBezTo>
                <a:cubicBezTo>
                  <a:pt x="66" y="51"/>
                  <a:pt x="69" y="43"/>
                  <a:pt x="69" y="35"/>
                </a:cubicBezTo>
                <a:cubicBezTo>
                  <a:pt x="69" y="16"/>
                  <a:pt x="54" y="0"/>
                  <a:pt x="34" y="0"/>
                </a:cubicBezTo>
                <a:cubicBezTo>
                  <a:pt x="15" y="0"/>
                  <a:pt x="0" y="16"/>
                  <a:pt x="0" y="35"/>
                </a:cubicBezTo>
                <a:cubicBezTo>
                  <a:pt x="0" y="54"/>
                  <a:pt x="15" y="69"/>
                  <a:pt x="34" y="70"/>
                </a:cubicBezTo>
                <a:cubicBezTo>
                  <a:pt x="34" y="70"/>
                  <a:pt x="34" y="70"/>
                  <a:pt x="34" y="70"/>
                </a:cubicBezTo>
                <a:cubicBezTo>
                  <a:pt x="110" y="70"/>
                  <a:pt x="110" y="70"/>
                  <a:pt x="110" y="70"/>
                </a:cubicBezTo>
                <a:cubicBezTo>
                  <a:pt x="110" y="76"/>
                  <a:pt x="110" y="76"/>
                  <a:pt x="110" y="76"/>
                </a:cubicBezTo>
                <a:cubicBezTo>
                  <a:pt x="122" y="67"/>
                  <a:pt x="122" y="67"/>
                  <a:pt x="122" y="67"/>
                </a:cubicBezTo>
                <a:cubicBezTo>
                  <a:pt x="123" y="66"/>
                  <a:pt x="123" y="65"/>
                  <a:pt x="122" y="64"/>
                </a:cubicBezTo>
                <a:close/>
              </a:path>
            </a:pathLst>
          </a:custGeom>
          <a:solidFill>
            <a:schemeClr val="bg2">
              <a:lumMod val="60000"/>
              <a:lumOff val="40000"/>
            </a:schemeClr>
          </a:solidFill>
          <a:ln>
            <a:noFill/>
          </a:ln>
        </p:spPr>
        <p:txBody>
          <a:bodyPr vert="horz" wrap="square" lIns="91441" tIns="45720" rIns="91441" bIns="45720" numCol="1" anchor="t" anchorCtr="0" compatLnSpc="1">
            <a:prstTxWarp prst="textNoShape">
              <a:avLst/>
            </a:prstTxWarp>
          </a:bodyPr>
          <a:lstStyle/>
          <a:p>
            <a:endParaRPr lang="ru-RU">
              <a:latin typeface="Tahoma" panose="020B0604030504040204" pitchFamily="34" charset="0"/>
              <a:ea typeface="Tahoma" panose="020B0604030504040204" pitchFamily="34" charset="0"/>
              <a:cs typeface="Tahoma" panose="020B0604030504040204" pitchFamily="34" charset="0"/>
            </a:endParaRPr>
          </a:p>
        </p:txBody>
      </p:sp>
      <p:sp>
        <p:nvSpPr>
          <p:cNvPr id="38" name="Текст 8"/>
          <p:cNvSpPr txBox="1">
            <a:spLocks/>
          </p:cNvSpPr>
          <p:nvPr/>
        </p:nvSpPr>
        <p:spPr>
          <a:xfrm flipH="1">
            <a:off x="6710760" y="1869994"/>
            <a:ext cx="763039" cy="322821"/>
          </a:xfrm>
          <a:prstGeom prst="rect">
            <a:avLst/>
          </a:prstGeom>
          <a:noFill/>
        </p:spPr>
        <p:txBody>
          <a:bodyPr/>
          <a:lstStyle>
            <a:lvl1pPr marL="914446" indent="-914446" algn="l" defTabSz="2438522"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99" indent="-762038" algn="l" defTabSz="2438522"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200" b="1" dirty="0" smtClean="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Paso </a:t>
            </a:r>
            <a:r>
              <a:rPr lang="es-ES"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5</a:t>
            </a:r>
            <a:endParaRPr lang="en-US" sz="12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9" name="Текст 1"/>
          <p:cNvSpPr>
            <a:spLocks noGrp="1"/>
          </p:cNvSpPr>
          <p:nvPr>
            <p:ph type="body" sz="quarter" idx="4294967295"/>
          </p:nvPr>
        </p:nvSpPr>
        <p:spPr>
          <a:xfrm>
            <a:off x="630531" y="2807319"/>
            <a:ext cx="1349181" cy="1335364"/>
          </a:xfrm>
          <a:prstGeom prst="rect">
            <a:avLst/>
          </a:prstGeom>
        </p:spPr>
        <p:txBody>
          <a:bodyPr/>
          <a:lstStyle/>
          <a:p>
            <a:pPr marL="0" indent="0" algn="ctr">
              <a:buNone/>
            </a:pPr>
            <a:r>
              <a:rPr lang="es-ES" sz="1600" dirty="0">
                <a:solidFill>
                  <a:schemeClr val="accent1">
                    <a:lumMod val="50000"/>
                  </a:schemeClr>
                </a:solidFill>
                <a:latin typeface="Times New Roman" panose="02020603050405020304" pitchFamily="18" charset="0"/>
                <a:cs typeface="Times New Roman" panose="02020603050405020304" pitchFamily="18" charset="0"/>
              </a:rPr>
              <a:t>El análisis de amenazas y </a:t>
            </a:r>
            <a:r>
              <a:rPr lang="es-ES" sz="1600" dirty="0" smtClean="0">
                <a:solidFill>
                  <a:schemeClr val="accent1">
                    <a:lumMod val="50000"/>
                  </a:schemeClr>
                </a:solidFill>
                <a:latin typeface="Times New Roman" panose="02020603050405020304" pitchFamily="18" charset="0"/>
                <a:cs typeface="Times New Roman" panose="02020603050405020304" pitchFamily="18" charset="0"/>
              </a:rPr>
              <a:t>riesgos</a:t>
            </a:r>
            <a:endParaRPr lang="en-US" sz="1600"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1" name="Текст 1"/>
          <p:cNvSpPr>
            <a:spLocks noGrp="1"/>
          </p:cNvSpPr>
          <p:nvPr>
            <p:ph type="body" sz="quarter" idx="4294967295"/>
          </p:nvPr>
        </p:nvSpPr>
        <p:spPr>
          <a:xfrm>
            <a:off x="3631822" y="2806432"/>
            <a:ext cx="1532122" cy="1335364"/>
          </a:xfrm>
          <a:prstGeom prst="rect">
            <a:avLst/>
          </a:prstGeom>
        </p:spPr>
        <p:txBody>
          <a:bodyPr/>
          <a:lstStyle/>
          <a:p>
            <a:pPr marL="0" indent="0" algn="ctr">
              <a:buNone/>
            </a:pPr>
            <a:r>
              <a:rPr lang="es-ES" sz="1600" dirty="0">
                <a:solidFill>
                  <a:schemeClr val="accent4">
                    <a:lumMod val="50000"/>
                  </a:schemeClr>
                </a:solidFill>
                <a:latin typeface="Times New Roman" panose="02020603050405020304" pitchFamily="18" charset="0"/>
                <a:cs typeface="Times New Roman" panose="02020603050405020304" pitchFamily="18" charset="0"/>
              </a:rPr>
              <a:t>El desarrollo de escenarios para el proceso de planificación</a:t>
            </a:r>
            <a:endParaRPr lang="en-US" sz="1600" dirty="0">
              <a:solidFill>
                <a:schemeClr val="accent4">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2" name="Текст 1"/>
          <p:cNvSpPr>
            <a:spLocks noGrp="1"/>
          </p:cNvSpPr>
          <p:nvPr>
            <p:ph type="body" sz="quarter" idx="4294967295"/>
          </p:nvPr>
        </p:nvSpPr>
        <p:spPr>
          <a:xfrm>
            <a:off x="5343186" y="2793958"/>
            <a:ext cx="1442854" cy="1335364"/>
          </a:xfrm>
          <a:prstGeom prst="rect">
            <a:avLst/>
          </a:prstGeom>
        </p:spPr>
        <p:txBody>
          <a:bodyPr/>
          <a:lstStyle/>
          <a:p>
            <a:pPr marL="0" indent="0" algn="ctr">
              <a:buNone/>
            </a:pPr>
            <a:r>
              <a:rPr lang="es-ES" sz="1600" dirty="0">
                <a:solidFill>
                  <a:schemeClr val="accent6">
                    <a:lumMod val="50000"/>
                  </a:schemeClr>
                </a:solidFill>
                <a:latin typeface="Times New Roman" panose="02020603050405020304" pitchFamily="18" charset="0"/>
                <a:cs typeface="Times New Roman" panose="02020603050405020304" pitchFamily="18" charset="0"/>
              </a:rPr>
              <a:t>Preparación de un plan de contingencia para cada escenario elegido</a:t>
            </a:r>
            <a:endParaRPr lang="en-US" sz="1600" dirty="0">
              <a:solidFill>
                <a:schemeClr val="accent6">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Текст 1"/>
          <p:cNvSpPr>
            <a:spLocks noGrp="1"/>
          </p:cNvSpPr>
          <p:nvPr>
            <p:ph type="body" sz="quarter" idx="4294967295"/>
          </p:nvPr>
        </p:nvSpPr>
        <p:spPr>
          <a:xfrm>
            <a:off x="6948264" y="2807986"/>
            <a:ext cx="1571601" cy="1335364"/>
          </a:xfrm>
          <a:prstGeom prst="rect">
            <a:avLst/>
          </a:prstGeom>
        </p:spPr>
        <p:txBody>
          <a:bodyPr/>
          <a:lstStyle/>
          <a:p>
            <a:pPr marL="0" indent="0" algn="ctr">
              <a:buNone/>
            </a:pPr>
            <a:r>
              <a:rPr lang="es-ES" sz="1600" dirty="0">
                <a:solidFill>
                  <a:schemeClr val="bg2">
                    <a:lumMod val="50000"/>
                  </a:schemeClr>
                </a:solidFill>
                <a:latin typeface="Times New Roman" panose="02020603050405020304" pitchFamily="18" charset="0"/>
                <a:cs typeface="Times New Roman" panose="02020603050405020304" pitchFamily="18" charset="0"/>
              </a:rPr>
              <a:t>El mantenimiento y actualización del plan de contingencia</a:t>
            </a:r>
            <a:endParaRPr lang="en-US" sz="1600"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4" name="Текст 1"/>
          <p:cNvSpPr>
            <a:spLocks noGrp="1"/>
          </p:cNvSpPr>
          <p:nvPr>
            <p:ph type="body" sz="quarter" idx="4294967295"/>
          </p:nvPr>
        </p:nvSpPr>
        <p:spPr>
          <a:xfrm>
            <a:off x="2066748" y="2806432"/>
            <a:ext cx="1497140" cy="1637526"/>
          </a:xfrm>
          <a:prstGeom prst="rect">
            <a:avLst/>
          </a:prstGeom>
        </p:spPr>
        <p:txBody>
          <a:bodyPr/>
          <a:lstStyle/>
          <a:p>
            <a:pPr marL="0" indent="0" algn="ctr">
              <a:buNone/>
            </a:pPr>
            <a:r>
              <a:rPr lang="es-ES" sz="1600" dirty="0">
                <a:solidFill>
                  <a:schemeClr val="accent3">
                    <a:lumMod val="50000"/>
                  </a:schemeClr>
                </a:solidFill>
                <a:latin typeface="Times New Roman" panose="02020603050405020304" pitchFamily="18" charset="0"/>
                <a:cs typeface="Times New Roman" panose="02020603050405020304" pitchFamily="18" charset="0"/>
              </a:rPr>
              <a:t>La identificación y priorización de contingencias</a:t>
            </a:r>
            <a:endParaRPr lang="en-US" sz="1600"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76409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s-CR" b="1" dirty="0"/>
              <a:t>Estándar para la representación de un plan de contingencia</a:t>
            </a:r>
            <a:endParaRPr dirty="0"/>
          </a:p>
        </p:txBody>
      </p:sp>
      <p:sp>
        <p:nvSpPr>
          <p:cNvPr id="698" name="Google Shape;698;p30"/>
          <p:cNvSpPr txBox="1">
            <a:spLocks noGrp="1"/>
          </p:cNvSpPr>
          <p:nvPr>
            <p:ph type="body" idx="1"/>
          </p:nvPr>
        </p:nvSpPr>
        <p:spPr>
          <a:xfrm>
            <a:off x="683568" y="1347614"/>
            <a:ext cx="2520280" cy="2952328"/>
          </a:xfrm>
          <a:prstGeom prst="rect">
            <a:avLst/>
          </a:prstGeom>
        </p:spPr>
        <p:txBody>
          <a:bodyPr spcFirstLastPara="1" wrap="square" lIns="0" tIns="0" rIns="0" bIns="0" anchor="t" anchorCtr="0">
            <a:noAutofit/>
          </a:bodyPr>
          <a:lstStyle/>
          <a:p>
            <a:pPr marL="0" indent="0">
              <a:buNone/>
            </a:pPr>
            <a:r>
              <a:rPr lang="es-CR" sz="1400" b="1" dirty="0" smtClean="0">
                <a:latin typeface="Times New Roman" panose="02020603050405020304" pitchFamily="18" charset="0"/>
                <a:cs typeface="Times New Roman" panose="02020603050405020304" pitchFamily="18" charset="0"/>
              </a:rPr>
              <a:t>1. Resumen Ejecutivo</a:t>
            </a:r>
          </a:p>
          <a:p>
            <a:pPr marL="0" indent="0" algn="just">
              <a:lnSpc>
                <a:spcPct val="100000"/>
              </a:lnSpc>
              <a:buNone/>
            </a:pPr>
            <a:r>
              <a:rPr lang="es-CR" sz="1400" dirty="0" smtClean="0">
                <a:latin typeface="Times New Roman" panose="02020603050405020304" pitchFamily="18" charset="0"/>
                <a:cs typeface="Times New Roman" panose="02020603050405020304" pitchFamily="18" charset="0"/>
              </a:rPr>
              <a:t>Esta </a:t>
            </a:r>
            <a:r>
              <a:rPr lang="es-CR" sz="1400" dirty="0">
                <a:latin typeface="Times New Roman" panose="02020603050405020304" pitchFamily="18" charset="0"/>
                <a:cs typeface="Times New Roman" panose="02020603050405020304" pitchFamily="18" charset="0"/>
              </a:rPr>
              <a:t>sección del plan debe resumir los puntos clave que figuran en el plan  a fin de presentar a los tomadores de decisiones, los puntos más importantes presentados en el plan.</a:t>
            </a:r>
            <a:endParaRPr lang="es-ES" sz="14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b="1" dirty="0"/>
          </a:p>
        </p:txBody>
      </p:sp>
      <p:sp>
        <p:nvSpPr>
          <p:cNvPr id="699" name="Google Shape;699;p30"/>
          <p:cNvSpPr txBox="1">
            <a:spLocks noGrp="1"/>
          </p:cNvSpPr>
          <p:nvPr>
            <p:ph type="body" idx="2"/>
          </p:nvPr>
        </p:nvSpPr>
        <p:spPr>
          <a:xfrm>
            <a:off x="3563888" y="1347614"/>
            <a:ext cx="2376264" cy="2592288"/>
          </a:xfrm>
          <a:prstGeom prst="rect">
            <a:avLst/>
          </a:prstGeom>
        </p:spPr>
        <p:txBody>
          <a:bodyPr spcFirstLastPara="1" wrap="square" lIns="0" tIns="0" rIns="0" bIns="0" anchor="t" anchorCtr="0">
            <a:noAutofit/>
          </a:bodyPr>
          <a:lstStyle/>
          <a:p>
            <a:pPr marL="0" indent="0" algn="just">
              <a:lnSpc>
                <a:spcPct val="100000"/>
              </a:lnSpc>
              <a:buNone/>
            </a:pPr>
            <a:r>
              <a:rPr lang="es-CR" sz="1400" b="1" dirty="0" smtClean="0">
                <a:solidFill>
                  <a:schemeClr val="tx1"/>
                </a:solidFill>
                <a:latin typeface="Times New Roman" panose="02020603050405020304" pitchFamily="18" charset="0"/>
                <a:cs typeface="Times New Roman" panose="02020603050405020304" pitchFamily="18" charset="0"/>
              </a:rPr>
              <a:t>2. Contingencia</a:t>
            </a:r>
            <a:endParaRPr lang="es-CR" sz="14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s-CR" sz="1400" dirty="0" smtClean="0">
                <a:solidFill>
                  <a:schemeClr val="tx1"/>
                </a:solidFill>
                <a:latin typeface="Times New Roman" panose="02020603050405020304" pitchFamily="18" charset="0"/>
                <a:cs typeface="Times New Roman" panose="02020603050405020304" pitchFamily="18" charset="0"/>
              </a:rPr>
              <a:t>En </a:t>
            </a:r>
            <a:r>
              <a:rPr lang="es-CR" sz="1400" dirty="0">
                <a:solidFill>
                  <a:schemeClr val="tx1"/>
                </a:solidFill>
                <a:latin typeface="Times New Roman" panose="02020603050405020304" pitchFamily="18" charset="0"/>
                <a:cs typeface="Times New Roman" panose="02020603050405020304" pitchFamily="18" charset="0"/>
              </a:rPr>
              <a:t>esta sección del documento se presenta cada contingencia, describiendo el evento que pueden ocurrir y la situación que lo rodea. Además, se da una introducción a los escenarios desarrollados para esta contingencia</a:t>
            </a:r>
            <a:r>
              <a:rPr lang="es-CR" sz="1400" dirty="0" smtClean="0">
                <a:solidFill>
                  <a:schemeClr val="tx1"/>
                </a:solidFill>
                <a:latin typeface="Times New Roman" panose="02020603050405020304" pitchFamily="18" charset="0"/>
                <a:cs typeface="Times New Roman" panose="02020603050405020304" pitchFamily="18" charset="0"/>
              </a:rPr>
              <a:t>.</a:t>
            </a:r>
            <a:endParaRPr lang="es-ES" sz="1400" dirty="0">
              <a:solidFill>
                <a:schemeClr val="tx1"/>
              </a:solidFill>
              <a:latin typeface="Times New Roman" panose="02020603050405020304" pitchFamily="18" charset="0"/>
              <a:cs typeface="Times New Roman" panose="02020603050405020304" pitchFamily="18" charset="0"/>
            </a:endParaRPr>
          </a:p>
        </p:txBody>
      </p:sp>
      <p:sp>
        <p:nvSpPr>
          <p:cNvPr id="700" name="Google Shape;700;p30"/>
          <p:cNvSpPr txBox="1">
            <a:spLocks noGrp="1"/>
          </p:cNvSpPr>
          <p:nvPr>
            <p:ph type="body" idx="3"/>
          </p:nvPr>
        </p:nvSpPr>
        <p:spPr>
          <a:xfrm>
            <a:off x="6228184" y="1275606"/>
            <a:ext cx="2376264" cy="3096344"/>
          </a:xfrm>
          <a:prstGeom prst="rect">
            <a:avLst/>
          </a:prstGeom>
        </p:spPr>
        <p:txBody>
          <a:bodyPr spcFirstLastPara="1" wrap="square" lIns="0" tIns="0" rIns="0" bIns="0" anchor="t" anchorCtr="0">
            <a:noAutofit/>
          </a:bodyPr>
          <a:lstStyle/>
          <a:p>
            <a:pPr marL="0" indent="0" algn="just">
              <a:buNone/>
            </a:pPr>
            <a:r>
              <a:rPr lang="es-CR" sz="1400" b="1" dirty="0" smtClean="0">
                <a:latin typeface="Times New Roman" panose="02020603050405020304" pitchFamily="18" charset="0"/>
                <a:cs typeface="Times New Roman" panose="02020603050405020304" pitchFamily="18" charset="0"/>
              </a:rPr>
              <a:t>3. Escenario</a:t>
            </a:r>
          </a:p>
          <a:p>
            <a:pPr marL="0" indent="0" algn="just">
              <a:buNone/>
            </a:pPr>
            <a:r>
              <a:rPr lang="es-CR" sz="1400" dirty="0" smtClean="0">
                <a:latin typeface="Times New Roman" panose="02020603050405020304" pitchFamily="18" charset="0"/>
                <a:cs typeface="Times New Roman" panose="02020603050405020304" pitchFamily="18" charset="0"/>
              </a:rPr>
              <a:t>En </a:t>
            </a:r>
            <a:r>
              <a:rPr lang="es-CR" sz="1400" dirty="0">
                <a:latin typeface="Times New Roman" panose="02020603050405020304" pitchFamily="18" charset="0"/>
                <a:cs typeface="Times New Roman" panose="02020603050405020304" pitchFamily="18" charset="0"/>
              </a:rPr>
              <a:t>esta sección se define el escenario que se prevé y contiene los principales supuestos de planificación que definen los parámetros para la planificación en el Plan de contingencia. Esta sección debe ser realizada para cada escenario que se ha identificado en el proceso de planificación. </a:t>
            </a:r>
            <a:endParaRPr lang="es-ES" sz="1400" dirty="0">
              <a:latin typeface="Times New Roman" panose="02020603050405020304" pitchFamily="18" charset="0"/>
              <a:cs typeface="Times New Roman" panose="02020603050405020304" pitchFamily="18" charset="0"/>
            </a:endParaRPr>
          </a:p>
        </p:txBody>
      </p:sp>
      <p:sp>
        <p:nvSpPr>
          <p:cNvPr id="701" name="Google Shape;701;p3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082651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s-CR" b="1" dirty="0"/>
              <a:t>Estándar para la representación de un plan de </a:t>
            </a:r>
            <a:r>
              <a:rPr lang="es-CR" b="1" dirty="0" smtClean="0"/>
              <a:t>contingencia</a:t>
            </a:r>
            <a:endParaRPr dirty="0"/>
          </a:p>
        </p:txBody>
      </p:sp>
      <p:sp>
        <p:nvSpPr>
          <p:cNvPr id="701" name="Google Shape;701;p3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6" name="Google Shape;702;p30"/>
          <p:cNvSpPr txBox="1">
            <a:spLocks noGrp="1"/>
          </p:cNvSpPr>
          <p:nvPr>
            <p:ph type="body" idx="1"/>
          </p:nvPr>
        </p:nvSpPr>
        <p:spPr>
          <a:xfrm>
            <a:off x="1187624" y="1491630"/>
            <a:ext cx="2664296" cy="2448272"/>
          </a:xfrm>
          <a:prstGeom prst="rect">
            <a:avLst/>
          </a:prstGeom>
        </p:spPr>
        <p:txBody>
          <a:bodyPr spcFirstLastPara="1" wrap="square" lIns="0" tIns="0" rIns="0" bIns="0" anchor="t" anchorCtr="0">
            <a:noAutofit/>
          </a:bodyPr>
          <a:lstStyle/>
          <a:p>
            <a:pPr marL="0" lvl="0" indent="0">
              <a:buNone/>
            </a:pPr>
            <a:r>
              <a:rPr lang="es-CR" sz="1400" b="1" dirty="0" smtClean="0">
                <a:solidFill>
                  <a:schemeClr val="tx1"/>
                </a:solidFill>
                <a:latin typeface="Times New Roman" panose="02020603050405020304" pitchFamily="18" charset="0"/>
                <a:cs typeface="Times New Roman" panose="02020603050405020304" pitchFamily="18" charset="0"/>
              </a:rPr>
              <a:t>4. Plan </a:t>
            </a:r>
            <a:r>
              <a:rPr lang="es-CR" sz="1400" b="1" dirty="0">
                <a:solidFill>
                  <a:schemeClr val="tx1"/>
                </a:solidFill>
                <a:latin typeface="Times New Roman" panose="02020603050405020304" pitchFamily="18" charset="0"/>
                <a:cs typeface="Times New Roman" panose="02020603050405020304" pitchFamily="18" charset="0"/>
              </a:rPr>
              <a:t>de </a:t>
            </a:r>
            <a:r>
              <a:rPr lang="es-CR" sz="1400" b="1" dirty="0" smtClean="0">
                <a:solidFill>
                  <a:schemeClr val="tx1"/>
                </a:solidFill>
                <a:latin typeface="Times New Roman" panose="02020603050405020304" pitchFamily="18" charset="0"/>
                <a:cs typeface="Times New Roman" panose="02020603050405020304" pitchFamily="18" charset="0"/>
              </a:rPr>
              <a:t>contingencia</a:t>
            </a:r>
          </a:p>
          <a:p>
            <a:pPr marL="0" lvl="0" indent="0" algn="just">
              <a:buNone/>
            </a:pPr>
            <a:r>
              <a:rPr lang="es-CR" sz="1400" dirty="0" smtClean="0">
                <a:solidFill>
                  <a:schemeClr val="tx1"/>
                </a:solidFill>
                <a:latin typeface="Times New Roman" panose="02020603050405020304" pitchFamily="18" charset="0"/>
                <a:cs typeface="Times New Roman" panose="02020603050405020304" pitchFamily="18" charset="0"/>
              </a:rPr>
              <a:t>Esta </a:t>
            </a:r>
            <a:r>
              <a:rPr lang="es-CR" sz="1400" dirty="0">
                <a:solidFill>
                  <a:schemeClr val="tx1"/>
                </a:solidFill>
                <a:latin typeface="Times New Roman" panose="02020603050405020304" pitchFamily="18" charset="0"/>
                <a:cs typeface="Times New Roman" panose="02020603050405020304" pitchFamily="18" charset="0"/>
              </a:rPr>
              <a:t>sección presenta los detalles del contenido del Plan de contingencia, para un escenario previsto, basándose en los supuestos de planificación, desarrollado en la sección Escenario. Este apartado debe completarse para cada escenario que ha sido seleccionado para la planificación. </a:t>
            </a:r>
            <a:endParaRPr sz="1400" dirty="0">
              <a:solidFill>
                <a:schemeClr val="tx1"/>
              </a:solidFill>
              <a:latin typeface="Times New Roman" panose="02020603050405020304" pitchFamily="18" charset="0"/>
              <a:cs typeface="Times New Roman" panose="02020603050405020304" pitchFamily="18" charset="0"/>
            </a:endParaRPr>
          </a:p>
        </p:txBody>
      </p:sp>
      <p:sp>
        <p:nvSpPr>
          <p:cNvPr id="17" name="Google Shape;702;p30"/>
          <p:cNvSpPr txBox="1">
            <a:spLocks noGrp="1"/>
          </p:cNvSpPr>
          <p:nvPr>
            <p:ph type="body" idx="1"/>
          </p:nvPr>
        </p:nvSpPr>
        <p:spPr>
          <a:xfrm>
            <a:off x="4499992" y="1491630"/>
            <a:ext cx="3528392" cy="2808312"/>
          </a:xfrm>
          <a:prstGeom prst="rect">
            <a:avLst/>
          </a:prstGeom>
        </p:spPr>
        <p:txBody>
          <a:bodyPr spcFirstLastPara="1" wrap="square" lIns="0" tIns="0" rIns="0" bIns="0" anchor="t" anchorCtr="0">
            <a:noAutofit/>
          </a:bodyPr>
          <a:lstStyle/>
          <a:p>
            <a:pPr marL="0" lvl="0" indent="0" algn="just">
              <a:buNone/>
            </a:pPr>
            <a:r>
              <a:rPr lang="es-CR" sz="1400" b="1" dirty="0" smtClean="0">
                <a:solidFill>
                  <a:schemeClr val="tx1"/>
                </a:solidFill>
                <a:latin typeface="Times New Roman" panose="02020603050405020304" pitchFamily="18" charset="0"/>
                <a:cs typeface="Times New Roman" panose="02020603050405020304" pitchFamily="18" charset="0"/>
              </a:rPr>
              <a:t>5</a:t>
            </a:r>
            <a:r>
              <a:rPr lang="es-CR" sz="1400" dirty="0" smtClean="0">
                <a:solidFill>
                  <a:schemeClr val="tx1"/>
                </a:solidFill>
                <a:latin typeface="Times New Roman" panose="02020603050405020304" pitchFamily="18" charset="0"/>
                <a:cs typeface="Times New Roman" panose="02020603050405020304" pitchFamily="18" charset="0"/>
              </a:rPr>
              <a:t>. </a:t>
            </a:r>
            <a:r>
              <a:rPr lang="es-CR" sz="1400" b="1" dirty="0" smtClean="0">
                <a:latin typeface="Times New Roman" panose="02020603050405020304" pitchFamily="18" charset="0"/>
                <a:ea typeface="Calibri"/>
                <a:cs typeface="Times New Roman" panose="02020603050405020304" pitchFamily="18" charset="0"/>
              </a:rPr>
              <a:t>Acciones </a:t>
            </a:r>
            <a:r>
              <a:rPr lang="es-CR" sz="1400" b="1" dirty="0">
                <a:latin typeface="Times New Roman" panose="02020603050405020304" pitchFamily="18" charset="0"/>
                <a:ea typeface="Calibri"/>
                <a:cs typeface="Times New Roman" panose="02020603050405020304" pitchFamily="18" charset="0"/>
              </a:rPr>
              <a:t>plan de  preparación y </a:t>
            </a:r>
            <a:r>
              <a:rPr lang="es-CR" sz="1400" b="1" dirty="0" smtClean="0">
                <a:latin typeface="Times New Roman" panose="02020603050405020304" pitchFamily="18" charset="0"/>
                <a:ea typeface="Calibri"/>
                <a:cs typeface="Times New Roman" panose="02020603050405020304" pitchFamily="18" charset="0"/>
              </a:rPr>
              <a:t>actualización</a:t>
            </a:r>
          </a:p>
          <a:p>
            <a:pPr marL="0" lvl="0" indent="0" algn="just">
              <a:buNone/>
            </a:pPr>
            <a:r>
              <a:rPr lang="es-CR" sz="1400" dirty="0" smtClean="0">
                <a:latin typeface="Times New Roman" panose="02020603050405020304" pitchFamily="18" charset="0"/>
                <a:ea typeface="Calibri"/>
                <a:cs typeface="Times New Roman" panose="02020603050405020304" pitchFamily="18" charset="0"/>
              </a:rPr>
              <a:t>En </a:t>
            </a:r>
            <a:r>
              <a:rPr lang="es-CR" sz="1400" dirty="0">
                <a:latin typeface="Times New Roman" panose="02020603050405020304" pitchFamily="18" charset="0"/>
                <a:ea typeface="Calibri"/>
                <a:cs typeface="Times New Roman" panose="02020603050405020304" pitchFamily="18" charset="0"/>
              </a:rPr>
              <a:t>esta sección del documento se describen las disposiciones para la actualización y mantenimiento del plan, a fin de garantizar la continuidad del proceso de planificación de contingencia. </a:t>
            </a:r>
            <a:r>
              <a:rPr lang="es-CR" sz="1400" dirty="0" smtClean="0">
                <a:solidFill>
                  <a:schemeClr val="tx1"/>
                </a:solidFill>
                <a:latin typeface="Times New Roman" panose="02020603050405020304" pitchFamily="18" charset="0"/>
                <a:cs typeface="Times New Roman" panose="02020603050405020304" pitchFamily="18" charset="0"/>
              </a:rPr>
              <a:t> </a:t>
            </a:r>
            <a:endParaRP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875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s-CR" b="1" dirty="0"/>
              <a:t>Gestión del plan de contingencia </a:t>
            </a:r>
            <a:endParaRPr dirty="0"/>
          </a:p>
        </p:txBody>
      </p:sp>
      <p:sp>
        <p:nvSpPr>
          <p:cNvPr id="762" name="Google Shape;762;p3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6" name="5 Imagen"/>
          <p:cNvPicPr/>
          <p:nvPr/>
        </p:nvPicPr>
        <p:blipFill>
          <a:blip r:embed="rId3"/>
          <a:stretch>
            <a:fillRect/>
          </a:stretch>
        </p:blipFill>
        <p:spPr>
          <a:xfrm>
            <a:off x="899592" y="1419622"/>
            <a:ext cx="7632848" cy="338437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552671" y="699542"/>
            <a:ext cx="7843200" cy="653700"/>
          </a:xfrm>
          <a:prstGeom prst="rect">
            <a:avLst/>
          </a:prstGeom>
        </p:spPr>
        <p:txBody>
          <a:bodyPr spcFirstLastPara="1" wrap="square" lIns="0" tIns="0" rIns="0" bIns="0" anchor="ctr" anchorCtr="0">
            <a:noAutofit/>
          </a:bodyPr>
          <a:lstStyle/>
          <a:p>
            <a:r>
              <a:rPr lang="es-ES" sz="2800" dirty="0"/>
              <a:t>Tipos de herramientas de contingencia </a:t>
            </a:r>
            <a:endParaRPr sz="2800"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5" name="34 Grupo"/>
          <p:cNvGrpSpPr/>
          <p:nvPr/>
        </p:nvGrpSpPr>
        <p:grpSpPr>
          <a:xfrm>
            <a:off x="2069683" y="1381115"/>
            <a:ext cx="1832374" cy="1399754"/>
            <a:chOff x="381561" y="1191130"/>
            <a:chExt cx="1464247" cy="1021281"/>
          </a:xfrm>
          <a:scene3d>
            <a:camera prst="orthographicFront">
              <a:rot lat="0" lon="0" rev="0"/>
            </a:camera>
            <a:lightRig rig="contrasting" dir="t">
              <a:rot lat="0" lon="0" rev="1200000"/>
            </a:lightRig>
          </a:scene3d>
        </p:grpSpPr>
        <p:sp>
          <p:nvSpPr>
            <p:cNvPr id="60" name="59 Elipse"/>
            <p:cNvSpPr/>
            <p:nvPr/>
          </p:nvSpPr>
          <p:spPr>
            <a:xfrm>
              <a:off x="381561" y="1191130"/>
              <a:ext cx="1464247" cy="1021281"/>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61" name="Elipse 4"/>
            <p:cNvSpPr/>
            <p:nvPr/>
          </p:nvSpPr>
          <p:spPr>
            <a:xfrm>
              <a:off x="595995" y="1340693"/>
              <a:ext cx="1035379" cy="722155"/>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15240" rIns="45469" bIns="15240" numCol="1" spcCol="1270" anchor="ctr" anchorCtr="0">
              <a:noAutofit/>
            </a:bodyPr>
            <a:lstStyle/>
            <a:p>
              <a:pPr lvl="0" algn="ctr" defTabSz="533400">
                <a:lnSpc>
                  <a:spcPct val="90000"/>
                </a:lnSpc>
                <a:spcBef>
                  <a:spcPct val="0"/>
                </a:spcBef>
                <a:spcAft>
                  <a:spcPct val="35000"/>
                </a:spcAft>
              </a:pPr>
              <a:r>
                <a:rPr lang="es-ES" b="1" kern="1200" dirty="0" smtClean="0">
                  <a:solidFill>
                    <a:schemeClr val="tx1"/>
                  </a:solidFill>
                  <a:latin typeface="Times New Roman" panose="02020603050405020304" pitchFamily="18" charset="0"/>
                  <a:cs typeface="Times New Roman" panose="02020603050405020304" pitchFamily="18" charset="0"/>
                </a:rPr>
                <a:t>Herramientas de gestión de planes de contingencia y continuidad</a:t>
              </a:r>
              <a:endParaRPr lang="es-ES" kern="1200" dirty="0">
                <a:solidFill>
                  <a:schemeClr val="tx1"/>
                </a:solidFill>
                <a:latin typeface="Times New Roman" panose="02020603050405020304" pitchFamily="18" charset="0"/>
                <a:cs typeface="Times New Roman" panose="02020603050405020304" pitchFamily="18" charset="0"/>
              </a:endParaRPr>
            </a:p>
          </p:txBody>
        </p:sp>
      </p:grpSp>
      <p:grpSp>
        <p:nvGrpSpPr>
          <p:cNvPr id="36" name="35 Grupo"/>
          <p:cNvGrpSpPr/>
          <p:nvPr/>
        </p:nvGrpSpPr>
        <p:grpSpPr>
          <a:xfrm>
            <a:off x="837180" y="2826471"/>
            <a:ext cx="1874217" cy="1460240"/>
            <a:chOff x="1289873" y="2012531"/>
            <a:chExt cx="1423440" cy="1088741"/>
          </a:xfrm>
          <a:scene3d>
            <a:camera prst="orthographicFront">
              <a:rot lat="0" lon="0" rev="0"/>
            </a:camera>
            <a:lightRig rig="contrasting" dir="t">
              <a:rot lat="0" lon="0" rev="1200000"/>
            </a:lightRig>
          </a:scene3d>
        </p:grpSpPr>
        <p:sp>
          <p:nvSpPr>
            <p:cNvPr id="58" name="57 Elipse"/>
            <p:cNvSpPr/>
            <p:nvPr/>
          </p:nvSpPr>
          <p:spPr>
            <a:xfrm>
              <a:off x="1289873" y="2012531"/>
              <a:ext cx="1423440" cy="1088741"/>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9" name="Elipse 6"/>
            <p:cNvSpPr/>
            <p:nvPr/>
          </p:nvSpPr>
          <p:spPr>
            <a:xfrm>
              <a:off x="1498331" y="2171973"/>
              <a:ext cx="1006524" cy="76985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15240" rIns="45469" bIns="15240" numCol="1" spcCol="1270" anchor="ctr" anchorCtr="0">
              <a:noAutofit/>
            </a:bodyPr>
            <a:lstStyle/>
            <a:p>
              <a:pPr lvl="0" algn="ctr" defTabSz="533400">
                <a:lnSpc>
                  <a:spcPct val="90000"/>
                </a:lnSpc>
                <a:spcBef>
                  <a:spcPct val="0"/>
                </a:spcBef>
                <a:spcAft>
                  <a:spcPct val="35000"/>
                </a:spcAft>
              </a:pPr>
              <a:r>
                <a:rPr lang="es-ES" b="1" kern="1200" dirty="0" smtClean="0">
                  <a:solidFill>
                    <a:schemeClr val="tx1"/>
                  </a:solidFill>
                  <a:latin typeface="Times New Roman" panose="02020603050405020304" pitchFamily="18" charset="0"/>
                  <a:cs typeface="Times New Roman" panose="02020603050405020304" pitchFamily="18" charset="0"/>
                </a:rPr>
                <a:t>Herramientas de recuperación de sistemas</a:t>
              </a:r>
              <a:endParaRPr lang="es-ES"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37" name="36 Grupo"/>
          <p:cNvGrpSpPr/>
          <p:nvPr/>
        </p:nvGrpSpPr>
        <p:grpSpPr>
          <a:xfrm>
            <a:off x="301050" y="1382690"/>
            <a:ext cx="1621206" cy="1302440"/>
            <a:chOff x="2197131" y="1281225"/>
            <a:chExt cx="1221026" cy="997181"/>
          </a:xfrm>
          <a:scene3d>
            <a:camera prst="orthographicFront">
              <a:rot lat="0" lon="0" rev="0"/>
            </a:camera>
            <a:lightRig rig="contrasting" dir="t">
              <a:rot lat="0" lon="0" rev="1200000"/>
            </a:lightRig>
          </a:scene3d>
        </p:grpSpPr>
        <p:sp>
          <p:nvSpPr>
            <p:cNvPr id="56" name="55 Elipse"/>
            <p:cNvSpPr/>
            <p:nvPr/>
          </p:nvSpPr>
          <p:spPr>
            <a:xfrm>
              <a:off x="2197131" y="1281225"/>
              <a:ext cx="1221026" cy="997181"/>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7" name="Elipse 8"/>
            <p:cNvSpPr/>
            <p:nvPr/>
          </p:nvSpPr>
          <p:spPr>
            <a:xfrm>
              <a:off x="2375946" y="1427259"/>
              <a:ext cx="863396" cy="70511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15240" rIns="45469" bIns="15240" numCol="1" spcCol="1270" anchor="ctr" anchorCtr="0">
              <a:noAutofit/>
            </a:bodyPr>
            <a:lstStyle/>
            <a:p>
              <a:pPr lvl="0" algn="ctr" defTabSz="533400">
                <a:lnSpc>
                  <a:spcPct val="90000"/>
                </a:lnSpc>
                <a:spcBef>
                  <a:spcPct val="0"/>
                </a:spcBef>
                <a:spcAft>
                  <a:spcPct val="35000"/>
                </a:spcAft>
              </a:pPr>
              <a:r>
                <a:rPr lang="es-ES" b="1" kern="1200" dirty="0" smtClean="0">
                  <a:solidFill>
                    <a:schemeClr val="tx1"/>
                  </a:solidFill>
                  <a:latin typeface="Times New Roman" panose="02020603050405020304" pitchFamily="18" charset="0"/>
                  <a:cs typeface="Times New Roman" panose="02020603050405020304" pitchFamily="18" charset="0"/>
                </a:rPr>
                <a:t>Copias de seguridad</a:t>
              </a:r>
              <a:endParaRPr lang="es-ES"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38" name="37 Grupo"/>
          <p:cNvGrpSpPr/>
          <p:nvPr/>
        </p:nvGrpSpPr>
        <p:grpSpPr>
          <a:xfrm>
            <a:off x="3054836" y="2950601"/>
            <a:ext cx="1845803" cy="1308002"/>
            <a:chOff x="2795069" y="2006181"/>
            <a:chExt cx="1546298" cy="1055883"/>
          </a:xfrm>
          <a:scene3d>
            <a:camera prst="orthographicFront">
              <a:rot lat="0" lon="0" rev="0"/>
            </a:camera>
            <a:lightRig rig="contrasting" dir="t">
              <a:rot lat="0" lon="0" rev="1200000"/>
            </a:lightRig>
          </a:scene3d>
        </p:grpSpPr>
        <p:sp>
          <p:nvSpPr>
            <p:cNvPr id="54" name="53 Elipse"/>
            <p:cNvSpPr/>
            <p:nvPr/>
          </p:nvSpPr>
          <p:spPr>
            <a:xfrm>
              <a:off x="2795069" y="2006181"/>
              <a:ext cx="1546298" cy="1055883"/>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5" name="Elipse 10"/>
            <p:cNvSpPr/>
            <p:nvPr/>
          </p:nvSpPr>
          <p:spPr>
            <a:xfrm>
              <a:off x="3021519" y="2160811"/>
              <a:ext cx="1093398" cy="74662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15240" rIns="45469" bIns="15240" numCol="1" spcCol="1270" anchor="ctr" anchorCtr="0">
              <a:noAutofit/>
            </a:bodyPr>
            <a:lstStyle/>
            <a:p>
              <a:pPr lvl="0" algn="ctr" defTabSz="533400">
                <a:lnSpc>
                  <a:spcPct val="90000"/>
                </a:lnSpc>
                <a:spcBef>
                  <a:spcPct val="0"/>
                </a:spcBef>
                <a:spcAft>
                  <a:spcPct val="35000"/>
                </a:spcAft>
              </a:pPr>
              <a:r>
                <a:rPr lang="es-ES" b="1" kern="1200" dirty="0" smtClean="0">
                  <a:latin typeface="Times New Roman" panose="02020603050405020304" pitchFamily="18" charset="0"/>
                  <a:cs typeface="Times New Roman" panose="02020603050405020304" pitchFamily="18" charset="0"/>
                </a:rPr>
                <a:t>Infraestructura de respaldo</a:t>
              </a:r>
              <a:endParaRPr lang="es-ES" kern="1200" dirty="0">
                <a:latin typeface="Times New Roman" panose="02020603050405020304" pitchFamily="18" charset="0"/>
                <a:cs typeface="Times New Roman" panose="02020603050405020304" pitchFamily="18" charset="0"/>
              </a:endParaRPr>
            </a:p>
          </p:txBody>
        </p:sp>
      </p:grpSp>
      <p:grpSp>
        <p:nvGrpSpPr>
          <p:cNvPr id="39" name="38 Grupo"/>
          <p:cNvGrpSpPr/>
          <p:nvPr/>
        </p:nvGrpSpPr>
        <p:grpSpPr>
          <a:xfrm>
            <a:off x="3977738" y="1432825"/>
            <a:ext cx="1761694" cy="1296332"/>
            <a:chOff x="3543287" y="1167104"/>
            <a:chExt cx="1397613" cy="1110281"/>
          </a:xfrm>
          <a:scene3d>
            <a:camera prst="orthographicFront">
              <a:rot lat="0" lon="0" rev="0"/>
            </a:camera>
            <a:lightRig rig="contrasting" dir="t">
              <a:rot lat="0" lon="0" rev="1200000"/>
            </a:lightRig>
          </a:scene3d>
        </p:grpSpPr>
        <p:sp>
          <p:nvSpPr>
            <p:cNvPr id="52" name="51 Elipse"/>
            <p:cNvSpPr/>
            <p:nvPr/>
          </p:nvSpPr>
          <p:spPr>
            <a:xfrm>
              <a:off x="3543287" y="1167104"/>
              <a:ext cx="1397613" cy="1110281"/>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3" name="Elipse 12"/>
            <p:cNvSpPr/>
            <p:nvPr/>
          </p:nvSpPr>
          <p:spPr>
            <a:xfrm>
              <a:off x="3747963" y="1329701"/>
              <a:ext cx="988261" cy="78508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15240" rIns="45469" bIns="15240" numCol="1" spcCol="1270" anchor="ctr" anchorCtr="0">
              <a:noAutofit/>
            </a:bodyPr>
            <a:lstStyle/>
            <a:p>
              <a:pPr lvl="0" algn="ctr" defTabSz="533400">
                <a:lnSpc>
                  <a:spcPct val="90000"/>
                </a:lnSpc>
                <a:spcBef>
                  <a:spcPct val="0"/>
                </a:spcBef>
                <a:spcAft>
                  <a:spcPct val="35000"/>
                </a:spcAft>
              </a:pPr>
              <a:r>
                <a:rPr lang="es-ES" b="1" kern="1200" dirty="0" smtClean="0">
                  <a:latin typeface="Times New Roman" panose="02020603050405020304" pitchFamily="18" charset="0"/>
                  <a:cs typeface="Times New Roman" panose="02020603050405020304" pitchFamily="18" charset="0"/>
                </a:rPr>
                <a:t>Herramientas de borrado seguro</a:t>
              </a:r>
              <a:r>
                <a:rPr lang="es-ES" kern="1200" dirty="0" smtClean="0">
                  <a:latin typeface="Times New Roman" panose="02020603050405020304" pitchFamily="18" charset="0"/>
                  <a:cs typeface="Times New Roman" panose="02020603050405020304" pitchFamily="18" charset="0"/>
                </a:rPr>
                <a:t> </a:t>
              </a:r>
              <a:endParaRPr lang="es-ES" kern="1200" dirty="0">
                <a:latin typeface="Times New Roman" panose="02020603050405020304" pitchFamily="18" charset="0"/>
                <a:cs typeface="Times New Roman" panose="02020603050405020304" pitchFamily="18" charset="0"/>
              </a:endParaRPr>
            </a:p>
          </p:txBody>
        </p:sp>
      </p:grpSp>
      <p:grpSp>
        <p:nvGrpSpPr>
          <p:cNvPr id="40" name="39 Grupo"/>
          <p:cNvGrpSpPr/>
          <p:nvPr/>
        </p:nvGrpSpPr>
        <p:grpSpPr>
          <a:xfrm>
            <a:off x="5346181" y="3005140"/>
            <a:ext cx="1731256" cy="1253463"/>
            <a:chOff x="6226893" y="1888768"/>
            <a:chExt cx="826212" cy="826212"/>
          </a:xfrm>
          <a:scene3d>
            <a:camera prst="orthographicFront">
              <a:rot lat="0" lon="0" rev="0"/>
            </a:camera>
            <a:lightRig rig="contrasting" dir="t">
              <a:rot lat="0" lon="0" rev="1200000"/>
            </a:lightRig>
          </a:scene3d>
        </p:grpSpPr>
        <p:sp>
          <p:nvSpPr>
            <p:cNvPr id="50" name="49 Elipse"/>
            <p:cNvSpPr/>
            <p:nvPr/>
          </p:nvSpPr>
          <p:spPr>
            <a:xfrm>
              <a:off x="6226893" y="1888768"/>
              <a:ext cx="826212" cy="826212"/>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1" name="Elipse 14"/>
            <p:cNvSpPr/>
            <p:nvPr/>
          </p:nvSpPr>
          <p:spPr>
            <a:xfrm>
              <a:off x="6347889" y="2009764"/>
              <a:ext cx="584220" cy="584220"/>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6350" rIns="45469" bIns="6350" numCol="1" spcCol="1270" anchor="ctr" anchorCtr="0">
              <a:noAutofit/>
            </a:bodyPr>
            <a:lstStyle/>
            <a:p>
              <a:pPr lvl="0" algn="ctr" defTabSz="222250">
                <a:lnSpc>
                  <a:spcPct val="90000"/>
                </a:lnSpc>
                <a:spcBef>
                  <a:spcPct val="0"/>
                </a:spcBef>
                <a:spcAft>
                  <a:spcPct val="35000"/>
                </a:spcAft>
              </a:pPr>
              <a:r>
                <a:rPr lang="es-ES" b="1" kern="1200" dirty="0" smtClean="0">
                  <a:latin typeface="Times New Roman" panose="02020603050405020304" pitchFamily="18" charset="0"/>
                  <a:cs typeface="Times New Roman" panose="02020603050405020304" pitchFamily="18" charset="0"/>
                </a:rPr>
                <a:t>Herramientas de virtualización</a:t>
              </a:r>
              <a:r>
                <a:rPr lang="es-ES" kern="1200" dirty="0" smtClean="0">
                  <a:latin typeface="Times New Roman" panose="02020603050405020304" pitchFamily="18" charset="0"/>
                  <a:cs typeface="Times New Roman" panose="02020603050405020304" pitchFamily="18" charset="0"/>
                </a:rPr>
                <a:t> </a:t>
              </a:r>
              <a:endParaRPr lang="es-ES" kern="1200" dirty="0">
                <a:latin typeface="Times New Roman" panose="02020603050405020304" pitchFamily="18" charset="0"/>
                <a:cs typeface="Times New Roman" panose="02020603050405020304" pitchFamily="18" charset="0"/>
              </a:endParaRPr>
            </a:p>
          </p:txBody>
        </p:sp>
      </p:grpSp>
      <p:grpSp>
        <p:nvGrpSpPr>
          <p:cNvPr id="41" name="40 Grupo"/>
          <p:cNvGrpSpPr/>
          <p:nvPr/>
        </p:nvGrpSpPr>
        <p:grpSpPr>
          <a:xfrm>
            <a:off x="5789804" y="1470326"/>
            <a:ext cx="1576458" cy="1127167"/>
            <a:chOff x="7380848" y="1290111"/>
            <a:chExt cx="826212" cy="826212"/>
          </a:xfrm>
          <a:scene3d>
            <a:camera prst="orthographicFront">
              <a:rot lat="0" lon="0" rev="0"/>
            </a:camera>
            <a:lightRig rig="contrasting" dir="t">
              <a:rot lat="0" lon="0" rev="1200000"/>
            </a:lightRig>
          </a:scene3d>
        </p:grpSpPr>
        <p:sp>
          <p:nvSpPr>
            <p:cNvPr id="48" name="47 Elipse"/>
            <p:cNvSpPr/>
            <p:nvPr/>
          </p:nvSpPr>
          <p:spPr>
            <a:xfrm>
              <a:off x="7380848" y="1290111"/>
              <a:ext cx="826212" cy="826212"/>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9" name="Elipse 16"/>
            <p:cNvSpPr/>
            <p:nvPr/>
          </p:nvSpPr>
          <p:spPr>
            <a:xfrm>
              <a:off x="7501844" y="1411107"/>
              <a:ext cx="584220" cy="584220"/>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6350" rIns="45469" bIns="6350" numCol="1" spcCol="1270" anchor="ctr" anchorCtr="0">
              <a:noAutofit/>
            </a:bodyPr>
            <a:lstStyle/>
            <a:p>
              <a:pPr lvl="0" algn="ctr" defTabSz="222250">
                <a:lnSpc>
                  <a:spcPct val="90000"/>
                </a:lnSpc>
                <a:spcBef>
                  <a:spcPct val="0"/>
                </a:spcBef>
                <a:spcAft>
                  <a:spcPct val="35000"/>
                </a:spcAft>
              </a:pPr>
              <a:r>
                <a:rPr lang="es-ES" b="1" kern="1200" dirty="0" smtClean="0">
                  <a:latin typeface="Times New Roman" panose="02020603050405020304" pitchFamily="18" charset="0"/>
                  <a:cs typeface="Times New Roman" panose="02020603050405020304" pitchFamily="18" charset="0"/>
                </a:rPr>
                <a:t>Servicios en la nube</a:t>
              </a:r>
              <a:endParaRPr lang="es-ES" kern="1200" dirty="0">
                <a:latin typeface="Times New Roman" panose="02020603050405020304" pitchFamily="18" charset="0"/>
                <a:cs typeface="Times New Roman" panose="02020603050405020304" pitchFamily="18" charset="0"/>
              </a:endParaRPr>
            </a:p>
          </p:txBody>
        </p:sp>
      </p:grpSp>
      <p:grpSp>
        <p:nvGrpSpPr>
          <p:cNvPr id="42" name="41 Grupo"/>
          <p:cNvGrpSpPr/>
          <p:nvPr/>
        </p:nvGrpSpPr>
        <p:grpSpPr>
          <a:xfrm>
            <a:off x="7415553" y="1432825"/>
            <a:ext cx="1691680" cy="1202169"/>
            <a:chOff x="7548833" y="1888768"/>
            <a:chExt cx="826212" cy="826212"/>
          </a:xfrm>
          <a:scene3d>
            <a:camera prst="orthographicFront">
              <a:rot lat="0" lon="0" rev="0"/>
            </a:camera>
            <a:lightRig rig="contrasting" dir="t">
              <a:rot lat="0" lon="0" rev="1200000"/>
            </a:lightRig>
          </a:scene3d>
        </p:grpSpPr>
        <p:sp>
          <p:nvSpPr>
            <p:cNvPr id="46" name="45 Elipse"/>
            <p:cNvSpPr/>
            <p:nvPr/>
          </p:nvSpPr>
          <p:spPr>
            <a:xfrm>
              <a:off x="7548833" y="1888768"/>
              <a:ext cx="826212" cy="826212"/>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7" name="Elipse 18"/>
            <p:cNvSpPr/>
            <p:nvPr/>
          </p:nvSpPr>
          <p:spPr>
            <a:xfrm>
              <a:off x="7669829" y="2009764"/>
              <a:ext cx="584220" cy="584220"/>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6350" rIns="45469" bIns="6350" numCol="1" spcCol="1270" anchor="ctr" anchorCtr="0">
              <a:noAutofit/>
            </a:bodyPr>
            <a:lstStyle/>
            <a:p>
              <a:pPr lvl="0" algn="ctr" defTabSz="222250">
                <a:lnSpc>
                  <a:spcPct val="90000"/>
                </a:lnSpc>
                <a:spcBef>
                  <a:spcPct val="0"/>
                </a:spcBef>
                <a:spcAft>
                  <a:spcPct val="35000"/>
                </a:spcAft>
              </a:pPr>
              <a:r>
                <a:rPr lang="es-ES" b="1" kern="1200" dirty="0" smtClean="0">
                  <a:latin typeface="Times New Roman" panose="02020603050405020304" pitchFamily="18" charset="0"/>
                  <a:cs typeface="Times New Roman" panose="02020603050405020304" pitchFamily="18" charset="0"/>
                </a:rPr>
                <a:t>Herramientas de monitorización</a:t>
              </a:r>
              <a:r>
                <a:rPr lang="es-ES" kern="1200" dirty="0" smtClean="0">
                  <a:latin typeface="Times New Roman" panose="02020603050405020304" pitchFamily="18" charset="0"/>
                  <a:cs typeface="Times New Roman" panose="02020603050405020304" pitchFamily="18" charset="0"/>
                </a:rPr>
                <a:t> </a:t>
              </a:r>
              <a:endParaRPr lang="es-ES" kern="1200" dirty="0">
                <a:latin typeface="Times New Roman" panose="02020603050405020304" pitchFamily="18" charset="0"/>
                <a:cs typeface="Times New Roman" panose="02020603050405020304" pitchFamily="18" charset="0"/>
              </a:endParaRPr>
            </a:p>
          </p:txBody>
        </p:sp>
      </p:grpSp>
      <p:grpSp>
        <p:nvGrpSpPr>
          <p:cNvPr id="43" name="42 Grupo"/>
          <p:cNvGrpSpPr/>
          <p:nvPr/>
        </p:nvGrpSpPr>
        <p:grpSpPr>
          <a:xfrm>
            <a:off x="7415553" y="2902590"/>
            <a:ext cx="1691680" cy="1308002"/>
            <a:chOff x="5004048" y="1887983"/>
            <a:chExt cx="826212" cy="826212"/>
          </a:xfrm>
          <a:scene3d>
            <a:camera prst="orthographicFront">
              <a:rot lat="0" lon="0" rev="0"/>
            </a:camera>
            <a:lightRig rig="contrasting" dir="t">
              <a:rot lat="0" lon="0" rev="1200000"/>
            </a:lightRig>
          </a:scene3d>
        </p:grpSpPr>
        <p:sp>
          <p:nvSpPr>
            <p:cNvPr id="44" name="43 Elipse"/>
            <p:cNvSpPr/>
            <p:nvPr/>
          </p:nvSpPr>
          <p:spPr>
            <a:xfrm>
              <a:off x="5004048" y="1887983"/>
              <a:ext cx="826212" cy="826212"/>
            </a:xfrm>
            <a:prstGeom prst="ellipse">
              <a:avLst/>
            </a:prstGeom>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5" name="Elipse 20"/>
            <p:cNvSpPr/>
            <p:nvPr/>
          </p:nvSpPr>
          <p:spPr>
            <a:xfrm>
              <a:off x="5125044" y="2008979"/>
              <a:ext cx="584220" cy="584220"/>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45469" tIns="6350" rIns="45469" bIns="6350" numCol="1" spcCol="1270" anchor="ctr" anchorCtr="0">
              <a:noAutofit/>
            </a:bodyPr>
            <a:lstStyle/>
            <a:p>
              <a:pPr lvl="0" algn="ctr" defTabSz="222250">
                <a:lnSpc>
                  <a:spcPct val="90000"/>
                </a:lnSpc>
                <a:spcBef>
                  <a:spcPct val="0"/>
                </a:spcBef>
                <a:spcAft>
                  <a:spcPct val="35000"/>
                </a:spcAft>
              </a:pPr>
              <a:r>
                <a:rPr lang="es-ES" b="1" kern="1200" dirty="0" smtClean="0">
                  <a:latin typeface="Times New Roman" panose="02020603050405020304" pitchFamily="18" charset="0"/>
                  <a:cs typeface="Times New Roman" panose="02020603050405020304" pitchFamily="18" charset="0"/>
                </a:rPr>
                <a:t>Herramientas de gestión y control del tráfico</a:t>
              </a:r>
              <a:endParaRPr lang="es-ES" kern="12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s-CR" dirty="0"/>
              <a:t>Recomendaciones para abordar la </a:t>
            </a:r>
            <a:r>
              <a:rPr lang="es-CR" dirty="0" smtClean="0"/>
              <a:t>contingencia</a:t>
            </a:r>
            <a:endParaRPr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6" name="Google Shape;1427;p39"/>
          <p:cNvGrpSpPr/>
          <p:nvPr/>
        </p:nvGrpSpPr>
        <p:grpSpPr>
          <a:xfrm>
            <a:off x="755576" y="1347614"/>
            <a:ext cx="7831465" cy="3528391"/>
            <a:chOff x="3042485" y="5594633"/>
            <a:chExt cx="1335082" cy="510557"/>
          </a:xfrm>
        </p:grpSpPr>
        <p:sp>
          <p:nvSpPr>
            <p:cNvPr id="7" name="Google Shape;1428;p3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29;p3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30;p3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431;p39"/>
            <p:cNvSpPr/>
            <p:nvPr/>
          </p:nvSpPr>
          <p:spPr>
            <a:xfrm>
              <a:off x="3866722" y="5594634"/>
              <a:ext cx="236100" cy="235500"/>
            </a:xfrm>
            <a:prstGeom prst="ellipse">
              <a:avLst/>
            </a:prstGeom>
            <a:solidFill>
              <a:schemeClr val="accent6">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432;p39"/>
            <p:cNvSpPr/>
            <p:nvPr/>
          </p:nvSpPr>
          <p:spPr>
            <a:xfrm>
              <a:off x="4141467" y="5869690"/>
              <a:ext cx="236100" cy="235500"/>
            </a:xfrm>
            <a:prstGeom prst="ellipse">
              <a:avLst/>
            </a:prstGeom>
            <a:solidFill>
              <a:schemeClr val="accent5">
                <a:lumMod val="60000"/>
                <a:lumOff val="4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436;p3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437;p3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438;p3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439;p3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 name="2 CuadroTexto"/>
          <p:cNvSpPr txBox="1"/>
          <p:nvPr/>
        </p:nvSpPr>
        <p:spPr>
          <a:xfrm>
            <a:off x="941350" y="3477474"/>
            <a:ext cx="1110370" cy="1169551"/>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R</a:t>
            </a:r>
            <a:r>
              <a:rPr lang="es-ES" b="1" dirty="0" smtClean="0">
                <a:latin typeface="Times New Roman" panose="02020603050405020304" pitchFamily="18" charset="0"/>
                <a:cs typeface="Times New Roman" panose="02020603050405020304" pitchFamily="18" charset="0"/>
              </a:rPr>
              <a:t>ealizar </a:t>
            </a:r>
            <a:r>
              <a:rPr lang="es-ES" b="1" dirty="0">
                <a:latin typeface="Times New Roman" panose="02020603050405020304" pitchFamily="18" charset="0"/>
                <a:cs typeface="Times New Roman" panose="02020603050405020304" pitchFamily="18" charset="0"/>
              </a:rPr>
              <a:t>copias periódicas de seguridad</a:t>
            </a:r>
            <a:endParaRPr lang="es-ES" dirty="0">
              <a:latin typeface="Times New Roman" panose="02020603050405020304" pitchFamily="18" charset="0"/>
              <a:cs typeface="Times New Roman" panose="02020603050405020304" pitchFamily="18" charset="0"/>
            </a:endParaRPr>
          </a:p>
        </p:txBody>
      </p:sp>
      <p:sp>
        <p:nvSpPr>
          <p:cNvPr id="4" name="3 CuadroTexto"/>
          <p:cNvSpPr txBox="1"/>
          <p:nvPr/>
        </p:nvSpPr>
        <p:spPr>
          <a:xfrm>
            <a:off x="2497496" y="1673178"/>
            <a:ext cx="1119087" cy="954107"/>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I</a:t>
            </a:r>
            <a:r>
              <a:rPr lang="es-ES" b="1" dirty="0" smtClean="0">
                <a:latin typeface="Times New Roman" panose="02020603050405020304" pitchFamily="18" charset="0"/>
                <a:cs typeface="Times New Roman" panose="02020603050405020304" pitchFamily="18" charset="0"/>
              </a:rPr>
              <a:t>dentificar </a:t>
            </a:r>
            <a:r>
              <a:rPr lang="es-ES" b="1" dirty="0">
                <a:latin typeface="Times New Roman" panose="02020603050405020304" pitchFamily="18" charset="0"/>
                <a:cs typeface="Times New Roman" panose="02020603050405020304" pitchFamily="18" charset="0"/>
              </a:rPr>
              <a:t>los servicios y procesos críticos</a:t>
            </a:r>
            <a:endParaRPr lang="es-ES" dirty="0">
              <a:latin typeface="Times New Roman" panose="02020603050405020304" pitchFamily="18" charset="0"/>
              <a:cs typeface="Times New Roman" panose="02020603050405020304" pitchFamily="18" charset="0"/>
            </a:endParaRPr>
          </a:p>
        </p:txBody>
      </p:sp>
      <p:sp>
        <p:nvSpPr>
          <p:cNvPr id="5" name="4 CuadroTexto"/>
          <p:cNvSpPr txBox="1"/>
          <p:nvPr/>
        </p:nvSpPr>
        <p:spPr>
          <a:xfrm>
            <a:off x="4246689" y="3692917"/>
            <a:ext cx="944808" cy="738664"/>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E</a:t>
            </a:r>
            <a:r>
              <a:rPr lang="es-ES" b="1" dirty="0" smtClean="0">
                <a:latin typeface="Times New Roman" panose="02020603050405020304" pitchFamily="18" charset="0"/>
                <a:cs typeface="Times New Roman" panose="02020603050405020304" pitchFamily="18" charset="0"/>
              </a:rPr>
              <a:t>laborar </a:t>
            </a:r>
            <a:r>
              <a:rPr lang="es-ES" b="1" dirty="0">
                <a:latin typeface="Times New Roman" panose="02020603050405020304" pitchFamily="18" charset="0"/>
                <a:cs typeface="Times New Roman" panose="02020603050405020304" pitchFamily="18" charset="0"/>
              </a:rPr>
              <a:t>el plan de crisis</a:t>
            </a:r>
            <a:endParaRPr lang="es-ES" dirty="0">
              <a:latin typeface="Times New Roman" panose="02020603050405020304" pitchFamily="18" charset="0"/>
              <a:cs typeface="Times New Roman" panose="02020603050405020304" pitchFamily="18" charset="0"/>
            </a:endParaRPr>
          </a:p>
        </p:txBody>
      </p:sp>
      <p:sp>
        <p:nvSpPr>
          <p:cNvPr id="16" name="15 CuadroTexto"/>
          <p:cNvSpPr txBox="1"/>
          <p:nvPr/>
        </p:nvSpPr>
        <p:spPr>
          <a:xfrm>
            <a:off x="7452320" y="3441451"/>
            <a:ext cx="1008112" cy="1384995"/>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R</a:t>
            </a:r>
            <a:r>
              <a:rPr lang="es-ES" b="1" dirty="0" smtClean="0">
                <a:latin typeface="Times New Roman" panose="02020603050405020304" pitchFamily="18" charset="0"/>
                <a:cs typeface="Times New Roman" panose="02020603050405020304" pitchFamily="18" charset="0"/>
              </a:rPr>
              <a:t>evisar </a:t>
            </a:r>
            <a:r>
              <a:rPr lang="es-ES" b="1" dirty="0">
                <a:latin typeface="Times New Roman" panose="02020603050405020304" pitchFamily="18" charset="0"/>
                <a:cs typeface="Times New Roman" panose="02020603050405020304" pitchFamily="18" charset="0"/>
              </a:rPr>
              <a:t>los contratos de servicios </a:t>
            </a:r>
            <a:r>
              <a:rPr lang="es-ES" b="1" dirty="0"/>
              <a:t>TIC</a:t>
            </a:r>
            <a:endParaRPr lang="es-ES" dirty="0"/>
          </a:p>
        </p:txBody>
      </p:sp>
      <p:sp>
        <p:nvSpPr>
          <p:cNvPr id="17" name="16 CuadroTexto"/>
          <p:cNvSpPr txBox="1"/>
          <p:nvPr/>
        </p:nvSpPr>
        <p:spPr>
          <a:xfrm>
            <a:off x="5770260" y="1649577"/>
            <a:ext cx="1105995" cy="954107"/>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C</a:t>
            </a:r>
            <a:r>
              <a:rPr lang="es-ES" b="1" dirty="0" smtClean="0">
                <a:latin typeface="Times New Roman" panose="02020603050405020304" pitchFamily="18" charset="0"/>
                <a:cs typeface="Times New Roman" panose="02020603050405020304" pitchFamily="18" charset="0"/>
              </a:rPr>
              <a:t>oncienciar </a:t>
            </a:r>
            <a:r>
              <a:rPr lang="es-ES" b="1" dirty="0">
                <a:latin typeface="Times New Roman" panose="02020603050405020304" pitchFamily="18" charset="0"/>
                <a:cs typeface="Times New Roman" panose="02020603050405020304" pitchFamily="18" charset="0"/>
              </a:rPr>
              <a:t>y formar a nuestros empleados</a:t>
            </a:r>
            <a:r>
              <a:rPr lang="es-ES" dirty="0">
                <a:latin typeface="Times New Roman" panose="02020603050405020304" pitchFamily="18" charset="0"/>
                <a:cs typeface="Times New Roman" panose="02020603050405020304" pitchFamily="18" charset="0"/>
              </a:rPr>
              <a:t> </a:t>
            </a:r>
            <a:endParaRPr lang="es-E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532</Words>
  <Application>Microsoft Office PowerPoint</Application>
  <PresentationFormat>Presentación en pantalla (16:9)</PresentationFormat>
  <Paragraphs>74</Paragraphs>
  <Slides>12</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Times New Roman</vt:lpstr>
      <vt:lpstr>Roboto Light</vt:lpstr>
      <vt:lpstr>Tahoma</vt:lpstr>
      <vt:lpstr>Barlow Light</vt:lpstr>
      <vt:lpstr>Calibri</vt:lpstr>
      <vt:lpstr>Barlow SemiBold</vt:lpstr>
      <vt:lpstr>Roboto Medium</vt:lpstr>
      <vt:lpstr>Lodovico template</vt:lpstr>
      <vt:lpstr>Plan de contingencia</vt:lpstr>
      <vt:lpstr>¿Qué es un plan de contingencia?</vt:lpstr>
      <vt:lpstr>Presentación de PowerPoint</vt:lpstr>
      <vt:lpstr>Proceso de planificación de contingencia</vt:lpstr>
      <vt:lpstr>Estándar para la representación de un plan de contingencia</vt:lpstr>
      <vt:lpstr>Estándar para la representación de un plan de contingencia</vt:lpstr>
      <vt:lpstr>Gestión del plan de contingencia </vt:lpstr>
      <vt:lpstr>Tipos de herramientas de contingencia </vt:lpstr>
      <vt:lpstr>Recomendaciones para abordar la contingencia</vt:lpstr>
      <vt:lpstr>Beneficios del plan de contingencia</vt:lpstr>
      <vt:lpstr>Problemas que son cubiertos por el plan de contingencia</vt:lpstr>
      <vt:lpstr>Plan de contingencia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Administrador</dc:creator>
  <cp:lastModifiedBy>Administrador</cp:lastModifiedBy>
  <cp:revision>15</cp:revision>
  <dcterms:modified xsi:type="dcterms:W3CDTF">2020-11-10T06:44:41Z</dcterms:modified>
</cp:coreProperties>
</file>