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s.wikipedia.org/wiki/Familia_de_protocolos_de_Interne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s.wikipedia.org/wiki/Cliente-servido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ured.cu/UDP" TargetMode="External"/><Relationship Id="rId2" Type="http://schemas.openxmlformats.org/officeDocument/2006/relationships/hyperlink" Target="https://www.ecured.cu/Protocolo_TCP/I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Computadora" TargetMode="External"/><Relationship Id="rId3" Type="http://schemas.openxmlformats.org/officeDocument/2006/relationships/hyperlink" Target="https://es.wikipedia.org/wiki/Datos" TargetMode="External"/><Relationship Id="rId7" Type="http://schemas.openxmlformats.org/officeDocument/2006/relationships/hyperlink" Target="https://es.wikipedia.org/wiki/Puerto_de_red" TargetMode="External"/><Relationship Id="rId2" Type="http://schemas.openxmlformats.org/officeDocument/2006/relationships/hyperlink" Target="https://es.wikipedia.org/wiki/Interfa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Software" TargetMode="External"/><Relationship Id="rId5" Type="http://schemas.openxmlformats.org/officeDocument/2006/relationships/hyperlink" Target="https://es.wikipedia.org/wiki/Hardware" TargetMode="External"/><Relationship Id="rId4" Type="http://schemas.openxmlformats.org/officeDocument/2006/relationships/hyperlink" Target="https://es.wikipedia.org/wiki/Interfaz_(electr%C3%B3nica)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net/Socket.html" TargetMode="External"/><Relationship Id="rId2" Type="http://schemas.openxmlformats.org/officeDocument/2006/relationships/hyperlink" Target="https://docs.oracle.com/javase/7/docs/api/java/lang/Threa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7/docs/api/java/net/ServerSocket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51FC9-F029-43F9-943B-7794F3DD1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4194" y="2975297"/>
            <a:ext cx="8676222" cy="3200400"/>
          </a:xfrm>
        </p:spPr>
        <p:txBody>
          <a:bodyPr/>
          <a:lstStyle/>
          <a:p>
            <a:r>
              <a:rPr lang="es-419" dirty="0"/>
              <a:t>HILOS Y SOCKETS EN JAVA</a:t>
            </a:r>
          </a:p>
        </p:txBody>
      </p:sp>
    </p:spTree>
    <p:extLst>
      <p:ext uri="{BB962C8B-B14F-4D97-AF65-F5344CB8AC3E}">
        <p14:creationId xmlns:p14="http://schemas.microsoft.com/office/powerpoint/2010/main" val="7335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2FAE545-A1D8-4CDE-8768-FB976E0C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98" y="359328"/>
            <a:ext cx="9905998" cy="631971"/>
          </a:xfrm>
        </p:spPr>
        <p:txBody>
          <a:bodyPr/>
          <a:lstStyle/>
          <a:p>
            <a:r>
              <a:rPr lang="es-419" dirty="0"/>
              <a:t>SINCRONIZACIÓN de hilos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68FC42C-0960-443F-AA71-D9447793FCAB}"/>
              </a:ext>
            </a:extLst>
          </p:cNvPr>
          <p:cNvSpPr txBox="1"/>
          <p:nvPr/>
        </p:nvSpPr>
        <p:spPr>
          <a:xfrm>
            <a:off x="658293" y="1400961"/>
            <a:ext cx="543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FORMA 1: Sincronizar un fragmento de código: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54D7E0A-3BE6-4FF0-A315-04348AD4411F}"/>
              </a:ext>
            </a:extLst>
          </p:cNvPr>
          <p:cNvSpPr txBox="1"/>
          <p:nvPr/>
        </p:nvSpPr>
        <p:spPr>
          <a:xfrm>
            <a:off x="847798" y="2171939"/>
            <a:ext cx="8858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>
                <a:solidFill>
                  <a:srgbClr val="00B0F0"/>
                </a:solidFill>
              </a:rPr>
              <a:t>syncronized</a:t>
            </a:r>
            <a:endParaRPr lang="es-419" dirty="0">
              <a:solidFill>
                <a:srgbClr val="00B0F0"/>
              </a:solidFill>
            </a:endParaRPr>
          </a:p>
          <a:p>
            <a:r>
              <a:rPr lang="es-419" dirty="0"/>
              <a:t>{</a:t>
            </a:r>
          </a:p>
          <a:p>
            <a:r>
              <a:rPr lang="es-419" dirty="0"/>
              <a:t>	</a:t>
            </a:r>
            <a:r>
              <a:rPr lang="es-419" dirty="0" err="1"/>
              <a:t>String</a:t>
            </a:r>
            <a:r>
              <a:rPr lang="es-419" dirty="0"/>
              <a:t> mensaje = “Yo soy el </a:t>
            </a:r>
            <a:r>
              <a:rPr lang="es-419" dirty="0" err="1"/>
              <a:t>hilo”+n</a:t>
            </a:r>
            <a:r>
              <a:rPr lang="es-419" dirty="0"/>
              <a:t>;</a:t>
            </a:r>
          </a:p>
          <a:p>
            <a:r>
              <a:rPr lang="es-419" dirty="0"/>
              <a:t>	</a:t>
            </a:r>
            <a:r>
              <a:rPr lang="es-419" dirty="0" err="1"/>
              <a:t>file.write</a:t>
            </a:r>
            <a:r>
              <a:rPr lang="es-419" dirty="0"/>
              <a:t>(mensaje);</a:t>
            </a:r>
          </a:p>
          <a:p>
            <a:r>
              <a:rPr lang="es-419" dirty="0"/>
              <a:t>}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161FC8B-3AD4-4EEE-AEE3-06C6EB32E96C}"/>
              </a:ext>
            </a:extLst>
          </p:cNvPr>
          <p:cNvSpPr txBox="1"/>
          <p:nvPr/>
        </p:nvSpPr>
        <p:spPr>
          <a:xfrm>
            <a:off x="658293" y="396939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FORMA 2: Sincronizar un método: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EE70A7A-1282-4BEC-82F3-A22E4ACD34A7}"/>
              </a:ext>
            </a:extLst>
          </p:cNvPr>
          <p:cNvSpPr txBox="1"/>
          <p:nvPr/>
        </p:nvSpPr>
        <p:spPr>
          <a:xfrm>
            <a:off x="847798" y="4530270"/>
            <a:ext cx="8858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>
                <a:solidFill>
                  <a:srgbClr val="00B0F0"/>
                </a:solidFill>
              </a:rPr>
              <a:t>syncronized</a:t>
            </a:r>
            <a:r>
              <a:rPr lang="es-419" dirty="0">
                <a:solidFill>
                  <a:srgbClr val="00B0F0"/>
                </a:solidFill>
              </a:rPr>
              <a:t> </a:t>
            </a:r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void</a:t>
            </a:r>
            <a:r>
              <a:rPr lang="es-419" dirty="0"/>
              <a:t> </a:t>
            </a:r>
            <a:r>
              <a:rPr lang="es-419" dirty="0" err="1"/>
              <a:t>escribirArchivo</a:t>
            </a:r>
            <a:r>
              <a:rPr lang="es-419" dirty="0"/>
              <a:t>(File </a:t>
            </a:r>
            <a:r>
              <a:rPr lang="es-419" dirty="0" err="1"/>
              <a:t>archivo,String</a:t>
            </a:r>
            <a:r>
              <a:rPr lang="es-419" dirty="0"/>
              <a:t> mensaje)</a:t>
            </a:r>
          </a:p>
          <a:p>
            <a:r>
              <a:rPr lang="es-419" dirty="0"/>
              <a:t>{</a:t>
            </a:r>
          </a:p>
          <a:p>
            <a:r>
              <a:rPr lang="es-419" dirty="0"/>
              <a:t>	</a:t>
            </a:r>
            <a:r>
              <a:rPr lang="es-419" dirty="0" err="1"/>
              <a:t>String</a:t>
            </a:r>
            <a:r>
              <a:rPr lang="es-419" dirty="0"/>
              <a:t> mensaje = “Yo soy el </a:t>
            </a:r>
            <a:r>
              <a:rPr lang="es-419" dirty="0" err="1"/>
              <a:t>hilo”+n</a:t>
            </a:r>
            <a:r>
              <a:rPr lang="es-419" dirty="0"/>
              <a:t>;</a:t>
            </a:r>
          </a:p>
          <a:p>
            <a:r>
              <a:rPr lang="es-419" dirty="0"/>
              <a:t>	</a:t>
            </a:r>
            <a:r>
              <a:rPr lang="es-419" dirty="0" err="1"/>
              <a:t>file.write</a:t>
            </a:r>
            <a:r>
              <a:rPr lang="es-419" dirty="0"/>
              <a:t>(mensaje);</a:t>
            </a:r>
          </a:p>
          <a:p>
            <a:r>
              <a:rPr lang="es-419" dirty="0"/>
              <a:t>}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C6B94A4-AE9A-4D91-966A-F08577A767D0}"/>
              </a:ext>
            </a:extLst>
          </p:cNvPr>
          <p:cNvSpPr txBox="1"/>
          <p:nvPr/>
        </p:nvSpPr>
        <p:spPr>
          <a:xfrm>
            <a:off x="7367626" y="3046060"/>
            <a:ext cx="4505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accent1">
                    <a:lumMod val="75000"/>
                  </a:schemeClr>
                </a:solidFill>
              </a:rPr>
              <a:t>Esto permite que el fragmento solo pueda ser utilizado por un hilo a la vez, no de manera simultánea</a:t>
            </a:r>
          </a:p>
        </p:txBody>
      </p:sp>
    </p:spTree>
    <p:extLst>
      <p:ext uri="{BB962C8B-B14F-4D97-AF65-F5344CB8AC3E}">
        <p14:creationId xmlns:p14="http://schemas.microsoft.com/office/powerpoint/2010/main" val="68536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F8F567E-4767-4513-A938-7D53EC8C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62" y="182618"/>
            <a:ext cx="9906000" cy="992697"/>
          </a:xfrm>
        </p:spPr>
        <p:txBody>
          <a:bodyPr>
            <a:normAutofit/>
          </a:bodyPr>
          <a:lstStyle/>
          <a:p>
            <a:r>
              <a:rPr lang="es-419" sz="5400" dirty="0"/>
              <a:t>SOCKETS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D4995F-3404-4D44-BAD7-4F45B3172D66}"/>
              </a:ext>
            </a:extLst>
          </p:cNvPr>
          <p:cNvSpPr txBox="1"/>
          <p:nvPr/>
        </p:nvSpPr>
        <p:spPr>
          <a:xfrm>
            <a:off x="486562" y="1417626"/>
            <a:ext cx="10939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b="1" i="1" dirty="0"/>
              <a:t>Socket</a:t>
            </a:r>
            <a:r>
              <a:rPr lang="es-419" dirty="0"/>
              <a:t> designa un concepto abstracto por el cual dos programas (posiblemente situados en computadoras distintas) pueden intercambiar cualquier flujo de datos, generalmente de manera fiable y ordenada. Puede denominarse como un puente virtual entre dos aplicaciones.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618C7FB-4B93-4D61-92E8-FFF15C899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10" y="2583267"/>
            <a:ext cx="7386950" cy="38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5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25593-A25D-4B4B-8C9E-9966EB0C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18" y="282430"/>
            <a:ext cx="9905998" cy="606804"/>
          </a:xfrm>
        </p:spPr>
        <p:txBody>
          <a:bodyPr/>
          <a:lstStyle/>
          <a:p>
            <a:r>
              <a:rPr lang="es-419" dirty="0"/>
              <a:t>MODELO TCP/IP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82E228C-0779-448F-B1D9-445806D00BD7}"/>
              </a:ext>
            </a:extLst>
          </p:cNvPr>
          <p:cNvSpPr txBox="1"/>
          <p:nvPr/>
        </p:nvSpPr>
        <p:spPr>
          <a:xfrm>
            <a:off x="604518" y="1241571"/>
            <a:ext cx="882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419" dirty="0"/>
              <a:t>El modelo TCP/IP es el modelo sobre el cual funciona y está montado internet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53A4B61-49DA-41C5-984B-49EB78B23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427" y="1828799"/>
            <a:ext cx="5696124" cy="434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19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FEA7AC6-20C7-450F-898F-85D605313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62" y="182618"/>
            <a:ext cx="9906000" cy="992697"/>
          </a:xfrm>
        </p:spPr>
        <p:txBody>
          <a:bodyPr>
            <a:normAutofit/>
          </a:bodyPr>
          <a:lstStyle/>
          <a:p>
            <a:r>
              <a:rPr lang="es-419" sz="5400" dirty="0"/>
              <a:t>SOCKETS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4C61EBF-2815-46DC-94AB-BBF504F1CAA7}"/>
              </a:ext>
            </a:extLst>
          </p:cNvPr>
          <p:cNvSpPr txBox="1"/>
          <p:nvPr/>
        </p:nvSpPr>
        <p:spPr>
          <a:xfrm>
            <a:off x="416178" y="1398586"/>
            <a:ext cx="11359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/>
              <a:t>El concepto de socket se origina a partir de 2 conceptos: </a:t>
            </a:r>
          </a:p>
          <a:p>
            <a:pPr algn="just"/>
            <a:endParaRPr lang="es-419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/>
              <a:t>Un par de direcciones del protocolo de red (dirección IP, si se utiliza el protocolo </a:t>
            </a:r>
            <a:r>
              <a:rPr lang="es-419" dirty="0">
                <a:hlinkClick r:id="rId2" tooltip="Familia de protocolos de Internet"/>
              </a:rPr>
              <a:t>TCP/IP</a:t>
            </a:r>
            <a:r>
              <a:rPr lang="es-419" dirty="0"/>
              <a:t>), que identifican la computadora de origen y la remota. </a:t>
            </a:r>
            <a:r>
              <a:rPr lang="es-419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(Protocolo IP – Capa de red)</a:t>
            </a:r>
          </a:p>
          <a:p>
            <a:pPr algn="just"/>
            <a:endParaRPr lang="es-419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/>
              <a:t>Un par de números de puerto, que identifican a un programa dentro de cada computadora.</a:t>
            </a:r>
          </a:p>
          <a:p>
            <a:pPr algn="just"/>
            <a:r>
              <a:rPr lang="es-419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(Protocolo TCP)</a:t>
            </a:r>
          </a:p>
          <a:p>
            <a:endParaRPr lang="es-419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BDADB82-C9DD-4B8F-9868-CE491FEB4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811" y="3706910"/>
            <a:ext cx="4629150" cy="26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40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CAB1D9D-0B7C-46FB-9A90-552AD2630B58}"/>
              </a:ext>
            </a:extLst>
          </p:cNvPr>
          <p:cNvSpPr txBox="1">
            <a:spLocks/>
          </p:cNvSpPr>
          <p:nvPr/>
        </p:nvSpPr>
        <p:spPr>
          <a:xfrm>
            <a:off x="478172" y="274897"/>
            <a:ext cx="9906000" cy="992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419" sz="5400" dirty="0"/>
              <a:t>SOCKETS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927A41-4E42-40E0-99B1-A81CA20AB863}"/>
              </a:ext>
            </a:extLst>
          </p:cNvPr>
          <p:cNvSpPr txBox="1"/>
          <p:nvPr/>
        </p:nvSpPr>
        <p:spPr>
          <a:xfrm>
            <a:off x="478172" y="1506732"/>
            <a:ext cx="114782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/>
              <a:t>Los </a:t>
            </a:r>
            <a:r>
              <a:rPr lang="es-419" i="1" dirty="0"/>
              <a:t>sockets</a:t>
            </a:r>
            <a:r>
              <a:rPr lang="es-419" dirty="0"/>
              <a:t> permiten implementar una arquitectura </a:t>
            </a:r>
            <a:r>
              <a:rPr lang="es-419" dirty="0">
                <a:hlinkClick r:id="rId2" tooltip="Cliente-servidor"/>
              </a:rPr>
              <a:t>cliente-servidor</a:t>
            </a:r>
            <a:r>
              <a:rPr lang="es-419" dirty="0"/>
              <a:t>. La comunicación debe ser iniciada por uno de los programas que se denomina programa "cliente". El segundo programa espera a que otro inicie la comunicación, por este motivo se denomina programa "servidor". </a:t>
            </a:r>
          </a:p>
          <a:p>
            <a:pPr algn="just"/>
            <a:endParaRPr lang="es-419" dirty="0"/>
          </a:p>
          <a:p>
            <a:pPr algn="just"/>
            <a:endParaRPr lang="es-419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/>
              <a:t>Un </a:t>
            </a:r>
            <a:r>
              <a:rPr lang="es-419" i="1" dirty="0"/>
              <a:t>socket</a:t>
            </a:r>
            <a:r>
              <a:rPr lang="es-419" dirty="0"/>
              <a:t> es un proceso o hilo existente en la máquina cliente y en la máquina servidora, que sirve en última instancia para que el programa servidor y el cliente lean y escriban la información. Esta información será la transmitida por las diferentes capas de red. </a:t>
            </a:r>
          </a:p>
          <a:p>
            <a:endParaRPr lang="es-419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1A73EC0-B622-45EA-8B6D-B8D7D3048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584" y="4431594"/>
            <a:ext cx="7139031" cy="183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03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36955-9939-4BC5-8313-C046497B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852" y="795555"/>
            <a:ext cx="9905998" cy="665527"/>
          </a:xfrm>
        </p:spPr>
        <p:txBody>
          <a:bodyPr/>
          <a:lstStyle/>
          <a:p>
            <a:r>
              <a:rPr lang="es-419" dirty="0"/>
              <a:t>TIPOS DE SOCKETS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C20B355-7135-410C-9643-9BC7ADF0A824}"/>
              </a:ext>
            </a:extLst>
          </p:cNvPr>
          <p:cNvSpPr txBox="1"/>
          <p:nvPr/>
        </p:nvSpPr>
        <p:spPr>
          <a:xfrm>
            <a:off x="549242" y="2302778"/>
            <a:ext cx="11405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/>
              <a:t>En la actualidad existen varios tipos de socket y cada uno por lo regular se asocia a un tipo de protocolo, por ejemplo: </a:t>
            </a:r>
          </a:p>
          <a:p>
            <a:pPr algn="just"/>
            <a:endParaRPr lang="es-419" dirty="0"/>
          </a:p>
          <a:p>
            <a:pPr algn="just"/>
            <a:endParaRPr lang="es-419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SOCK_STREAM:</a:t>
            </a:r>
            <a:r>
              <a:rPr lang="es-419" dirty="0"/>
              <a:t> está asociado al </a:t>
            </a:r>
            <a:r>
              <a:rPr lang="es-419" dirty="0">
                <a:hlinkClick r:id="rId2" tooltip="Protocolo TCP/IP"/>
              </a:rPr>
              <a:t>protocolo TCP</a:t>
            </a:r>
            <a:r>
              <a:rPr lang="es-419" dirty="0"/>
              <a:t>, este brinda seguridad en la transmisión de datos, seguridad en la recepción, en la integridad y en la secuencia, entre otros.</a:t>
            </a:r>
          </a:p>
          <a:p>
            <a:pPr algn="just"/>
            <a:endParaRPr lang="es-419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SOCK_DGRAM: </a:t>
            </a:r>
            <a:r>
              <a:rPr lang="es-419" dirty="0"/>
              <a:t>está asociado al protocolo </a:t>
            </a:r>
            <a:r>
              <a:rPr lang="es-419" dirty="0">
                <a:hlinkClick r:id="rId3" tooltip="UDP"/>
              </a:rPr>
              <a:t>UDP</a:t>
            </a:r>
            <a:r>
              <a:rPr lang="es-419" dirty="0"/>
              <a:t>, e indica que los paquetes viajarán en tipo datagramas, el cual tiene una comunicación asíncrona.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648138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2D834-5874-4D07-8C1C-14649949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4" y="443218"/>
            <a:ext cx="9905998" cy="623582"/>
          </a:xfrm>
        </p:spPr>
        <p:txBody>
          <a:bodyPr/>
          <a:lstStyle/>
          <a:p>
            <a:r>
              <a:rPr lang="es-419" dirty="0"/>
              <a:t>PUERTOS Y DIRECCIONES IP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014CD5F-84D7-47D5-ADD9-B17311A9DDC7}"/>
              </a:ext>
            </a:extLst>
          </p:cNvPr>
          <p:cNvSpPr txBox="1"/>
          <p:nvPr/>
        </p:nvSpPr>
        <p:spPr>
          <a:xfrm>
            <a:off x="554183" y="1275127"/>
            <a:ext cx="10980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En informática, un </a:t>
            </a:r>
            <a:r>
              <a:rPr lang="es-419" b="1" dirty="0"/>
              <a:t>puerto</a:t>
            </a:r>
            <a:r>
              <a:rPr lang="es-419" dirty="0"/>
              <a:t> es una </a:t>
            </a:r>
            <a:r>
              <a:rPr lang="es-419" dirty="0">
                <a:hlinkClick r:id="rId2" tooltip="Interfaz"/>
              </a:rPr>
              <a:t>interfaz</a:t>
            </a:r>
            <a:r>
              <a:rPr lang="es-419" dirty="0"/>
              <a:t> a través de la cual se pueden enviar y recibir los diferentes tipos de </a:t>
            </a:r>
            <a:r>
              <a:rPr lang="es-419" dirty="0">
                <a:hlinkClick r:id="rId3" tooltip="Datos"/>
              </a:rPr>
              <a:t>datos</a:t>
            </a:r>
            <a:r>
              <a:rPr lang="es-419" dirty="0"/>
              <a:t>; dicha interfaz puede ser de tipo </a:t>
            </a:r>
            <a:r>
              <a:rPr lang="es-419" dirty="0">
                <a:hlinkClick r:id="rId4" tooltip="Interfaz (electrónica)"/>
              </a:rPr>
              <a:t>física</a:t>
            </a:r>
            <a:r>
              <a:rPr lang="es-419" dirty="0"/>
              <a:t> (</a:t>
            </a:r>
            <a:r>
              <a:rPr lang="es-419" dirty="0">
                <a:hlinkClick r:id="rId5" tooltip="Hardware"/>
              </a:rPr>
              <a:t>hardware</a:t>
            </a:r>
            <a:r>
              <a:rPr lang="es-419" dirty="0"/>
              <a:t>) o puede ser a nivel lógico o de </a:t>
            </a:r>
            <a:r>
              <a:rPr lang="es-419" dirty="0">
                <a:hlinkClick r:id="rId6" tooltip="Software"/>
              </a:rPr>
              <a:t>software</a:t>
            </a:r>
            <a:r>
              <a:rPr lang="es-419" dirty="0"/>
              <a:t>, en cuyo caso se usa frecuentemente el término </a:t>
            </a:r>
            <a:r>
              <a:rPr lang="es-419" b="1" dirty="0"/>
              <a:t>puerto lógico</a:t>
            </a:r>
            <a:r>
              <a:rPr lang="es-419" dirty="0"/>
              <a:t> (por ejemplo, los </a:t>
            </a:r>
            <a:r>
              <a:rPr lang="es-419" dirty="0">
                <a:hlinkClick r:id="rId7" tooltip="Puerto de red"/>
              </a:rPr>
              <a:t>puertos de redes</a:t>
            </a:r>
            <a:r>
              <a:rPr lang="es-419" dirty="0"/>
              <a:t> que permiten la transmisión de datos entre diferentes </a:t>
            </a:r>
            <a:r>
              <a:rPr lang="es-419" dirty="0">
                <a:hlinkClick r:id="rId8" tooltip="Computadora"/>
              </a:rPr>
              <a:t>computadoras</a:t>
            </a:r>
            <a:r>
              <a:rPr lang="es-419" dirty="0"/>
              <a:t>). </a:t>
            </a:r>
          </a:p>
          <a:p>
            <a:br>
              <a:rPr lang="es-419" dirty="0"/>
            </a:br>
            <a:endParaRPr lang="es-419" dirty="0"/>
          </a:p>
          <a:p>
            <a:pPr algn="just"/>
            <a:endParaRPr lang="es-419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57EF15B-DE20-4F2C-AED4-EAF6E19BF2D1}"/>
              </a:ext>
            </a:extLst>
          </p:cNvPr>
          <p:cNvSpPr txBox="1"/>
          <p:nvPr/>
        </p:nvSpPr>
        <p:spPr>
          <a:xfrm>
            <a:off x="458133" y="3144923"/>
            <a:ext cx="111796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/>
              <a:t>Los puertos se identifican por números desde 1 hasta 65.000 pudiendo llegar a mas, siendo conocidos los puertos de 1 a 1024 como :</a:t>
            </a:r>
          </a:p>
          <a:p>
            <a:pPr algn="just"/>
            <a:endParaRPr lang="es-419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/>
              <a:t>HTTP puerto 80 transferencia de hipertexto por Internet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/>
              <a:t>FTP puerto 20 transferencia de archivos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/>
              <a:t>HTTPS puerto 443 transferencia segura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/>
              <a:t>SMTP puerto 25 correo electrónico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/>
              <a:t>Entre otros</a:t>
            </a:r>
          </a:p>
          <a:p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2A21DDE-863D-4AC6-87F2-01164DA68113}"/>
              </a:ext>
            </a:extLst>
          </p:cNvPr>
          <p:cNvSpPr txBox="1"/>
          <p:nvPr/>
        </p:nvSpPr>
        <p:spPr>
          <a:xfrm>
            <a:off x="554183" y="6115573"/>
            <a:ext cx="544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Los puertos del 1 a 1024 son puertos </a:t>
            </a:r>
            <a:r>
              <a:rPr lang="es-419" b="1" dirty="0">
                <a:solidFill>
                  <a:srgbClr val="FF0000"/>
                </a:solidFill>
              </a:rPr>
              <a:t>reservados</a:t>
            </a:r>
          </a:p>
        </p:txBody>
      </p:sp>
    </p:spTree>
    <p:extLst>
      <p:ext uri="{BB962C8B-B14F-4D97-AF65-F5344CB8AC3E}">
        <p14:creationId xmlns:p14="http://schemas.microsoft.com/office/powerpoint/2010/main" val="39114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2C6AA4D-A936-413F-B905-60D4D35C4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40" y="594219"/>
            <a:ext cx="9906000" cy="757806"/>
          </a:xfrm>
        </p:spPr>
        <p:txBody>
          <a:bodyPr/>
          <a:lstStyle/>
          <a:p>
            <a:r>
              <a:rPr lang="es-419" dirty="0"/>
              <a:t>PUERTOS Y DIRECCIONES IP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AB6DB97-1F78-4081-9362-0E1A3C90CC09}"/>
              </a:ext>
            </a:extLst>
          </p:cNvPr>
          <p:cNvSpPr txBox="1"/>
          <p:nvPr/>
        </p:nvSpPr>
        <p:spPr>
          <a:xfrm>
            <a:off x="509281" y="1988191"/>
            <a:ext cx="11173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Una dirección IP es un identificador único dentro de una red para un equipo terminal.</a:t>
            </a:r>
          </a:p>
          <a:p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Esta compuesta por 4 octetos (8 bits por octeto, en total 32 bits)</a:t>
            </a:r>
          </a:p>
          <a:p>
            <a:endParaRPr lang="es-419" dirty="0"/>
          </a:p>
        </p:txBody>
      </p:sp>
      <p:pic>
        <p:nvPicPr>
          <p:cNvPr id="1026" name="Picture 2" descr="Resultado de imagen para direcciones ip">
            <a:extLst>
              <a:ext uri="{FF2B5EF4-FFF2-40B4-BE49-F238E27FC236}">
                <a16:creationId xmlns:a16="http://schemas.microsoft.com/office/drawing/2014/main" id="{A4663B5F-F6BC-4855-B655-A886507BB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798" y="3749879"/>
            <a:ext cx="3745685" cy="214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636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AA4BC-0803-4C99-AE75-B07A1D23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075" y="492154"/>
            <a:ext cx="9905998" cy="574646"/>
          </a:xfrm>
        </p:spPr>
        <p:txBody>
          <a:bodyPr>
            <a:normAutofit fontScale="90000"/>
          </a:bodyPr>
          <a:lstStyle/>
          <a:p>
            <a:r>
              <a:rPr lang="es-419" dirty="0"/>
              <a:t>DOCUMENTACION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D59655E-7E71-4190-9CFB-CF29514D79C3}"/>
              </a:ext>
            </a:extLst>
          </p:cNvPr>
          <p:cNvSpPr txBox="1"/>
          <p:nvPr/>
        </p:nvSpPr>
        <p:spPr>
          <a:xfrm>
            <a:off x="897918" y="1737731"/>
            <a:ext cx="10396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Clase</a:t>
            </a:r>
            <a:r>
              <a:rPr lang="es-419" b="1" dirty="0">
                <a:solidFill>
                  <a:srgbClr val="FF0000"/>
                </a:solidFill>
              </a:rPr>
              <a:t> </a:t>
            </a:r>
            <a:r>
              <a:rPr lang="es-419" b="1" dirty="0" err="1">
                <a:solidFill>
                  <a:srgbClr val="FF0000"/>
                </a:solidFill>
              </a:rPr>
              <a:t>Thread</a:t>
            </a:r>
            <a:r>
              <a:rPr lang="es-419" dirty="0"/>
              <a:t>: </a:t>
            </a:r>
            <a:r>
              <a:rPr lang="es-419" dirty="0">
                <a:hlinkClick r:id="rId2"/>
              </a:rPr>
              <a:t>https://docs.oracle.com/javase/7/docs/api/java/lang/Thread.html</a:t>
            </a: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dirty="0"/>
              <a:t>Clase </a:t>
            </a:r>
            <a:r>
              <a:rPr lang="es-419" b="1" dirty="0">
                <a:solidFill>
                  <a:srgbClr val="FF0000"/>
                </a:solidFill>
              </a:rPr>
              <a:t>Socket</a:t>
            </a:r>
            <a:r>
              <a:rPr lang="es-419" dirty="0"/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419" dirty="0">
                <a:hlinkClick r:id="rId3"/>
              </a:rPr>
              <a:t>https://docs.oracle.com/javase/7/docs/api/java/net/Socket.html</a:t>
            </a:r>
            <a:endParaRPr lang="es-419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419" dirty="0">
                <a:hlinkClick r:id="rId4"/>
              </a:rPr>
              <a:t>https://docs.oracle.com/javase/7/docs/api/java/net/ServerSocket.html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4523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E6B42-A091-4ABD-9DB6-F5E491CB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373" y="265652"/>
            <a:ext cx="9905998" cy="1905000"/>
          </a:xfrm>
        </p:spPr>
        <p:txBody>
          <a:bodyPr>
            <a:normAutofit/>
          </a:bodyPr>
          <a:lstStyle/>
          <a:p>
            <a:r>
              <a:rPr lang="es-419" sz="5400" dirty="0"/>
              <a:t>HILOS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57E6BD2-BC8C-45CB-8F70-1EB0979BD041}"/>
              </a:ext>
            </a:extLst>
          </p:cNvPr>
          <p:cNvSpPr txBox="1"/>
          <p:nvPr/>
        </p:nvSpPr>
        <p:spPr>
          <a:xfrm>
            <a:off x="793366" y="2296487"/>
            <a:ext cx="10605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Concurrencia: </a:t>
            </a:r>
            <a:r>
              <a:rPr lang="es-419" dirty="0"/>
              <a:t>Dos o más procesos decimos que son concurrentes, paralelos, o que se ejecutan concurrentemente, cuando son procesados al mismo tiempo, es decir, que para ejecutar uno de ellos, no hace falta que se haya ejecutado otro</a:t>
            </a:r>
          </a:p>
          <a:p>
            <a:endParaRPr lang="es-419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F7BE1F-6B30-4DC7-A631-7304C17E4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77" y="3773653"/>
            <a:ext cx="4328719" cy="241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5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7085005-8381-46A6-9854-A0D8BAC8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009" y="2390863"/>
            <a:ext cx="10105981" cy="256763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2024E07-AB57-4E2E-B06F-7E27148F6D61}"/>
              </a:ext>
            </a:extLst>
          </p:cNvPr>
          <p:cNvSpPr txBox="1"/>
          <p:nvPr/>
        </p:nvSpPr>
        <p:spPr>
          <a:xfrm>
            <a:off x="1261100" y="1195870"/>
            <a:ext cx="5072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FORMA CONVENCIONAL</a:t>
            </a:r>
          </a:p>
        </p:txBody>
      </p:sp>
    </p:spTree>
    <p:extLst>
      <p:ext uri="{BB962C8B-B14F-4D97-AF65-F5344CB8AC3E}">
        <p14:creationId xmlns:p14="http://schemas.microsoft.com/office/powerpoint/2010/main" val="123246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1291984-7927-48D3-9025-B03BAB636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173" y="1468075"/>
            <a:ext cx="8931654" cy="469198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B0DE637-3B47-49F6-8741-1E3C355C8364}"/>
              </a:ext>
            </a:extLst>
          </p:cNvPr>
          <p:cNvSpPr txBox="1"/>
          <p:nvPr/>
        </p:nvSpPr>
        <p:spPr>
          <a:xfrm>
            <a:off x="1357675" y="426396"/>
            <a:ext cx="2138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 HILOS</a:t>
            </a:r>
          </a:p>
        </p:txBody>
      </p:sp>
    </p:spTree>
    <p:extLst>
      <p:ext uri="{BB962C8B-B14F-4D97-AF65-F5344CB8AC3E}">
        <p14:creationId xmlns:p14="http://schemas.microsoft.com/office/powerpoint/2010/main" val="262516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3FDC5-25D0-43A4-91EF-D186DA11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42" y="356634"/>
            <a:ext cx="9905998" cy="833306"/>
          </a:xfrm>
        </p:spPr>
        <p:txBody>
          <a:bodyPr/>
          <a:lstStyle/>
          <a:p>
            <a:r>
              <a:rPr lang="es-419" dirty="0"/>
              <a:t>Crear hilos en java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C6DF81E-5EF0-4807-A543-103382F570AE}"/>
              </a:ext>
            </a:extLst>
          </p:cNvPr>
          <p:cNvCxnSpPr/>
          <p:nvPr/>
        </p:nvCxnSpPr>
        <p:spPr>
          <a:xfrm>
            <a:off x="5955804" y="1526796"/>
            <a:ext cx="0" cy="4773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AC09E21-5A28-437A-AE4D-D74193FD6F46}"/>
              </a:ext>
            </a:extLst>
          </p:cNvPr>
          <p:cNvSpPr txBox="1"/>
          <p:nvPr/>
        </p:nvSpPr>
        <p:spPr>
          <a:xfrm>
            <a:off x="746444" y="1526796"/>
            <a:ext cx="488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FORMA 1: Extendiendo de la clase </a:t>
            </a:r>
            <a:r>
              <a:rPr lang="es-419" dirty="0" err="1"/>
              <a:t>Thread</a:t>
            </a:r>
            <a:endParaRPr lang="es-419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653D7B7-63E0-42C8-8B40-D8D4304CD76B}"/>
              </a:ext>
            </a:extLst>
          </p:cNvPr>
          <p:cNvSpPr txBox="1"/>
          <p:nvPr/>
        </p:nvSpPr>
        <p:spPr>
          <a:xfrm>
            <a:off x="6637089" y="1526796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FORMA 2: Implementando interfaz </a:t>
            </a:r>
            <a:r>
              <a:rPr lang="es-419" dirty="0" err="1"/>
              <a:t>Runnable</a:t>
            </a:r>
            <a:r>
              <a:rPr lang="es-419" dirty="0"/>
              <a:t> 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F479A45-0CCA-4075-8DE5-5D0867E27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282" y="2618770"/>
            <a:ext cx="5237328" cy="294313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3C05DB8-F6DD-4964-B560-11DFBC963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548" y="2569841"/>
            <a:ext cx="18192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8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3D29A-67D1-487A-80D9-F3229D79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631" y="392884"/>
            <a:ext cx="9905998" cy="673916"/>
          </a:xfrm>
        </p:spPr>
        <p:txBody>
          <a:bodyPr/>
          <a:lstStyle/>
          <a:p>
            <a:r>
              <a:rPr lang="es-419" dirty="0"/>
              <a:t>EL MÉTODO run()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E23F161-77E1-458C-8E12-446DA38C031A}"/>
              </a:ext>
            </a:extLst>
          </p:cNvPr>
          <p:cNvSpPr txBox="1"/>
          <p:nvPr/>
        </p:nvSpPr>
        <p:spPr>
          <a:xfrm>
            <a:off x="822631" y="1659752"/>
            <a:ext cx="10728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En cualquiera de las dos formas debemos implementar el método run() (</a:t>
            </a:r>
            <a:r>
              <a:rPr lang="es-419" dirty="0" err="1"/>
              <a:t>Sobreescribirlo</a:t>
            </a:r>
            <a:r>
              <a:rPr lang="es-419" dirty="0"/>
              <a:t> en </a:t>
            </a:r>
            <a:r>
              <a:rPr lang="es-419" dirty="0" err="1"/>
              <a:t>en</a:t>
            </a:r>
            <a:r>
              <a:rPr lang="es-419" dirty="0"/>
              <a:t> caso de la forma 1)</a:t>
            </a:r>
          </a:p>
          <a:p>
            <a:endParaRPr lang="es-419" dirty="0"/>
          </a:p>
          <a:p>
            <a:r>
              <a:rPr lang="es-419" dirty="0"/>
              <a:t>Todo el código que esté dentro del método run() será lo que el nuevo hilo ejecute de manera concurrente: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29B2B70-1C9D-42A0-838B-1DCB8DC9A985}"/>
              </a:ext>
            </a:extLst>
          </p:cNvPr>
          <p:cNvSpPr/>
          <p:nvPr/>
        </p:nvSpPr>
        <p:spPr>
          <a:xfrm>
            <a:off x="3150319" y="3351589"/>
            <a:ext cx="4887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FORMA 1: Extendiendo de la clase </a:t>
            </a:r>
            <a:r>
              <a:rPr lang="es-419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Thread</a:t>
            </a:r>
            <a:endParaRPr lang="es-419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795F105-65E3-43D2-85BF-325E47E61F4A}"/>
              </a:ext>
            </a:extLst>
          </p:cNvPr>
          <p:cNvSpPr txBox="1"/>
          <p:nvPr/>
        </p:nvSpPr>
        <p:spPr>
          <a:xfrm>
            <a:off x="3266568" y="3825810"/>
            <a:ext cx="46553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class</a:t>
            </a:r>
            <a:r>
              <a:rPr lang="es-419" dirty="0"/>
              <a:t> </a:t>
            </a:r>
            <a:r>
              <a:rPr lang="es-419" dirty="0" err="1"/>
              <a:t>MiClase</a:t>
            </a:r>
            <a:r>
              <a:rPr lang="es-419" dirty="0"/>
              <a:t> </a:t>
            </a:r>
            <a:r>
              <a:rPr lang="es-419" dirty="0" err="1"/>
              <a:t>extends</a:t>
            </a:r>
            <a:r>
              <a:rPr lang="es-419" dirty="0"/>
              <a:t> </a:t>
            </a:r>
            <a:r>
              <a:rPr lang="es-419" b="1" dirty="0" err="1">
                <a:solidFill>
                  <a:srgbClr val="FF0000"/>
                </a:solidFill>
              </a:rPr>
              <a:t>Thread</a:t>
            </a:r>
            <a:r>
              <a:rPr lang="es-419" dirty="0"/>
              <a:t>{</a:t>
            </a:r>
          </a:p>
          <a:p>
            <a:endParaRPr lang="es-419" dirty="0"/>
          </a:p>
          <a:p>
            <a:r>
              <a:rPr lang="es-419" dirty="0"/>
              <a:t>	</a:t>
            </a:r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void</a:t>
            </a:r>
            <a:r>
              <a:rPr lang="es-419" dirty="0"/>
              <a:t> run(){</a:t>
            </a:r>
          </a:p>
          <a:p>
            <a:r>
              <a:rPr lang="es-419" dirty="0"/>
              <a:t>		//Aquí va lo que el hilo ejecute</a:t>
            </a:r>
          </a:p>
          <a:p>
            <a:r>
              <a:rPr lang="es-419" dirty="0"/>
              <a:t>	}</a:t>
            </a:r>
          </a:p>
          <a:p>
            <a:endParaRPr lang="es-419" dirty="0"/>
          </a:p>
          <a:p>
            <a:r>
              <a:rPr lang="es-419" dirty="0"/>
              <a:t>	/*</a:t>
            </a:r>
          </a:p>
          <a:p>
            <a:r>
              <a:rPr lang="es-419" dirty="0"/>
              <a:t>		</a:t>
            </a:r>
            <a:r>
              <a:rPr lang="es-419" dirty="0" err="1"/>
              <a:t>Codigo</a:t>
            </a:r>
            <a:r>
              <a:rPr lang="es-419" dirty="0"/>
              <a:t> adicional</a:t>
            </a:r>
          </a:p>
          <a:p>
            <a:r>
              <a:rPr lang="es-419" dirty="0"/>
              <a:t>	*/</a:t>
            </a:r>
          </a:p>
          <a:p>
            <a:r>
              <a:rPr lang="es-419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787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E6CC605-77C4-4B18-8A91-550C48F2CD14}"/>
              </a:ext>
            </a:extLst>
          </p:cNvPr>
          <p:cNvSpPr txBox="1"/>
          <p:nvPr/>
        </p:nvSpPr>
        <p:spPr>
          <a:xfrm>
            <a:off x="3321286" y="1203726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FORMA 2: Implementando interfaz </a:t>
            </a:r>
            <a:r>
              <a:rPr lang="es-419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Runnable</a:t>
            </a:r>
            <a:r>
              <a:rPr lang="es-419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C35F81-D9E8-440A-BF31-F677F1CFAEE8}"/>
              </a:ext>
            </a:extLst>
          </p:cNvPr>
          <p:cNvSpPr txBox="1"/>
          <p:nvPr/>
        </p:nvSpPr>
        <p:spPr>
          <a:xfrm>
            <a:off x="3389153" y="1770507"/>
            <a:ext cx="52373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class</a:t>
            </a:r>
            <a:r>
              <a:rPr lang="es-419" dirty="0"/>
              <a:t> </a:t>
            </a:r>
            <a:r>
              <a:rPr lang="es-419" dirty="0" err="1"/>
              <a:t>MiClase</a:t>
            </a:r>
            <a:r>
              <a:rPr lang="es-419" dirty="0"/>
              <a:t> </a:t>
            </a:r>
            <a:r>
              <a:rPr lang="es-419" dirty="0" err="1"/>
              <a:t>implements</a:t>
            </a:r>
            <a:r>
              <a:rPr lang="es-419" dirty="0"/>
              <a:t> </a:t>
            </a:r>
            <a:r>
              <a:rPr lang="es-419" b="1" dirty="0" err="1">
                <a:solidFill>
                  <a:srgbClr val="FF0000"/>
                </a:solidFill>
              </a:rPr>
              <a:t>Runnable</a:t>
            </a:r>
            <a:r>
              <a:rPr lang="es-419" dirty="0"/>
              <a:t>{</a:t>
            </a:r>
          </a:p>
          <a:p>
            <a:endParaRPr lang="es-419" dirty="0"/>
          </a:p>
          <a:p>
            <a:r>
              <a:rPr lang="es-419" dirty="0"/>
              <a:t>	</a:t>
            </a:r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void</a:t>
            </a:r>
            <a:r>
              <a:rPr lang="es-419" dirty="0"/>
              <a:t> run(){</a:t>
            </a:r>
          </a:p>
          <a:p>
            <a:r>
              <a:rPr lang="es-419" dirty="0"/>
              <a:t>		//Aquí va lo que el hilo ejecute</a:t>
            </a:r>
          </a:p>
          <a:p>
            <a:r>
              <a:rPr lang="es-419" dirty="0"/>
              <a:t>	}</a:t>
            </a:r>
          </a:p>
          <a:p>
            <a:endParaRPr lang="es-419" dirty="0"/>
          </a:p>
          <a:p>
            <a:r>
              <a:rPr lang="es-419" dirty="0"/>
              <a:t>	/*</a:t>
            </a:r>
          </a:p>
          <a:p>
            <a:r>
              <a:rPr lang="es-419" dirty="0"/>
              <a:t>		</a:t>
            </a:r>
            <a:r>
              <a:rPr lang="es-419" dirty="0" err="1"/>
              <a:t>Codigo</a:t>
            </a:r>
            <a:r>
              <a:rPr lang="es-419" dirty="0"/>
              <a:t> adicional</a:t>
            </a:r>
          </a:p>
          <a:p>
            <a:r>
              <a:rPr lang="es-419" dirty="0"/>
              <a:t>	*/</a:t>
            </a:r>
          </a:p>
          <a:p>
            <a:r>
              <a:rPr lang="es-419" dirty="0"/>
              <a:t>}</a:t>
            </a:r>
          </a:p>
          <a:p>
            <a:r>
              <a:rPr lang="es-419" dirty="0"/>
              <a:t>.</a:t>
            </a:r>
          </a:p>
          <a:p>
            <a:r>
              <a:rPr lang="es-419" dirty="0"/>
              <a:t>.</a:t>
            </a:r>
          </a:p>
          <a:p>
            <a:r>
              <a:rPr lang="es-419" dirty="0"/>
              <a:t>.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s-419" dirty="0"/>
              <a:t>	</a:t>
            </a:r>
            <a:r>
              <a:rPr lang="es-419" b="1" dirty="0" err="1">
                <a:solidFill>
                  <a:srgbClr val="FF0000"/>
                </a:solidFill>
              </a:rPr>
              <a:t>Thread</a:t>
            </a:r>
            <a:r>
              <a:rPr lang="es-419" dirty="0"/>
              <a:t> hilo = new </a:t>
            </a:r>
            <a:r>
              <a:rPr lang="es-419" b="1" dirty="0" err="1">
                <a:solidFill>
                  <a:srgbClr val="FF0000"/>
                </a:solidFill>
              </a:rPr>
              <a:t>Thread</a:t>
            </a:r>
            <a:r>
              <a:rPr lang="es-419" dirty="0"/>
              <a:t>(new </a:t>
            </a:r>
            <a:r>
              <a:rPr lang="es-419" dirty="0" err="1"/>
              <a:t>MiClase</a:t>
            </a:r>
            <a:r>
              <a:rPr lang="es-419" dirty="0"/>
              <a:t>())</a:t>
            </a:r>
          </a:p>
          <a:p>
            <a:r>
              <a:rPr lang="es-419" dirty="0"/>
              <a:t>}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9F58AA4-A275-4178-B2F8-CBBCA04D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631" y="392884"/>
            <a:ext cx="9905998" cy="673916"/>
          </a:xfrm>
        </p:spPr>
        <p:txBody>
          <a:bodyPr/>
          <a:lstStyle/>
          <a:p>
            <a:r>
              <a:rPr lang="es-419" dirty="0"/>
              <a:t>EL MÉTODO run()</a:t>
            </a:r>
          </a:p>
        </p:txBody>
      </p:sp>
    </p:spTree>
    <p:extLst>
      <p:ext uri="{BB962C8B-B14F-4D97-AF65-F5344CB8AC3E}">
        <p14:creationId xmlns:p14="http://schemas.microsoft.com/office/powerpoint/2010/main" val="34548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7026B-20B8-40B7-9318-E8F13045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INICIANDO </a:t>
            </a:r>
            <a:r>
              <a:rPr lang="es-419" dirty="0" err="1"/>
              <a:t>HILOs</a:t>
            </a:r>
            <a:endParaRPr lang="es-419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26C9054-9C41-4A62-913F-559E3B26A50D}"/>
              </a:ext>
            </a:extLst>
          </p:cNvPr>
          <p:cNvSpPr txBox="1"/>
          <p:nvPr/>
        </p:nvSpPr>
        <p:spPr>
          <a:xfrm>
            <a:off x="3422708" y="3011648"/>
            <a:ext cx="53367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s-419" dirty="0"/>
              <a:t>	</a:t>
            </a:r>
            <a:r>
              <a:rPr lang="es-419" b="1" dirty="0" err="1">
                <a:solidFill>
                  <a:srgbClr val="FF0000"/>
                </a:solidFill>
              </a:rPr>
              <a:t>Thread</a:t>
            </a:r>
            <a:r>
              <a:rPr lang="es-419" dirty="0"/>
              <a:t> hilo1 = new </a:t>
            </a:r>
            <a:r>
              <a:rPr lang="es-419" b="1" dirty="0" err="1">
                <a:solidFill>
                  <a:srgbClr val="FF0000"/>
                </a:solidFill>
              </a:rPr>
              <a:t>Thread</a:t>
            </a:r>
            <a:r>
              <a:rPr lang="es-419" dirty="0"/>
              <a:t>(new </a:t>
            </a:r>
            <a:r>
              <a:rPr lang="es-419" dirty="0" err="1"/>
              <a:t>MiClase</a:t>
            </a:r>
            <a:r>
              <a:rPr lang="es-419" dirty="0"/>
              <a:t>())</a:t>
            </a:r>
          </a:p>
          <a:p>
            <a:r>
              <a:rPr lang="es-419" b="1" dirty="0">
                <a:solidFill>
                  <a:srgbClr val="FF0000"/>
                </a:solidFill>
              </a:rPr>
              <a:t>	</a:t>
            </a:r>
            <a:r>
              <a:rPr lang="es-419" b="1" dirty="0" err="1">
                <a:solidFill>
                  <a:srgbClr val="FF0000"/>
                </a:solidFill>
              </a:rPr>
              <a:t>Thread</a:t>
            </a:r>
            <a:r>
              <a:rPr lang="es-419" dirty="0"/>
              <a:t> hilo2 = new </a:t>
            </a:r>
            <a:r>
              <a:rPr lang="es-419" b="1" dirty="0" err="1">
                <a:solidFill>
                  <a:srgbClr val="FF0000"/>
                </a:solidFill>
              </a:rPr>
              <a:t>Thread</a:t>
            </a:r>
            <a:r>
              <a:rPr lang="es-419" dirty="0"/>
              <a:t>(new </a:t>
            </a:r>
            <a:r>
              <a:rPr lang="es-419" dirty="0" err="1"/>
              <a:t>MiClase</a:t>
            </a:r>
            <a:r>
              <a:rPr lang="es-419" dirty="0"/>
              <a:t>())</a:t>
            </a:r>
          </a:p>
          <a:p>
            <a:r>
              <a:rPr lang="es-419" dirty="0"/>
              <a:t>	hilo1.start();</a:t>
            </a:r>
          </a:p>
          <a:p>
            <a:r>
              <a:rPr lang="es-419" dirty="0"/>
              <a:t>	hilo2.start();</a:t>
            </a:r>
          </a:p>
          <a:p>
            <a:r>
              <a:rPr lang="es-419" dirty="0"/>
              <a:t>}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88166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A2C8C-30CB-403C-A803-553E2228E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98" y="434829"/>
            <a:ext cx="9905998" cy="631971"/>
          </a:xfrm>
        </p:spPr>
        <p:txBody>
          <a:bodyPr/>
          <a:lstStyle/>
          <a:p>
            <a:r>
              <a:rPr lang="es-419" dirty="0"/>
              <a:t>SINCRONIZACIÓN de hilos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597EF0-054D-4F9E-A04E-3487F2132634}"/>
              </a:ext>
            </a:extLst>
          </p:cNvPr>
          <p:cNvSpPr txBox="1"/>
          <p:nvPr/>
        </p:nvSpPr>
        <p:spPr>
          <a:xfrm>
            <a:off x="1015069" y="1375794"/>
            <a:ext cx="1061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Si dos o más hilos están intentado acceder y modificar un mismo recurso de manera simultánea, pueden generarse inconsistencias: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C433A56-B4E0-4A5E-98CD-6FD6E74C17CC}"/>
              </a:ext>
            </a:extLst>
          </p:cNvPr>
          <p:cNvCxnSpPr/>
          <p:nvPr/>
        </p:nvCxnSpPr>
        <p:spPr>
          <a:xfrm>
            <a:off x="4160805" y="2570672"/>
            <a:ext cx="0" cy="362309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F106E23-5AD7-4C7C-B692-8CB1C8E03214}"/>
              </a:ext>
            </a:extLst>
          </p:cNvPr>
          <p:cNvCxnSpPr/>
          <p:nvPr/>
        </p:nvCxnSpPr>
        <p:spPr>
          <a:xfrm>
            <a:off x="7631500" y="2570672"/>
            <a:ext cx="0" cy="362309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69CAD82-4A2F-41D8-978D-B67818A6F0F1}"/>
              </a:ext>
            </a:extLst>
          </p:cNvPr>
          <p:cNvSpPr txBox="1"/>
          <p:nvPr/>
        </p:nvSpPr>
        <p:spPr>
          <a:xfrm>
            <a:off x="7832785" y="2706228"/>
            <a:ext cx="3950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void</a:t>
            </a:r>
            <a:r>
              <a:rPr lang="es-419" dirty="0"/>
              <a:t> run(){</a:t>
            </a:r>
          </a:p>
          <a:p>
            <a:r>
              <a:rPr lang="es-419" dirty="0"/>
              <a:t>	</a:t>
            </a:r>
            <a:r>
              <a:rPr lang="es-419" dirty="0" err="1"/>
              <a:t>file.write</a:t>
            </a:r>
            <a:r>
              <a:rPr lang="es-419" dirty="0"/>
              <a:t>(“yo soy el hilo 2”)</a:t>
            </a:r>
          </a:p>
          <a:p>
            <a:r>
              <a:rPr lang="es-419" dirty="0"/>
              <a:t>}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D7A2D1-E969-4404-BE1D-3ECEBFA7B1D7}"/>
              </a:ext>
            </a:extLst>
          </p:cNvPr>
          <p:cNvSpPr txBox="1"/>
          <p:nvPr/>
        </p:nvSpPr>
        <p:spPr>
          <a:xfrm>
            <a:off x="448569" y="2594085"/>
            <a:ext cx="3712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/>
              <a:t>Public</a:t>
            </a:r>
            <a:r>
              <a:rPr lang="es-419" dirty="0"/>
              <a:t> </a:t>
            </a:r>
            <a:r>
              <a:rPr lang="es-419" dirty="0" err="1"/>
              <a:t>void</a:t>
            </a:r>
            <a:r>
              <a:rPr lang="es-419" dirty="0"/>
              <a:t> run(){</a:t>
            </a:r>
          </a:p>
          <a:p>
            <a:r>
              <a:rPr lang="es-419" dirty="0"/>
              <a:t>	</a:t>
            </a:r>
            <a:r>
              <a:rPr lang="es-419" dirty="0" err="1"/>
              <a:t>file.write</a:t>
            </a:r>
            <a:r>
              <a:rPr lang="es-419" dirty="0"/>
              <a:t>(“yo soy el hilo 1”)</a:t>
            </a:r>
          </a:p>
          <a:p>
            <a:r>
              <a:rPr lang="es-419" dirty="0"/>
              <a:t>}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B64DB2A-3841-4AC9-8E44-01D0486C2807}"/>
              </a:ext>
            </a:extLst>
          </p:cNvPr>
          <p:cNvSpPr/>
          <p:nvPr/>
        </p:nvSpPr>
        <p:spPr>
          <a:xfrm>
            <a:off x="3712233" y="2185927"/>
            <a:ext cx="966157" cy="310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/>
              <a:t>HILO 1</a:t>
            </a:r>
            <a:endParaRPr lang="es-419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9B468F1-FB32-40BB-BC55-F81D1FB93DCB}"/>
              </a:ext>
            </a:extLst>
          </p:cNvPr>
          <p:cNvSpPr/>
          <p:nvPr/>
        </p:nvSpPr>
        <p:spPr>
          <a:xfrm>
            <a:off x="7148421" y="2208901"/>
            <a:ext cx="966157" cy="310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dirty="0"/>
              <a:t>HILO 2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97A2EE7-6793-4461-A967-294F9BE24B3B}"/>
              </a:ext>
            </a:extLst>
          </p:cNvPr>
          <p:cNvCxnSpPr>
            <a:cxnSpLocks/>
          </p:cNvCxnSpPr>
          <p:nvPr/>
        </p:nvCxnSpPr>
        <p:spPr>
          <a:xfrm>
            <a:off x="4330460" y="3761117"/>
            <a:ext cx="750498" cy="60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D9FFAA0-8AAD-4793-A054-DC3A6AB59C3E}"/>
              </a:ext>
            </a:extLst>
          </p:cNvPr>
          <p:cNvCxnSpPr>
            <a:cxnSpLocks/>
          </p:cNvCxnSpPr>
          <p:nvPr/>
        </p:nvCxnSpPr>
        <p:spPr>
          <a:xfrm flipH="1">
            <a:off x="6694098" y="3761117"/>
            <a:ext cx="736119" cy="50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5BE54A2F-80D8-4340-B9B1-8FAF4D51A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554" y="3642920"/>
            <a:ext cx="1981197" cy="1981197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ECD4D07F-388C-4EC2-B421-01667279E3C1}"/>
              </a:ext>
            </a:extLst>
          </p:cNvPr>
          <p:cNvSpPr txBox="1"/>
          <p:nvPr/>
        </p:nvSpPr>
        <p:spPr>
          <a:xfrm>
            <a:off x="4560501" y="5794553"/>
            <a:ext cx="2927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Archivo.txt :</a:t>
            </a:r>
          </a:p>
          <a:p>
            <a:r>
              <a:rPr lang="es-419" dirty="0"/>
              <a:t>Yo </a:t>
            </a:r>
            <a:r>
              <a:rPr lang="es-419" dirty="0" err="1"/>
              <a:t>yo</a:t>
            </a:r>
            <a:r>
              <a:rPr lang="es-419" dirty="0"/>
              <a:t> soy el soy hilo 1…..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4E78666-C097-4D75-9B7C-D5FACD051E99}"/>
              </a:ext>
            </a:extLst>
          </p:cNvPr>
          <p:cNvCxnSpPr/>
          <p:nvPr/>
        </p:nvCxnSpPr>
        <p:spPr>
          <a:xfrm>
            <a:off x="5896152" y="5335398"/>
            <a:ext cx="0" cy="38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685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516</TotalTime>
  <Words>830</Words>
  <Application>Microsoft Office PowerPoint</Application>
  <PresentationFormat>Panorámica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Malla</vt:lpstr>
      <vt:lpstr>HILOS Y SOCKETS EN JAVA</vt:lpstr>
      <vt:lpstr>HILOS</vt:lpstr>
      <vt:lpstr>Presentación de PowerPoint</vt:lpstr>
      <vt:lpstr>Presentación de PowerPoint</vt:lpstr>
      <vt:lpstr>Crear hilos en java</vt:lpstr>
      <vt:lpstr>EL MÉTODO run()</vt:lpstr>
      <vt:lpstr>EL MÉTODO run()</vt:lpstr>
      <vt:lpstr>INICIANDO HILOs</vt:lpstr>
      <vt:lpstr>SINCRONIZACIÓN de hilos</vt:lpstr>
      <vt:lpstr>SINCRONIZACIÓN de hilos</vt:lpstr>
      <vt:lpstr>SOCKETS</vt:lpstr>
      <vt:lpstr>MODELO TCP/IP</vt:lpstr>
      <vt:lpstr>SOCKETS</vt:lpstr>
      <vt:lpstr>Presentación de PowerPoint</vt:lpstr>
      <vt:lpstr>TIPOS DE SOCKETS</vt:lpstr>
      <vt:lpstr>PUERTOS Y DIRECCIONES IP</vt:lpstr>
      <vt:lpstr>PUERTOS Y DIRECCIONES IP</vt:lpstr>
      <vt:lpstr>DOCUMENTACION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HILOS Y SOCKETS EN JAVA</dc:title>
  <dc:creator>leoan</dc:creator>
  <cp:lastModifiedBy> </cp:lastModifiedBy>
  <cp:revision>36</cp:revision>
  <dcterms:created xsi:type="dcterms:W3CDTF">2019-06-15T15:24:57Z</dcterms:created>
  <dcterms:modified xsi:type="dcterms:W3CDTF">2019-06-16T00:01:22Z</dcterms:modified>
</cp:coreProperties>
</file>