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8" r:id="rId3"/>
    <p:sldId id="257" r:id="rId4"/>
    <p:sldId id="261" r:id="rId5"/>
    <p:sldId id="260" r:id="rId6"/>
    <p:sldId id="256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51D58-D349-43F0-A6A0-235506CC1986}" v="4" dt="2022-11-14T15:31:3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728" autoAdjust="0"/>
  </p:normalViewPr>
  <p:slideViewPr>
    <p:cSldViewPr snapToGrid="0">
      <p:cViewPr varScale="1">
        <p:scale>
          <a:sx n="82" d="100"/>
          <a:sy n="82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 Gordo Ortiz" userId="87c0d28c-8c60-4092-b9e9-181f1177012f" providerId="ADAL" clId="{ED951D58-D349-43F0-A6A0-235506CC1986}"/>
    <pc:docChg chg="custSel modSld">
      <pc:chgData name="Andrés Gordo Ortiz" userId="87c0d28c-8c60-4092-b9e9-181f1177012f" providerId="ADAL" clId="{ED951D58-D349-43F0-A6A0-235506CC1986}" dt="2022-11-14T15:32:14.508" v="12" actId="1076"/>
      <pc:docMkLst>
        <pc:docMk/>
      </pc:docMkLst>
      <pc:sldChg chg="delSp modSp mod">
        <pc:chgData name="Andrés Gordo Ortiz" userId="87c0d28c-8c60-4092-b9e9-181f1177012f" providerId="ADAL" clId="{ED951D58-D349-43F0-A6A0-235506CC1986}" dt="2022-11-14T15:32:14.508" v="12" actId="1076"/>
        <pc:sldMkLst>
          <pc:docMk/>
          <pc:sldMk cId="2599752990" sldId="259"/>
        </pc:sldMkLst>
        <pc:spChg chg="mod">
          <ac:chgData name="Andrés Gordo Ortiz" userId="87c0d28c-8c60-4092-b9e9-181f1177012f" providerId="ADAL" clId="{ED951D58-D349-43F0-A6A0-235506CC1986}" dt="2022-11-14T15:32:14.508" v="12" actId="1076"/>
          <ac:spMkLst>
            <pc:docMk/>
            <pc:sldMk cId="2599752990" sldId="259"/>
            <ac:spMk id="2" creationId="{DC476B28-7845-DDD6-D646-1EEDAAA724A1}"/>
          </ac:spMkLst>
        </pc:spChg>
        <pc:spChg chg="del">
          <ac:chgData name="Andrés Gordo Ortiz" userId="87c0d28c-8c60-4092-b9e9-181f1177012f" providerId="ADAL" clId="{ED951D58-D349-43F0-A6A0-235506CC1986}" dt="2022-11-14T13:40:00.754" v="7" actId="478"/>
          <ac:spMkLst>
            <pc:docMk/>
            <pc:sldMk cId="2599752990" sldId="259"/>
            <ac:spMk id="7" creationId="{6D76EF35-39B5-1F47-19A8-AEAF551328BA}"/>
          </ac:spMkLst>
        </pc:spChg>
        <pc:picChg chg="del">
          <ac:chgData name="Andrés Gordo Ortiz" userId="87c0d28c-8c60-4092-b9e9-181f1177012f" providerId="ADAL" clId="{ED951D58-D349-43F0-A6A0-235506CC1986}" dt="2022-11-14T13:39:58.911" v="6" actId="478"/>
          <ac:picMkLst>
            <pc:docMk/>
            <pc:sldMk cId="2599752990" sldId="259"/>
            <ac:picMk id="5" creationId="{56616AD3-5864-25AB-06F0-775A6AF68696}"/>
          </ac:picMkLst>
        </pc:picChg>
      </pc:sldChg>
      <pc:sldChg chg="modSp mod modAnim">
        <pc:chgData name="Andrés Gordo Ortiz" userId="87c0d28c-8c60-4092-b9e9-181f1177012f" providerId="ADAL" clId="{ED951D58-D349-43F0-A6A0-235506CC1986}" dt="2022-11-14T15:30:59.098" v="9"/>
        <pc:sldMkLst>
          <pc:docMk/>
          <pc:sldMk cId="3223077671" sldId="266"/>
        </pc:sldMkLst>
        <pc:spChg chg="mod">
          <ac:chgData name="Andrés Gordo Ortiz" userId="87c0d28c-8c60-4092-b9e9-181f1177012f" providerId="ADAL" clId="{ED951D58-D349-43F0-A6A0-235506CC1986}" dt="2022-11-14T15:30:48.026" v="8" actId="1076"/>
          <ac:spMkLst>
            <pc:docMk/>
            <pc:sldMk cId="3223077671" sldId="266"/>
            <ac:spMk id="3" creationId="{A92016C6-EEAE-D5FD-4453-53F5B4D1F225}"/>
          </ac:spMkLst>
        </pc:spChg>
      </pc:sldChg>
      <pc:sldChg chg="modSp modAnim">
        <pc:chgData name="Andrés Gordo Ortiz" userId="87c0d28c-8c60-4092-b9e9-181f1177012f" providerId="ADAL" clId="{ED951D58-D349-43F0-A6A0-235506CC1986}" dt="2022-11-14T15:31:34.044" v="11"/>
        <pc:sldMkLst>
          <pc:docMk/>
          <pc:sldMk cId="1942400368" sldId="267"/>
        </pc:sldMkLst>
        <pc:spChg chg="mod">
          <ac:chgData name="Andrés Gordo Ortiz" userId="87c0d28c-8c60-4092-b9e9-181f1177012f" providerId="ADAL" clId="{ED951D58-D349-43F0-A6A0-235506CC1986}" dt="2022-11-14T15:31:15.297" v="10" actId="20577"/>
          <ac:spMkLst>
            <pc:docMk/>
            <pc:sldMk cId="1942400368" sldId="267"/>
            <ac:spMk id="3" creationId="{39880B7E-D4E7-80DC-4D49-858E3956F9CB}"/>
          </ac:spMkLst>
        </pc:spChg>
      </pc:sldChg>
      <pc:sldChg chg="delSp modSp mod">
        <pc:chgData name="Andrés Gordo Ortiz" userId="87c0d28c-8c60-4092-b9e9-181f1177012f" providerId="ADAL" clId="{ED951D58-D349-43F0-A6A0-235506CC1986}" dt="2022-11-14T12:52:08.862" v="4" actId="478"/>
        <pc:sldMkLst>
          <pc:docMk/>
          <pc:sldMk cId="2375122813" sldId="268"/>
        </pc:sldMkLst>
        <pc:spChg chg="mod">
          <ac:chgData name="Andrés Gordo Ortiz" userId="87c0d28c-8c60-4092-b9e9-181f1177012f" providerId="ADAL" clId="{ED951D58-D349-43F0-A6A0-235506CC1986}" dt="2022-11-14T12:52:02.166" v="3" actId="20577"/>
          <ac:spMkLst>
            <pc:docMk/>
            <pc:sldMk cId="2375122813" sldId="268"/>
            <ac:spMk id="2" creationId="{16ECDF8B-0914-37E5-A47B-F98886965BFB}"/>
          </ac:spMkLst>
        </pc:spChg>
        <pc:spChg chg="del">
          <ac:chgData name="Andrés Gordo Ortiz" userId="87c0d28c-8c60-4092-b9e9-181f1177012f" providerId="ADAL" clId="{ED951D58-D349-43F0-A6A0-235506CC1986}" dt="2022-11-14T12:52:08.862" v="4" actId="478"/>
          <ac:spMkLst>
            <pc:docMk/>
            <pc:sldMk cId="2375122813" sldId="268"/>
            <ac:spMk id="4" creationId="{7FCF2051-B68E-DE0F-9AB0-3EF9CC0A38C0}"/>
          </ac:spMkLst>
        </pc:spChg>
      </pc:sldChg>
    </pc:docChg>
  </pc:docChgLst>
  <pc:docChgLst>
    <pc:chgData name="Andrés Gordo Ortiz" userId="87c0d28c-8c60-4092-b9e9-181f1177012f" providerId="ADAL" clId="{C1E5D930-A2B7-43F1-9939-44F4EA58A032}"/>
    <pc:docChg chg="undo custSel addSld delSld modSld addSection delSection modSection">
      <pc:chgData name="Andrés Gordo Ortiz" userId="87c0d28c-8c60-4092-b9e9-181f1177012f" providerId="ADAL" clId="{C1E5D930-A2B7-43F1-9939-44F4EA58A032}" dt="2022-10-22T15:26:52.221" v="5121" actId="1076"/>
      <pc:docMkLst>
        <pc:docMk/>
      </pc:docMkLst>
      <pc:sldChg chg="add del modNotesTx">
        <pc:chgData name="Andrés Gordo Ortiz" userId="87c0d28c-8c60-4092-b9e9-181f1177012f" providerId="ADAL" clId="{C1E5D930-A2B7-43F1-9939-44F4EA58A032}" dt="2022-10-22T13:54:04.736" v="2359" actId="20577"/>
        <pc:sldMkLst>
          <pc:docMk/>
          <pc:sldMk cId="1943315004" sldId="256"/>
        </pc:sldMkLst>
      </pc:sldChg>
      <pc:sldChg chg="add del modNotesTx">
        <pc:chgData name="Andrés Gordo Ortiz" userId="87c0d28c-8c60-4092-b9e9-181f1177012f" providerId="ADAL" clId="{C1E5D930-A2B7-43F1-9939-44F4EA58A032}" dt="2022-10-22T13:47:08.069" v="1651" actId="20577"/>
        <pc:sldMkLst>
          <pc:docMk/>
          <pc:sldMk cId="35781978" sldId="257"/>
        </pc:sldMkLst>
      </pc:sldChg>
      <pc:sldChg chg="modSp add del mod modNotesTx">
        <pc:chgData name="Andrés Gordo Ortiz" userId="87c0d28c-8c60-4092-b9e9-181f1177012f" providerId="ADAL" clId="{C1E5D930-A2B7-43F1-9939-44F4EA58A032}" dt="2022-10-22T15:16:31.888" v="5079" actId="2710"/>
        <pc:sldMkLst>
          <pc:docMk/>
          <pc:sldMk cId="1011005735" sldId="258"/>
        </pc:sldMkLst>
        <pc:spChg chg="mod">
          <ac:chgData name="Andrés Gordo Ortiz" userId="87c0d28c-8c60-4092-b9e9-181f1177012f" providerId="ADAL" clId="{C1E5D930-A2B7-43F1-9939-44F4EA58A032}" dt="2022-10-22T15:16:31.888" v="5079" actId="2710"/>
          <ac:spMkLst>
            <pc:docMk/>
            <pc:sldMk cId="1011005735" sldId="258"/>
            <ac:spMk id="3" creationId="{BCDA5CFD-F6EC-58AA-6484-413062AC8084}"/>
          </ac:spMkLst>
        </pc:spChg>
      </pc:sldChg>
      <pc:sldChg chg="addSp delSp modSp mod modNotesTx">
        <pc:chgData name="Andrés Gordo Ortiz" userId="87c0d28c-8c60-4092-b9e9-181f1177012f" providerId="ADAL" clId="{C1E5D930-A2B7-43F1-9939-44F4EA58A032}" dt="2022-10-22T15:26:52.221" v="5121" actId="1076"/>
        <pc:sldMkLst>
          <pc:docMk/>
          <pc:sldMk cId="2599752990" sldId="259"/>
        </pc:sldMkLst>
        <pc:spChg chg="mod">
          <ac:chgData name="Andrés Gordo Ortiz" userId="87c0d28c-8c60-4092-b9e9-181f1177012f" providerId="ADAL" clId="{C1E5D930-A2B7-43F1-9939-44F4EA58A032}" dt="2022-10-22T15:26:04.512" v="5107" actId="1076"/>
          <ac:spMkLst>
            <pc:docMk/>
            <pc:sldMk cId="2599752990" sldId="259"/>
            <ac:spMk id="2" creationId="{DC476B28-7845-DDD6-D646-1EEDAAA724A1}"/>
          </ac:spMkLst>
        </pc:spChg>
        <pc:spChg chg="del">
          <ac:chgData name="Andrés Gordo Ortiz" userId="87c0d28c-8c60-4092-b9e9-181f1177012f" providerId="ADAL" clId="{C1E5D930-A2B7-43F1-9939-44F4EA58A032}" dt="2022-10-22T14:39:54.113" v="5078" actId="478"/>
          <ac:spMkLst>
            <pc:docMk/>
            <pc:sldMk cId="2599752990" sldId="259"/>
            <ac:spMk id="3" creationId="{8B4296CD-3C4D-84E2-2705-3A578FE838AE}"/>
          </ac:spMkLst>
        </pc:spChg>
        <pc:spChg chg="add mod">
          <ac:chgData name="Andrés Gordo Ortiz" userId="87c0d28c-8c60-4092-b9e9-181f1177012f" providerId="ADAL" clId="{C1E5D930-A2B7-43F1-9939-44F4EA58A032}" dt="2022-10-22T15:26:52.221" v="5121" actId="1076"/>
          <ac:spMkLst>
            <pc:docMk/>
            <pc:sldMk cId="2599752990" sldId="259"/>
            <ac:spMk id="7" creationId="{6D76EF35-39B5-1F47-19A8-AEAF551328BA}"/>
          </ac:spMkLst>
        </pc:spChg>
        <pc:picChg chg="add mod">
          <ac:chgData name="Andrés Gordo Ortiz" userId="87c0d28c-8c60-4092-b9e9-181f1177012f" providerId="ADAL" clId="{C1E5D930-A2B7-43F1-9939-44F4EA58A032}" dt="2022-10-22T15:26:30.696" v="5112" actId="14100"/>
          <ac:picMkLst>
            <pc:docMk/>
            <pc:sldMk cId="2599752990" sldId="259"/>
            <ac:picMk id="5" creationId="{56616AD3-5864-25AB-06F0-775A6AF68696}"/>
          </ac:picMkLst>
        </pc:picChg>
      </pc:sldChg>
      <pc:sldChg chg="modSp add del mod">
        <pc:chgData name="Andrés Gordo Ortiz" userId="87c0d28c-8c60-4092-b9e9-181f1177012f" providerId="ADAL" clId="{C1E5D930-A2B7-43F1-9939-44F4EA58A032}" dt="2022-10-22T14:14:04.465" v="3736" actId="20577"/>
        <pc:sldMkLst>
          <pc:docMk/>
          <pc:sldMk cId="3346380608" sldId="260"/>
        </pc:sldMkLst>
        <pc:spChg chg="mod">
          <ac:chgData name="Andrés Gordo Ortiz" userId="87c0d28c-8c60-4092-b9e9-181f1177012f" providerId="ADAL" clId="{C1E5D930-A2B7-43F1-9939-44F4EA58A032}" dt="2022-10-22T14:14:04.465" v="3736" actId="20577"/>
          <ac:spMkLst>
            <pc:docMk/>
            <pc:sldMk cId="3346380608" sldId="260"/>
            <ac:spMk id="3" creationId="{C5A680E8-2E8F-7496-A598-B9997244332D}"/>
          </ac:spMkLst>
        </pc:spChg>
      </pc:sldChg>
      <pc:sldChg chg="add del modAnim">
        <pc:chgData name="Andrés Gordo Ortiz" userId="87c0d28c-8c60-4092-b9e9-181f1177012f" providerId="ADAL" clId="{C1E5D930-A2B7-43F1-9939-44F4EA58A032}" dt="2022-10-22T15:18:18.276" v="5089"/>
        <pc:sldMkLst>
          <pc:docMk/>
          <pc:sldMk cId="1603489531" sldId="261"/>
        </pc:sldMkLst>
      </pc:sldChg>
      <pc:sldChg chg="addSp modSp add del mod">
        <pc:chgData name="Andrés Gordo Ortiz" userId="87c0d28c-8c60-4092-b9e9-181f1177012f" providerId="ADAL" clId="{C1E5D930-A2B7-43F1-9939-44F4EA58A032}" dt="2022-10-22T13:46:24.794" v="1643" actId="47"/>
        <pc:sldMkLst>
          <pc:docMk/>
          <pc:sldMk cId="327702935" sldId="262"/>
        </pc:sldMkLst>
        <pc:spChg chg="add mod">
          <ac:chgData name="Andrés Gordo Ortiz" userId="87c0d28c-8c60-4092-b9e9-181f1177012f" providerId="ADAL" clId="{C1E5D930-A2B7-43F1-9939-44F4EA58A032}" dt="2022-10-22T13:40:58.080" v="915" actId="20577"/>
          <ac:spMkLst>
            <pc:docMk/>
            <pc:sldMk cId="327702935" sldId="262"/>
            <ac:spMk id="9" creationId="{73E549AB-7376-5DE5-1986-9449BB6BC7B8}"/>
          </ac:spMkLst>
        </pc:spChg>
      </pc:sldChg>
      <pc:sldChg chg="add del modNotesTx">
        <pc:chgData name="Andrés Gordo Ortiz" userId="87c0d28c-8c60-4092-b9e9-181f1177012f" providerId="ADAL" clId="{C1E5D930-A2B7-43F1-9939-44F4EA58A032}" dt="2022-10-22T13:57:40.640" v="2486" actId="20577"/>
        <pc:sldMkLst>
          <pc:docMk/>
          <pc:sldMk cId="1137864796" sldId="263"/>
        </pc:sldMkLst>
      </pc:sldChg>
      <pc:sldChg chg="delSp add del mod modNotesTx">
        <pc:chgData name="Andrés Gordo Ortiz" userId="87c0d28c-8c60-4092-b9e9-181f1177012f" providerId="ADAL" clId="{C1E5D930-A2B7-43F1-9939-44F4EA58A032}" dt="2022-10-22T14:02:19.961" v="2728" actId="20577"/>
        <pc:sldMkLst>
          <pc:docMk/>
          <pc:sldMk cId="680521401" sldId="264"/>
        </pc:sldMkLst>
        <pc:spChg chg="del">
          <ac:chgData name="Andrés Gordo Ortiz" userId="87c0d28c-8c60-4092-b9e9-181f1177012f" providerId="ADAL" clId="{C1E5D930-A2B7-43F1-9939-44F4EA58A032}" dt="2022-10-22T13:40:18.308" v="906" actId="478"/>
          <ac:spMkLst>
            <pc:docMk/>
            <pc:sldMk cId="680521401" sldId="264"/>
            <ac:spMk id="2" creationId="{814C7734-B8F4-0D15-AB47-5B30B8F6AF32}"/>
          </ac:spMkLst>
        </pc:spChg>
      </pc:sldChg>
      <pc:sldChg chg="addSp delSp modSp new add del mod">
        <pc:chgData name="Andrés Gordo Ortiz" userId="87c0d28c-8c60-4092-b9e9-181f1177012f" providerId="ADAL" clId="{C1E5D930-A2B7-43F1-9939-44F4EA58A032}" dt="2022-10-22T13:46:24.794" v="1643" actId="47"/>
        <pc:sldMkLst>
          <pc:docMk/>
          <pc:sldMk cId="2070690641" sldId="265"/>
        </pc:sldMkLst>
        <pc:spChg chg="del">
          <ac:chgData name="Andrés Gordo Ortiz" userId="87c0d28c-8c60-4092-b9e9-181f1177012f" providerId="ADAL" clId="{C1E5D930-A2B7-43F1-9939-44F4EA58A032}" dt="2022-10-22T13:38:13.882" v="889" actId="478"/>
          <ac:spMkLst>
            <pc:docMk/>
            <pc:sldMk cId="2070690641" sldId="265"/>
            <ac:spMk id="2" creationId="{99BD7141-4AC6-7911-8529-1FCA6490944D}"/>
          </ac:spMkLst>
        </pc:spChg>
        <pc:spChg chg="del mod">
          <ac:chgData name="Andrés Gordo Ortiz" userId="87c0d28c-8c60-4092-b9e9-181f1177012f" providerId="ADAL" clId="{C1E5D930-A2B7-43F1-9939-44F4EA58A032}" dt="2022-10-22T13:38:11.747" v="888" actId="478"/>
          <ac:spMkLst>
            <pc:docMk/>
            <pc:sldMk cId="2070690641" sldId="265"/>
            <ac:spMk id="3" creationId="{CCE3F0F5-D86A-8FFC-CB19-6EBB0CDB44A3}"/>
          </ac:spMkLst>
        </pc:spChg>
        <pc:spChg chg="add mod">
          <ac:chgData name="Andrés Gordo Ortiz" userId="87c0d28c-8c60-4092-b9e9-181f1177012f" providerId="ADAL" clId="{C1E5D930-A2B7-43F1-9939-44F4EA58A032}" dt="2022-10-22T13:39:42.332" v="905" actId="1076"/>
          <ac:spMkLst>
            <pc:docMk/>
            <pc:sldMk cId="2070690641" sldId="265"/>
            <ac:spMk id="7" creationId="{30AA6B10-F7D8-28AB-F25A-EE140D33662C}"/>
          </ac:spMkLst>
        </pc:spChg>
        <pc:picChg chg="add mod">
          <ac:chgData name="Andrés Gordo Ortiz" userId="87c0d28c-8c60-4092-b9e9-181f1177012f" providerId="ADAL" clId="{C1E5D930-A2B7-43F1-9939-44F4EA58A032}" dt="2022-10-22T13:39:36.553" v="904" actId="1076"/>
          <ac:picMkLst>
            <pc:docMk/>
            <pc:sldMk cId="2070690641" sldId="265"/>
            <ac:picMk id="5" creationId="{56959745-AA7D-823E-7359-EA29F2CD779D}"/>
          </ac:picMkLst>
        </pc:picChg>
      </pc:sldChg>
      <pc:sldChg chg="modSp new mod modAnim">
        <pc:chgData name="Andrés Gordo Ortiz" userId="87c0d28c-8c60-4092-b9e9-181f1177012f" providerId="ADAL" clId="{C1E5D930-A2B7-43F1-9939-44F4EA58A032}" dt="2022-10-22T15:19:31.931" v="5102" actId="2710"/>
        <pc:sldMkLst>
          <pc:docMk/>
          <pc:sldMk cId="3223077671" sldId="266"/>
        </pc:sldMkLst>
        <pc:spChg chg="mod">
          <ac:chgData name="Andrés Gordo Ortiz" userId="87c0d28c-8c60-4092-b9e9-181f1177012f" providerId="ADAL" clId="{C1E5D930-A2B7-43F1-9939-44F4EA58A032}" dt="2022-10-22T14:03:20.724" v="2783" actId="14100"/>
          <ac:spMkLst>
            <pc:docMk/>
            <pc:sldMk cId="3223077671" sldId="266"/>
            <ac:spMk id="2" creationId="{F014BCD1-2F98-433F-53DD-DD3479C51ECB}"/>
          </ac:spMkLst>
        </pc:spChg>
        <pc:spChg chg="mod">
          <ac:chgData name="Andrés Gordo Ortiz" userId="87c0d28c-8c60-4092-b9e9-181f1177012f" providerId="ADAL" clId="{C1E5D930-A2B7-43F1-9939-44F4EA58A032}" dt="2022-10-22T15:19:31.931" v="5102" actId="2710"/>
          <ac:spMkLst>
            <pc:docMk/>
            <pc:sldMk cId="3223077671" sldId="266"/>
            <ac:spMk id="3" creationId="{A92016C6-EEAE-D5FD-4453-53F5B4D1F225}"/>
          </ac:spMkLst>
        </pc:spChg>
      </pc:sldChg>
      <pc:sldChg chg="modSp new mod modAnim modNotesTx">
        <pc:chgData name="Andrés Gordo Ortiz" userId="87c0d28c-8c60-4092-b9e9-181f1177012f" providerId="ADAL" clId="{C1E5D930-A2B7-43F1-9939-44F4EA58A032}" dt="2022-10-22T15:19:01.307" v="5095" actId="113"/>
        <pc:sldMkLst>
          <pc:docMk/>
          <pc:sldMk cId="1942400368" sldId="267"/>
        </pc:sldMkLst>
        <pc:spChg chg="mod">
          <ac:chgData name="Andrés Gordo Ortiz" userId="87c0d28c-8c60-4092-b9e9-181f1177012f" providerId="ADAL" clId="{C1E5D930-A2B7-43F1-9939-44F4EA58A032}" dt="2022-10-22T15:19:01.307" v="5095" actId="113"/>
          <ac:spMkLst>
            <pc:docMk/>
            <pc:sldMk cId="1942400368" sldId="267"/>
            <ac:spMk id="2" creationId="{8BE6B2B5-79DC-C316-D934-C87A1D55B6DB}"/>
          </ac:spMkLst>
        </pc:spChg>
        <pc:spChg chg="mod">
          <ac:chgData name="Andrés Gordo Ortiz" userId="87c0d28c-8c60-4092-b9e9-181f1177012f" providerId="ADAL" clId="{C1E5D930-A2B7-43F1-9939-44F4EA58A032}" dt="2022-10-22T15:18:56.905" v="5093" actId="403"/>
          <ac:spMkLst>
            <pc:docMk/>
            <pc:sldMk cId="1942400368" sldId="267"/>
            <ac:spMk id="3" creationId="{39880B7E-D4E7-80DC-4D49-858E3956F9CB}"/>
          </ac:spMkLst>
        </pc:spChg>
      </pc:sldChg>
      <pc:sldChg chg="addSp delSp modSp new mod modNotesTx">
        <pc:chgData name="Andrés Gordo Ortiz" userId="87c0d28c-8c60-4092-b9e9-181f1177012f" providerId="ADAL" clId="{C1E5D930-A2B7-43F1-9939-44F4EA58A032}" dt="2022-10-22T14:32:51.358" v="5075" actId="20577"/>
        <pc:sldMkLst>
          <pc:docMk/>
          <pc:sldMk cId="2375122813" sldId="268"/>
        </pc:sldMkLst>
        <pc:spChg chg="mod">
          <ac:chgData name="Andrés Gordo Ortiz" userId="87c0d28c-8c60-4092-b9e9-181f1177012f" providerId="ADAL" clId="{C1E5D930-A2B7-43F1-9939-44F4EA58A032}" dt="2022-10-22T14:22:30.780" v="4510" actId="122"/>
          <ac:spMkLst>
            <pc:docMk/>
            <pc:sldMk cId="2375122813" sldId="268"/>
            <ac:spMk id="2" creationId="{16ECDF8B-0914-37E5-A47B-F98886965BFB}"/>
          </ac:spMkLst>
        </pc:spChg>
        <pc:spChg chg="del">
          <ac:chgData name="Andrés Gordo Ortiz" userId="87c0d28c-8c60-4092-b9e9-181f1177012f" providerId="ADAL" clId="{C1E5D930-A2B7-43F1-9939-44F4EA58A032}" dt="2022-10-22T14:21:27.692" v="4497" actId="478"/>
          <ac:spMkLst>
            <pc:docMk/>
            <pc:sldMk cId="2375122813" sldId="268"/>
            <ac:spMk id="3" creationId="{8EA5CD34-56CE-16FD-17D3-AF6FD30EDB9B}"/>
          </ac:spMkLst>
        </pc:spChg>
        <pc:spChg chg="add mod">
          <ac:chgData name="Andrés Gordo Ortiz" userId="87c0d28c-8c60-4092-b9e9-181f1177012f" providerId="ADAL" clId="{C1E5D930-A2B7-43F1-9939-44F4EA58A032}" dt="2022-10-22T14:22:55.066" v="4550" actId="14100"/>
          <ac:spMkLst>
            <pc:docMk/>
            <pc:sldMk cId="2375122813" sldId="268"/>
            <ac:spMk id="4" creationId="{7FCF2051-B68E-DE0F-9AB0-3EF9CC0A38C0}"/>
          </ac:spMkLst>
        </pc:spChg>
        <pc:picChg chg="add mod">
          <ac:chgData name="Andrés Gordo Ortiz" userId="87c0d28c-8c60-4092-b9e9-181f1177012f" providerId="ADAL" clId="{C1E5D930-A2B7-43F1-9939-44F4EA58A032}" dt="2022-10-22T14:21:35.946" v="4500" actId="1076"/>
          <ac:picMkLst>
            <pc:docMk/>
            <pc:sldMk cId="2375122813" sldId="268"/>
            <ac:picMk id="1026" creationId="{1CA5CDE9-E52A-258C-EAC8-0C826BF67DD7}"/>
          </ac:picMkLst>
        </pc:picChg>
        <pc:picChg chg="add mod">
          <ac:chgData name="Andrés Gordo Ortiz" userId="87c0d28c-8c60-4092-b9e9-181f1177012f" providerId="ADAL" clId="{C1E5D930-A2B7-43F1-9939-44F4EA58A032}" dt="2022-10-22T14:22:11.107" v="4507" actId="1076"/>
          <ac:picMkLst>
            <pc:docMk/>
            <pc:sldMk cId="2375122813" sldId="268"/>
            <ac:picMk id="1028" creationId="{E6390B83-CD0B-9C34-5F75-2E6682F166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45712-C65F-494F-ABC3-CAE20F37153B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30C1F-0590-40A8-84B1-800FFA3B9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01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Reflexión por qué los telómeros y por qué la telomerasa </a:t>
            </a:r>
          </a:p>
          <a:p>
            <a:r>
              <a:rPr lang="es-ES" dirty="0"/>
              <a:t>Ventajas del cromosoma circular con respecto al cromosoma lineal </a:t>
            </a:r>
          </a:p>
          <a:p>
            <a:r>
              <a:rPr lang="es-ES" dirty="0"/>
              <a:t>Hablar de la enorme presión selectiva de tener los extremos de los cromosomas expuestos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0C1F-0590-40A8-84B1-800FFA3B94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56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Comentar la diapositiva </a:t>
            </a:r>
            <a:endParaRPr lang="en-US" dirty="0"/>
          </a:p>
          <a:p>
            <a:r>
              <a:rPr lang="es-ES" dirty="0"/>
              <a:t>hablar del problema de la replicación y no poder alcanzar una replicación máxima debido al límite de </a:t>
            </a:r>
            <a:r>
              <a:rPr lang="es-ES" dirty="0" err="1"/>
              <a:t>Hayflick</a:t>
            </a:r>
            <a:r>
              <a:rPr lang="es-ES" dirty="0"/>
              <a:t> </a:t>
            </a:r>
          </a:p>
          <a:p>
            <a:r>
              <a:rPr lang="es-ES" dirty="0"/>
              <a:t>Blastocisto, etapas iniciales gestación, CD4+, células madre</a:t>
            </a:r>
          </a:p>
          <a:p>
            <a:r>
              <a:rPr lang="es-ES" dirty="0"/>
              <a:t>Cómo activa en algunos tejidos y blastocisto, inactiva el resto del tiempo.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0C1F-0590-40A8-84B1-800FFA3B949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89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cosas que ya saben la telomerasa es una </a:t>
            </a:r>
            <a:r>
              <a:rPr lang="es-ES" dirty="0" err="1"/>
              <a:t>ribonucleoproteína</a:t>
            </a:r>
            <a:r>
              <a:rPr lang="es-ES" dirty="0"/>
              <a:t> en la cual el dominio de </a:t>
            </a:r>
            <a:r>
              <a:rPr lang="es-ES" dirty="0" err="1"/>
              <a:t>rna</a:t>
            </a:r>
            <a:r>
              <a:rPr lang="es-ES" dirty="0"/>
              <a:t> sirve como </a:t>
            </a:r>
            <a:r>
              <a:rPr lang="es-ES" dirty="0" err="1"/>
              <a:t>template</a:t>
            </a:r>
            <a:r>
              <a:rPr lang="es-ES" dirty="0"/>
              <a:t> y el telómero con repeticiones conservadas sirve como primer para la actuación de la retro transcriptasa </a:t>
            </a:r>
          </a:p>
          <a:p>
            <a:r>
              <a:rPr lang="es-ES" dirty="0"/>
              <a:t>Hibrida formando un bucle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50 </a:t>
            </a:r>
            <a:r>
              <a:rPr lang="es-ES" dirty="0" err="1"/>
              <a:t>bp</a:t>
            </a:r>
            <a:r>
              <a:rPr lang="es-ES" dirty="0"/>
              <a:t> in vitro menos por duplicación</a:t>
            </a:r>
          </a:p>
          <a:p>
            <a:r>
              <a:rPr lang="es-ES" dirty="0"/>
              <a:t>Permite elongar los telómeros y evitar la muerte celular O  senescencia 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0C1F-0590-40A8-84B1-800FFA3B94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66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telomerase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Idea sencilla; si la telomerasa está activa el crecimiento celular no tiene fin, etapa adulta “silenciada” se va acortando hasta 4 kb(15 al principio) y la población celular entre en senescencia y </a:t>
            </a:r>
            <a:r>
              <a:rPr lang="es-ES" dirty="0" err="1"/>
              <a:t>nvejecimeinto</a:t>
            </a:r>
            <a:r>
              <a:rPr lang="es-ES" dirty="0"/>
              <a:t>. Si alguna línea (o cáncer) hace bypass al silenciamiento podrá inmortalizarse.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monómero</a:t>
            </a:r>
            <a:r>
              <a:rPr lang="en-US" dirty="0"/>
              <a:t> un </a:t>
            </a:r>
            <a:r>
              <a:rPr lang="en-US" dirty="0" err="1"/>
              <a:t>gen,el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TERT. Se “</a:t>
            </a:r>
            <a:r>
              <a:rPr lang="en-US" dirty="0" err="1"/>
              <a:t>activa</a:t>
            </a:r>
            <a:r>
              <a:rPr lang="en-US" dirty="0"/>
              <a:t>”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tert</a:t>
            </a:r>
            <a:r>
              <a:rPr lang="en-US" dirty="0"/>
              <a:t>, se </a:t>
            </a:r>
            <a:r>
              <a:rPr lang="en-US" dirty="0" err="1"/>
              <a:t>activa</a:t>
            </a:r>
            <a:r>
              <a:rPr lang="en-US" dirty="0"/>
              <a:t> la telomerase.</a:t>
            </a:r>
          </a:p>
          <a:p>
            <a:r>
              <a:rPr lang="en-US" dirty="0" err="1"/>
              <a:t>Pensémoslo</a:t>
            </a:r>
            <a:r>
              <a:rPr lang="en-US" dirty="0"/>
              <a:t> al </a:t>
            </a:r>
            <a:r>
              <a:rPr lang="en-US" dirty="0" err="1"/>
              <a:t>revés</a:t>
            </a:r>
            <a:r>
              <a:rPr lang="en-US" dirty="0"/>
              <a:t>,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silencia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TERT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propio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telómero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0C1F-0590-40A8-84B1-800FFA3B94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8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0C1F-0590-40A8-84B1-800FFA3B949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09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Concepto</a:t>
            </a:r>
            <a:r>
              <a:rPr lang="en-US" dirty="0"/>
              <a:t> de AS constitutive</a:t>
            </a:r>
          </a:p>
          <a:p>
            <a:r>
              <a:rPr lang="en-US" dirty="0"/>
              <a:t>No vale solo con que </a:t>
            </a:r>
            <a:r>
              <a:rPr lang="en-US" dirty="0" err="1"/>
              <a:t>aumente</a:t>
            </a:r>
            <a:r>
              <a:rPr lang="en-US" dirty="0"/>
              <a:t> la expression,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producirse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transcrito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0C1F-0590-40A8-84B1-800FFA3B94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32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VNTR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corriente</a:t>
            </a:r>
            <a:r>
              <a:rPr lang="en-US" dirty="0"/>
              <a:t> </a:t>
            </a:r>
            <a:r>
              <a:rPr lang="en-US" dirty="0" err="1"/>
              <a:t>abajo</a:t>
            </a:r>
            <a:r>
              <a:rPr lang="en-US" dirty="0"/>
              <a:t> del exon 6 </a:t>
            </a:r>
            <a:r>
              <a:rPr lang="en-US" dirty="0" err="1"/>
              <a:t>hibridación</a:t>
            </a:r>
            <a:r>
              <a:rPr lang="en-US" dirty="0"/>
              <a:t> RNA:RNA. </a:t>
            </a:r>
            <a:r>
              <a:rPr lang="en-US" dirty="0" err="1"/>
              <a:t>Spliceosoma</a:t>
            </a:r>
            <a:r>
              <a:rPr lang="en-US" dirty="0"/>
              <a:t> se lo </a:t>
            </a:r>
            <a:r>
              <a:rPr lang="en-US" dirty="0" err="1"/>
              <a:t>salta</a:t>
            </a:r>
            <a:r>
              <a:rPr lang="en-US" dirty="0"/>
              <a:t> a la </a:t>
            </a:r>
            <a:r>
              <a:rPr lang="en-US" dirty="0" err="1"/>
              <a:t>torera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rato</a:t>
            </a:r>
            <a:endParaRPr lang="en-US" dirty="0"/>
          </a:p>
          <a:p>
            <a:r>
              <a:rPr lang="en-US" dirty="0" err="1"/>
              <a:t>Volvemos</a:t>
            </a:r>
            <a:r>
              <a:rPr lang="en-US" dirty="0"/>
              <a:t> a lo </a:t>
            </a:r>
            <a:r>
              <a:rPr lang="en-US" dirty="0" err="1"/>
              <a:t>mismo</a:t>
            </a:r>
            <a:r>
              <a:rPr lang="en-US" dirty="0"/>
              <a:t>,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expresa</a:t>
            </a:r>
            <a:r>
              <a:rPr lang="en-US" dirty="0"/>
              <a:t> la telomerase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cancer o </a:t>
            </a:r>
            <a:r>
              <a:rPr lang="en-US" dirty="0" err="1"/>
              <a:t>tejidos</a:t>
            </a:r>
            <a:r>
              <a:rPr lang="en-US" dirty="0"/>
              <a:t> </a:t>
            </a:r>
            <a:r>
              <a:rPr lang="en-US" dirty="0" err="1"/>
              <a:t>proliferativos</a:t>
            </a:r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0C1F-0590-40A8-84B1-800FFA3B94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87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Pregunta</a:t>
            </a:r>
            <a:r>
              <a:rPr lang="en-US" dirty="0"/>
              <a:t>: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prob de </a:t>
            </a:r>
            <a:r>
              <a:rPr lang="en-US" dirty="0" err="1"/>
              <a:t>padecer</a:t>
            </a:r>
            <a:r>
              <a:rPr lang="en-US" dirty="0"/>
              <a:t> </a:t>
            </a:r>
            <a:r>
              <a:rPr lang="en-US" dirty="0" err="1"/>
              <a:t>cancer,hay</a:t>
            </a:r>
            <a:r>
              <a:rPr lang="en-US" dirty="0"/>
              <a:t> con largos </a:t>
            </a:r>
            <a:r>
              <a:rPr lang="en-US" dirty="0" err="1"/>
              <a:t>telómeros</a:t>
            </a:r>
            <a:r>
              <a:rPr lang="en-US" dirty="0"/>
              <a:t> o </a:t>
            </a:r>
            <a:r>
              <a:rPr lang="en-US" dirty="0" err="1"/>
              <a:t>cortos</a:t>
            </a:r>
            <a:r>
              <a:rPr lang="en-US" dirty="0"/>
              <a:t>?</a:t>
            </a:r>
          </a:p>
          <a:p>
            <a:r>
              <a:rPr lang="en-US" dirty="0"/>
              <a:t>Un </a:t>
            </a:r>
            <a:r>
              <a:rPr lang="en-US" dirty="0" err="1"/>
              <a:t>pequeñísimo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mTERT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funcionales</a:t>
            </a:r>
            <a:r>
              <a:rPr lang="en-US" dirty="0"/>
              <a:t> (y no </a:t>
            </a:r>
            <a:r>
              <a:rPr lang="en-US" dirty="0" err="1"/>
              <a:t>os</a:t>
            </a:r>
            <a:r>
              <a:rPr lang="en-US" dirty="0"/>
              <a:t> he </a:t>
            </a:r>
            <a:r>
              <a:rPr lang="en-US" dirty="0" err="1"/>
              <a:t>hablado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miRNA o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silenciadora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transcritos</a:t>
            </a:r>
            <a:r>
              <a:rPr lang="en-US" dirty="0"/>
              <a:t>),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cancer la </a:t>
            </a:r>
            <a:r>
              <a:rPr lang="en-US" dirty="0" err="1"/>
              <a:t>actividad</a:t>
            </a:r>
            <a:r>
              <a:rPr lang="en-US" dirty="0"/>
              <a:t> telomerase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ínfima</a:t>
            </a:r>
            <a:endParaRPr lang="en-US" dirty="0"/>
          </a:p>
          <a:p>
            <a:r>
              <a:rPr lang="en-US" dirty="0" err="1"/>
              <a:t>Telómero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largo: genes </a:t>
            </a:r>
            <a:r>
              <a:rPr lang="en-US" dirty="0" err="1"/>
              <a:t>lejanos</a:t>
            </a:r>
            <a:r>
              <a:rPr lang="en-US" dirty="0"/>
              <a:t> </a:t>
            </a:r>
            <a:r>
              <a:rPr lang="en-US" dirty="0" err="1"/>
              <a:t>inhibidos</a:t>
            </a:r>
            <a:r>
              <a:rPr lang="en-US" dirty="0"/>
              <a:t>, </a:t>
            </a:r>
            <a:r>
              <a:rPr lang="en-US" dirty="0" err="1"/>
              <a:t>cromosoma</a:t>
            </a:r>
            <a:r>
              <a:rPr lang="en-US" dirty="0"/>
              <a:t> </a:t>
            </a:r>
            <a:r>
              <a:rPr lang="en-US" dirty="0" err="1"/>
              <a:t>inestables</a:t>
            </a:r>
            <a:r>
              <a:rPr lang="en-US" dirty="0">
                <a:sym typeface="Wingdings" panose="05000000000000000000" pitchFamily="2" charset="2"/>
              </a:rPr>
              <a:t> Muerte cellular</a:t>
            </a:r>
          </a:p>
          <a:p>
            <a:r>
              <a:rPr lang="en-US" dirty="0" err="1">
                <a:sym typeface="Wingdings" panose="05000000000000000000" pitchFamily="2" charset="2"/>
              </a:rPr>
              <a:t>Muy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corto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Telómeros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expuestos</a:t>
            </a:r>
            <a:r>
              <a:rPr lang="en-US" dirty="0">
                <a:sym typeface="Wingdings" panose="05000000000000000000" pitchFamily="2" charset="2"/>
              </a:rPr>
              <a:t>, fusion </a:t>
            </a:r>
            <a:r>
              <a:rPr lang="en-US" dirty="0" err="1">
                <a:sym typeface="Wingdings" panose="05000000000000000000" pitchFamily="2" charset="2"/>
              </a:rPr>
              <a:t>cromosómicaMuerte</a:t>
            </a:r>
            <a:r>
              <a:rPr lang="en-US" dirty="0">
                <a:sym typeface="Wingdings" panose="05000000000000000000" pitchFamily="2" charset="2"/>
              </a:rPr>
              <a:t> cellular</a:t>
            </a:r>
          </a:p>
          <a:p>
            <a:r>
              <a:rPr lang="en-US" dirty="0">
                <a:sym typeface="Wingdings" panose="05000000000000000000" pitchFamily="2" charset="2"/>
              </a:rPr>
              <a:t>No </a:t>
            </a:r>
            <a:r>
              <a:rPr lang="en-US" dirty="0" err="1">
                <a:sym typeface="Wingdings" panose="05000000000000000000" pitchFamily="2" charset="2"/>
              </a:rPr>
              <a:t>confundir</a:t>
            </a:r>
            <a:r>
              <a:rPr lang="en-US" dirty="0">
                <a:sym typeface="Wingdings" panose="05000000000000000000" pitchFamily="2" charset="2"/>
              </a:rPr>
              <a:t> causa con </a:t>
            </a:r>
            <a:r>
              <a:rPr lang="en-US" dirty="0" err="1">
                <a:sym typeface="Wingdings" panose="05000000000000000000" pitchFamily="2" charset="2"/>
              </a:rPr>
              <a:t>consecuencia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objetivo</a:t>
            </a:r>
            <a:r>
              <a:rPr lang="en-US" dirty="0">
                <a:sym typeface="Wingdings" panose="05000000000000000000" pitchFamily="2" charset="2"/>
              </a:rPr>
              <a:t> del tumor es ese </a:t>
            </a:r>
            <a:r>
              <a:rPr lang="en-US" dirty="0" err="1">
                <a:sym typeface="Wingdings" panose="05000000000000000000" pitchFamily="2" charset="2"/>
              </a:rPr>
              <a:t>pero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telómero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muy</a:t>
            </a:r>
            <a:r>
              <a:rPr lang="en-US" dirty="0">
                <a:sym typeface="Wingdings" panose="05000000000000000000" pitchFamily="2" charset="2"/>
              </a:rPr>
              <a:t> largo </a:t>
            </a:r>
            <a:r>
              <a:rPr lang="en-US" dirty="0" err="1">
                <a:sym typeface="Wingdings" panose="05000000000000000000" pitchFamily="2" charset="2"/>
              </a:rPr>
              <a:t>más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probailidad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mutaciones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La </a:t>
            </a:r>
            <a:r>
              <a:rPr lang="en-US" dirty="0" err="1">
                <a:sym typeface="Wingdings" panose="05000000000000000000" pitchFamily="2" charset="2"/>
              </a:rPr>
              <a:t>pregunta</a:t>
            </a:r>
            <a:r>
              <a:rPr lang="en-US" dirty="0">
                <a:sym typeface="Wingdings" panose="05000000000000000000" pitchFamily="2" charset="2"/>
              </a:rPr>
              <a:t> es; para </a:t>
            </a:r>
            <a:r>
              <a:rPr lang="en-US" dirty="0" err="1">
                <a:sym typeface="Wingdings" panose="05000000000000000000" pitchFamily="2" charset="2"/>
              </a:rPr>
              <a:t>cuando</a:t>
            </a:r>
            <a:r>
              <a:rPr lang="en-US" dirty="0">
                <a:sym typeface="Wingdings" panose="05000000000000000000" pitchFamily="2" charset="2"/>
              </a:rPr>
              <a:t> la e hTERT se </a:t>
            </a:r>
            <a:r>
              <a:rPr lang="en-US" dirty="0" err="1">
                <a:sym typeface="Wingdings" panose="05000000000000000000" pitchFamily="2" charset="2"/>
              </a:rPr>
              <a:t>haga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permisivo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telómeros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cortos</a:t>
            </a:r>
            <a:r>
              <a:rPr lang="en-US" dirty="0">
                <a:sym typeface="Wingdings" panose="05000000000000000000" pitchFamily="2" charset="2"/>
              </a:rPr>
              <a:t>), </a:t>
            </a:r>
            <a:r>
              <a:rPr lang="en-US" dirty="0" err="1">
                <a:sym typeface="Wingdings" panose="05000000000000000000" pitchFamily="2" charset="2"/>
              </a:rPr>
              <a:t>el</a:t>
            </a:r>
            <a:r>
              <a:rPr lang="en-US" dirty="0">
                <a:sym typeface="Wingdings" panose="05000000000000000000" pitchFamily="2" charset="2"/>
              </a:rPr>
              <a:t> gen hTERT se </a:t>
            </a:r>
            <a:r>
              <a:rPr lang="en-US" dirty="0" err="1">
                <a:sym typeface="Wingdings" panose="05000000000000000000" pitchFamily="2" charset="2"/>
              </a:rPr>
              <a:t>expresará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mucho</a:t>
            </a:r>
            <a:r>
              <a:rPr lang="en-US" dirty="0">
                <a:sym typeface="Wingdings" panose="05000000000000000000" pitchFamily="2" charset="2"/>
              </a:rPr>
              <a:t> o poco? </a:t>
            </a:r>
          </a:p>
          <a:p>
            <a:r>
              <a:rPr lang="en-US" dirty="0" err="1">
                <a:sym typeface="Wingdings" panose="05000000000000000000" pitchFamily="2" charset="2"/>
              </a:rPr>
              <a:t>Mucho</a:t>
            </a:r>
            <a:r>
              <a:rPr lang="en-US" dirty="0">
                <a:sym typeface="Wingdings" panose="05000000000000000000" pitchFamily="2" charset="2"/>
              </a:rPr>
              <a:t>? </a:t>
            </a:r>
            <a:r>
              <a:rPr lang="en-US" dirty="0" err="1">
                <a:sym typeface="Wingdings" panose="05000000000000000000" pitchFamily="2" charset="2"/>
              </a:rPr>
              <a:t>Podrá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mantener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telómeros</a:t>
            </a:r>
            <a:r>
              <a:rPr lang="en-US" dirty="0">
                <a:sym typeface="Wingdings" panose="05000000000000000000" pitchFamily="2" charset="2"/>
              </a:rPr>
              <a:t> y </a:t>
            </a:r>
            <a:r>
              <a:rPr lang="en-US" dirty="0" err="1">
                <a:sym typeface="Wingdings" panose="05000000000000000000" pitchFamily="2" charset="2"/>
              </a:rPr>
              <a:t>inmortalizará</a:t>
            </a:r>
            <a:r>
              <a:rPr lang="en-US" dirty="0">
                <a:sym typeface="Wingdings" panose="05000000000000000000" pitchFamily="2" charset="2"/>
              </a:rPr>
              <a:t>. Poco? </a:t>
            </a:r>
            <a:r>
              <a:rPr lang="en-US" dirty="0" err="1">
                <a:sym typeface="Wingdings" panose="05000000000000000000" pitchFamily="2" charset="2"/>
              </a:rPr>
              <a:t>Tods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los</a:t>
            </a:r>
            <a:r>
              <a:rPr lang="en-US" dirty="0">
                <a:sym typeface="Wingdings" panose="05000000000000000000" pitchFamily="2" charset="2"/>
              </a:rPr>
              <a:t> mRNA </a:t>
            </a:r>
            <a:r>
              <a:rPr lang="en-US" dirty="0" err="1">
                <a:sym typeface="Wingdings" panose="05000000000000000000" pitchFamily="2" charset="2"/>
              </a:rPr>
              <a:t>serán</a:t>
            </a:r>
            <a:r>
              <a:rPr lang="en-US" dirty="0">
                <a:sym typeface="Wingdings" panose="05000000000000000000" pitchFamily="2" charset="2"/>
              </a:rPr>
              <a:t> AS y no </a:t>
            </a:r>
            <a:r>
              <a:rPr lang="en-US" dirty="0" err="1">
                <a:sym typeface="Wingdings" panose="05000000000000000000" pitchFamily="2" charset="2"/>
              </a:rPr>
              <a:t>habrá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activiadad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telomerasesenescencia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0C1F-0590-40A8-84B1-800FFA3B949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84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roedores suelen vivir 2 o 3 años, y pesan 25 gramos.  cáncer es prácticamente igual que la nuestra. Suponiendo una relación lineal número de </a:t>
            </a:r>
            <a:r>
              <a:rPr lang="es-ES" dirty="0" err="1"/>
              <a:t>células:probabilidad</a:t>
            </a:r>
            <a:r>
              <a:rPr lang="es-ES" dirty="0"/>
              <a:t> de cáncer eso significaría que nosotros somos 100.000 veces más resistentes al cáncer que los ratones. Cetáceos viven casi 200 años y contienen 1.000 veces más células que el humano medio y, milagrosamente,</a:t>
            </a:r>
          </a:p>
          <a:p>
            <a:r>
              <a:rPr lang="es-ES" dirty="0"/>
              <a:t>Por que? Presión selectiva. No TPE en ratones, duplicación del p53 en cetáceos</a:t>
            </a:r>
          </a:p>
          <a:p>
            <a:r>
              <a:rPr lang="es-ES" dirty="0"/>
              <a:t>Se suele pensar que envejecimiento y cáncer son dos caras de la misma moneda, o la célula se transforma o muere senescente. La naturaleza nos enseña que no son tan inmiscibles. Que una buena regulación del ciclo celular puede hacer a un organismo compatible con la actividad telomerasa.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30C1F-0590-40A8-84B1-800FFA3B94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49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BBBE7-16B6-FDC4-DF8F-3AFC8C3D5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2CA1AD-19BB-630B-CE8C-E14499E36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23A25-417B-1D34-FC84-B98F9DB8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5E312-8246-E86A-9853-F0E7AE75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25648-2619-81A2-893C-28790D35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39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71D40-05B0-D09B-EE85-943808E1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E15554-17F0-B089-CEBE-DC95E900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B4884-122F-FB65-8AB1-640144A5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B7DD6-D314-7DD5-8E71-EA888449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A35E2-4F24-C3F7-61FD-BC750E45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1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249476-B2E1-7348-102B-302495CF0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B9172C-BA4C-3068-0FE9-9ABEC865B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1E85-BFEB-F209-7839-91A1FFD8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4B69D-831A-ABAE-E447-5A508914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84E4A-7F3C-E95E-5B4E-BD2BBB82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6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8F3DA-5CA0-11BB-86CA-1959F511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17DCC-3AD7-7590-F082-15191B9A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C176D-7D20-C66E-A61C-067CD8FD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575B7-8419-B201-A854-5AF0D24F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9651E-DCCD-81F0-F9C0-A087D4C0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9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1C814-F285-4AB7-133E-EA37550E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AC0A4-E996-2E5E-6743-A07B7A44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21A8E-952D-3C8C-6E12-B1C15C2A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64FF1-59EE-997D-B3CF-CB848D26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23598-9126-2F83-DEDF-E75601F7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4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926E2-54CC-3EFC-6C6A-3AEADF69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AD959-EB01-E20C-CDBA-D81A82F2F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FCC499-3467-B258-DC61-55A698BA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399335-EC40-C0EF-5AE1-40A12C77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B5F1D7-D4BF-F88A-DC15-62058F5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CF559E-8E73-EE84-AA46-7DDACBD9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1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7563C-AA72-E175-8259-66A0C20B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48A3F-A8CA-62F7-1BF5-7D71ADFC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376BA1-BCDB-6863-8192-9B39834C6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EF9A2-2604-3CBE-F3FA-80F392237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C2DACC-44FA-6973-CC31-10C7C572F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F3DDF2-B77D-636C-AF2B-B1C4EC7C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7F4EA5-06E4-548A-F8AD-E1ECE92E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85D5DB-DBDB-5701-3735-95D318C9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39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B72E0-AADB-8550-01AA-DEA787C5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9AF535-DE7A-50AD-9B52-B1F3C117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199B96-8323-D2F6-FA46-E13A6618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E9953C-94DB-330F-04FA-8ABD1C43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4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06DFCD-50BA-C0AC-BC6A-71C616FC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98BB9B-DE41-52A5-1904-49146E16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B98B3-C3CA-BDFA-1B0F-291089D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88198-19B5-A1D3-F167-2A516A7F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99951-1DC4-D931-35CD-64D732CA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92F14C-307D-53A2-4BCC-E7F7F628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9267F4-01FB-92C3-3415-E57374A8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5A1FB4-AC24-72E2-93CA-168A84F0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66623E-30EA-B4C5-64EE-6242BF30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5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A3FA9-18B8-18E0-FEC4-5AC2555B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87073-74BD-A79C-9705-136E39EE7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FE1CD6-267D-D671-DEFF-4029F932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FC977C-D240-BC22-3127-778CC6CE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F16A0-BEFA-217A-75ED-C9FCFFEC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4FCBB-3D7E-687E-4AE5-1A05D3DC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9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58D754-8837-17D8-3D1C-ADB9BE83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1A573-C528-1FC7-BDFF-C21FF5B9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68FE5-1806-C242-9B29-B9226B0BD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75C7-12A1-4D68-8FCF-6B794938CE51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F4CA7-3106-909E-3802-BC9EEB1C8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AC4A7-15D8-4AB4-1B98-9FC0253E7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9946-E36E-47FC-8CEA-D405136C5A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33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dcu.be/cX4z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cbi.nlm.nih.gov/entrez/query.fcgi?cmd=Retrieve&amp;db=pubmed&amp;dopt=Abstract&amp;query_hl=1&amp;list_uids=1807319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6B28-7845-DDD6-D646-1EEDAAA7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El Gen TERT y la </a:t>
            </a:r>
            <a:r>
              <a:rPr lang="en-US" sz="6000" b="1" dirty="0" err="1"/>
              <a:t>Telomerasa</a:t>
            </a:r>
            <a:endParaRPr lang="es-ES" sz="6000" b="1" dirty="0"/>
          </a:p>
        </p:txBody>
      </p:sp>
    </p:spTree>
    <p:extLst>
      <p:ext uri="{BB962C8B-B14F-4D97-AF65-F5344CB8AC3E}">
        <p14:creationId xmlns:p14="http://schemas.microsoft.com/office/powerpoint/2010/main" val="259975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DEEFF9-CD30-8317-40F3-6BAFFE471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b="44498"/>
          <a:stretch/>
        </p:blipFill>
        <p:spPr>
          <a:xfrm>
            <a:off x="2661907" y="98860"/>
            <a:ext cx="6868185" cy="639401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39EEFB-EFF9-4108-1AAE-63222294F7BE}"/>
              </a:ext>
            </a:extLst>
          </p:cNvPr>
          <p:cNvSpPr txBox="1"/>
          <p:nvPr/>
        </p:nvSpPr>
        <p:spPr>
          <a:xfrm>
            <a:off x="3746897" y="6211669"/>
            <a:ext cx="8797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Wong, M. S., Shay, J. W. &amp; Wright, W. E. Regulation of human telomerase splicing by RNA:RNA pairing. Nat </a:t>
            </a:r>
            <a:r>
              <a:rPr lang="en-US" dirty="0" err="1">
                <a:hlinkClick r:id="rId4"/>
              </a:rPr>
              <a:t>Commun</a:t>
            </a:r>
            <a:r>
              <a:rPr lang="en-US" dirty="0">
                <a:hlinkClick r:id="rId4"/>
              </a:rPr>
              <a:t> 5, (2014).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52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4BCD1-2F98-433F-53DD-DD3479C5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8988" cy="1325563"/>
          </a:xfrm>
        </p:spPr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para </a:t>
            </a:r>
            <a:r>
              <a:rPr lang="en-US" dirty="0" err="1"/>
              <a:t>Inmortalización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016C6-EEAE-D5FD-4453-53F5B4D1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7" y="1592262"/>
            <a:ext cx="953452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Telómero</a:t>
            </a:r>
            <a:r>
              <a:rPr lang="en-US" sz="3600" dirty="0"/>
              <a:t> </a:t>
            </a:r>
            <a:r>
              <a:rPr lang="en-US" sz="3600" dirty="0" err="1"/>
              <a:t>acortado</a:t>
            </a:r>
            <a:r>
              <a:rPr lang="en-US" sz="3600" dirty="0"/>
              <a:t>; </a:t>
            </a:r>
            <a:r>
              <a:rPr lang="en-US" sz="3600" b="1" dirty="0" err="1"/>
              <a:t>permisivo</a:t>
            </a:r>
            <a:r>
              <a:rPr lang="en-US" sz="3600" b="1" dirty="0"/>
              <a:t> a la </a:t>
            </a:r>
            <a:r>
              <a:rPr lang="en-US" sz="3600" b="1" dirty="0" err="1"/>
              <a:t>transcripción</a:t>
            </a:r>
            <a:r>
              <a:rPr lang="en-US" sz="3600" b="1" dirty="0"/>
              <a:t>. </a:t>
            </a:r>
            <a:r>
              <a:rPr lang="en-US" sz="3600" b="1" u="sng" dirty="0" err="1"/>
              <a:t>Cualitativo</a:t>
            </a:r>
            <a:endParaRPr lang="en-US" sz="3600" b="1" u="sng" dirty="0"/>
          </a:p>
          <a:p>
            <a:pPr>
              <a:lnSpc>
                <a:spcPct val="150000"/>
              </a:lnSpc>
            </a:pPr>
            <a:r>
              <a:rPr lang="en-US" sz="3600" dirty="0" err="1"/>
              <a:t>Mutación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promotor/</a:t>
            </a:r>
            <a:r>
              <a:rPr lang="en-US" sz="3600" dirty="0" err="1"/>
              <a:t>Modificación</a:t>
            </a:r>
            <a:r>
              <a:rPr lang="en-US" sz="3600" dirty="0"/>
              <a:t> </a:t>
            </a:r>
            <a:r>
              <a:rPr lang="en-US" sz="3600" dirty="0" err="1"/>
              <a:t>histonas</a:t>
            </a:r>
            <a:r>
              <a:rPr lang="en-US" sz="3600" dirty="0"/>
              <a:t>/p53-p21/TF…</a:t>
            </a:r>
            <a:r>
              <a:rPr lang="en-US" sz="3600" dirty="0">
                <a:sym typeface="Wingdings" panose="05000000000000000000" pitchFamily="2" charset="2"/>
              </a:rPr>
              <a:t> </a:t>
            </a:r>
            <a:r>
              <a:rPr lang="en-US" sz="3600" b="1" dirty="0" err="1">
                <a:sym typeface="Wingdings" panose="05000000000000000000" pitchFamily="2" charset="2"/>
              </a:rPr>
              <a:t>Aumentan</a:t>
            </a:r>
            <a:r>
              <a:rPr lang="en-US" sz="3600" b="1" dirty="0">
                <a:sym typeface="Wingdings" panose="05000000000000000000" pitchFamily="2" charset="2"/>
              </a:rPr>
              <a:t> la </a:t>
            </a:r>
            <a:r>
              <a:rPr lang="en-US" sz="3600" b="1" dirty="0" err="1">
                <a:sym typeface="Wingdings" panose="05000000000000000000" pitchFamily="2" charset="2"/>
              </a:rPr>
              <a:t>Transcripcion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b="1" u="sng" dirty="0" err="1">
                <a:sym typeface="Wingdings" panose="05000000000000000000" pitchFamily="2" charset="2"/>
              </a:rPr>
              <a:t>Cuantitativo</a:t>
            </a:r>
            <a:endParaRPr lang="es-ES" sz="3600" b="1" u="sng" dirty="0"/>
          </a:p>
        </p:txBody>
      </p:sp>
    </p:spTree>
    <p:extLst>
      <p:ext uri="{BB962C8B-B14F-4D97-AF65-F5344CB8AC3E}">
        <p14:creationId xmlns:p14="http://schemas.microsoft.com/office/powerpoint/2010/main" val="3223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6B2B5-79DC-C316-D934-C87A1D55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	</a:t>
            </a:r>
            <a:r>
              <a:rPr lang="en-US" sz="4800" b="1" dirty="0" err="1"/>
              <a:t>Telómero</a:t>
            </a:r>
            <a:r>
              <a:rPr lang="en-US" sz="4800" b="1" dirty="0"/>
              <a:t> Largo vs </a:t>
            </a:r>
            <a:r>
              <a:rPr lang="en-US" sz="4800" b="1" dirty="0" err="1"/>
              <a:t>Telómero</a:t>
            </a:r>
            <a:r>
              <a:rPr lang="en-US" sz="4800" b="1" dirty="0"/>
              <a:t> </a:t>
            </a:r>
            <a:r>
              <a:rPr lang="en-US" sz="4800" b="1" dirty="0" err="1"/>
              <a:t>Corto</a:t>
            </a:r>
            <a:endParaRPr lang="es-ES" sz="4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880B7E-D4E7-80DC-4D49-858E3956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err="1"/>
              <a:t>Objetivo</a:t>
            </a:r>
            <a:r>
              <a:rPr lang="en-US" sz="4000" dirty="0"/>
              <a:t> del tumor: </a:t>
            </a:r>
            <a:r>
              <a:rPr lang="en-US" sz="4000" dirty="0" err="1"/>
              <a:t>Mantener</a:t>
            </a:r>
            <a:r>
              <a:rPr lang="en-US" sz="4000" dirty="0"/>
              <a:t> </a:t>
            </a:r>
            <a:r>
              <a:rPr lang="en-US" sz="4000" dirty="0" err="1"/>
              <a:t>elongados</a:t>
            </a:r>
            <a:r>
              <a:rPr lang="en-US" sz="4000" dirty="0"/>
              <a:t> </a:t>
            </a:r>
            <a:r>
              <a:rPr lang="en-US" sz="4000" dirty="0" err="1"/>
              <a:t>los</a:t>
            </a:r>
            <a:r>
              <a:rPr lang="en-US" sz="4000" dirty="0"/>
              <a:t> </a:t>
            </a:r>
            <a:r>
              <a:rPr lang="en-US" sz="4000" dirty="0" err="1"/>
              <a:t>telómeros</a:t>
            </a:r>
            <a:r>
              <a:rPr lang="en-US" sz="4000" dirty="0"/>
              <a:t> (&gt; 4 kb) </a:t>
            </a:r>
            <a:r>
              <a:rPr lang="en-US" sz="4000" dirty="0" err="1"/>
              <a:t>pero</a:t>
            </a:r>
            <a:r>
              <a:rPr lang="en-US" sz="4000" dirty="0"/>
              <a:t> no </a:t>
            </a:r>
            <a:r>
              <a:rPr lang="en-US" sz="4000" dirty="0" err="1"/>
              <a:t>demasiado</a:t>
            </a:r>
            <a:r>
              <a:rPr lang="en-US" sz="4000" dirty="0"/>
              <a:t>. </a:t>
            </a:r>
            <a:r>
              <a:rPr lang="en-US" sz="4000" b="1" dirty="0"/>
              <a:t>Ni </a:t>
            </a:r>
            <a:r>
              <a:rPr lang="en-US" sz="4000" b="1" dirty="0" err="1"/>
              <a:t>mucho</a:t>
            </a:r>
            <a:r>
              <a:rPr lang="en-US" sz="4000" b="1" dirty="0"/>
              <a:t>, </a:t>
            </a:r>
            <a:r>
              <a:rPr lang="en-US" sz="4000" b="1" dirty="0" err="1"/>
              <a:t>ni</a:t>
            </a:r>
            <a:r>
              <a:rPr lang="en-US" sz="4000" b="1" dirty="0"/>
              <a:t> </a:t>
            </a:r>
            <a:r>
              <a:rPr lang="en-US" sz="4000" b="1" dirty="0" err="1"/>
              <a:t>muy</a:t>
            </a:r>
            <a:r>
              <a:rPr lang="en-US" sz="4000" b="1" dirty="0"/>
              <a:t> poco</a:t>
            </a:r>
            <a:r>
              <a:rPr lang="en-US" sz="4000" dirty="0"/>
              <a:t>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94240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CDF8B-0914-37E5-A47B-F9888696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Paradoja</a:t>
            </a:r>
            <a:r>
              <a:rPr lang="en-US" dirty="0"/>
              <a:t> de </a:t>
            </a:r>
            <a:r>
              <a:rPr lang="en-US" dirty="0" err="1"/>
              <a:t>Peto</a:t>
            </a:r>
            <a:endParaRPr lang="es-ES" dirty="0"/>
          </a:p>
        </p:txBody>
      </p:sp>
      <p:pic>
        <p:nvPicPr>
          <p:cNvPr id="1026" name="Picture 2" descr="Cómo la ballena azul llegó a convertirse en el animal más grande de la  historia (y cómo la ayudó un mar vacío) - BBC News Mundo">
            <a:extLst>
              <a:ext uri="{FF2B5EF4-FFF2-40B4-BE49-F238E27FC236}">
                <a16:creationId xmlns:a16="http://schemas.microsoft.com/office/drawing/2014/main" id="{1CA5CDE9-E52A-258C-EAC8-0C826BF6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311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ratones de campo tienen 'personalidad', y esto puede ayudar a los  árboles">
            <a:extLst>
              <a:ext uri="{FF2B5EF4-FFF2-40B4-BE49-F238E27FC236}">
                <a16:creationId xmlns:a16="http://schemas.microsoft.com/office/drawing/2014/main" id="{E6390B83-CD0B-9C34-5F75-2E6682F1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311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2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EAB9-B532-9660-EEE4-D7A88C10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26" y="681037"/>
            <a:ext cx="11562347" cy="1325563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telómeros</a:t>
            </a:r>
            <a:r>
              <a:rPr lang="en-US" dirty="0"/>
              <a:t> </a:t>
            </a:r>
            <a:r>
              <a:rPr lang="en-US" dirty="0" err="1"/>
              <a:t>mantienen</a:t>
            </a:r>
            <a:r>
              <a:rPr lang="en-US" dirty="0"/>
              <a:t> la </a:t>
            </a:r>
            <a:r>
              <a:rPr lang="en-US" dirty="0" err="1"/>
              <a:t>integridad</a:t>
            </a:r>
            <a:r>
              <a:rPr lang="en-US" dirty="0"/>
              <a:t> </a:t>
            </a:r>
            <a:r>
              <a:rPr lang="en-US" dirty="0" err="1"/>
              <a:t>genómica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A5CFD-F6EC-58AA-6484-413062AC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Otorgan</a:t>
            </a:r>
            <a:r>
              <a:rPr lang="en-US" dirty="0"/>
              <a:t>:</a:t>
            </a:r>
          </a:p>
          <a:p>
            <a:pPr>
              <a:lnSpc>
                <a:spcPct val="200000"/>
              </a:lnSpc>
            </a:pPr>
            <a:r>
              <a:rPr lang="es-ES" dirty="0"/>
              <a:t>Estabilidad cromosómica</a:t>
            </a:r>
          </a:p>
          <a:p>
            <a:pPr>
              <a:lnSpc>
                <a:spcPct val="200000"/>
              </a:lnSpc>
            </a:pPr>
            <a:r>
              <a:rPr lang="es-ES" dirty="0"/>
              <a:t>Evitar extremos expuestos por DSB</a:t>
            </a:r>
          </a:p>
          <a:p>
            <a:pPr>
              <a:lnSpc>
                <a:spcPct val="200000"/>
              </a:lnSpc>
            </a:pPr>
            <a:r>
              <a:rPr lang="es-ES" dirty="0"/>
              <a:t>Garantizar independencia de cromosomas</a:t>
            </a:r>
          </a:p>
        </p:txBody>
      </p:sp>
    </p:spTree>
    <p:extLst>
      <p:ext uri="{BB962C8B-B14F-4D97-AF65-F5344CB8AC3E}">
        <p14:creationId xmlns:p14="http://schemas.microsoft.com/office/powerpoint/2010/main" val="101100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98CD6-C0B2-67DB-CEF5-DBAB625E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215EB3-F953-C56A-AE36-3206F5099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45" y="1027906"/>
            <a:ext cx="8979709" cy="5058569"/>
          </a:xfrm>
        </p:spPr>
      </p:pic>
    </p:spTree>
    <p:extLst>
      <p:ext uri="{BB962C8B-B14F-4D97-AF65-F5344CB8AC3E}">
        <p14:creationId xmlns:p14="http://schemas.microsoft.com/office/powerpoint/2010/main" val="3578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6980E-574E-D228-2728-32645DFB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s-ES" sz="28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34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83B87-B6E7-BCC9-87F3-1DB38CA3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3 </a:t>
            </a:r>
            <a:r>
              <a:rPr lang="en-US" b="1" u="sng" dirty="0" err="1"/>
              <a:t>Conceptos</a:t>
            </a:r>
            <a:endParaRPr lang="es-ES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680E8-2E8F-7496-A598-B9997244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Telomere Position Effect (TPE)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El AS del hTERT </a:t>
            </a:r>
            <a:r>
              <a:rPr lang="en-US" sz="4000" dirty="0" err="1"/>
              <a:t>regula</a:t>
            </a:r>
            <a:r>
              <a:rPr lang="en-US" sz="4000" dirty="0"/>
              <a:t> la </a:t>
            </a:r>
            <a:r>
              <a:rPr lang="en-US" sz="4000" dirty="0" err="1"/>
              <a:t>actividad</a:t>
            </a:r>
            <a:r>
              <a:rPr lang="en-US" sz="4000" dirty="0"/>
              <a:t> </a:t>
            </a:r>
            <a:r>
              <a:rPr lang="en-US" sz="4000" dirty="0" err="1"/>
              <a:t>telomerasa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s-ES" sz="4000" dirty="0"/>
              <a:t>Telómero largo vs corto y Paradoja de Pareto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638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44BA8-8EB7-618E-A41D-EF2353FE5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5986C7-3B1E-F619-89CC-64A2297F9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DDDEF6-A37D-3AEC-FDD3-7CFCA5C61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96" y="504436"/>
            <a:ext cx="10854434" cy="576777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D965BD-3A8A-B3E6-00A1-3988FAB0617B}"/>
              </a:ext>
            </a:extLst>
          </p:cNvPr>
          <p:cNvSpPr txBox="1"/>
          <p:nvPr/>
        </p:nvSpPr>
        <p:spPr>
          <a:xfrm>
            <a:off x="3351610" y="6243809"/>
            <a:ext cx="8840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E8E6E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u="none" strike="noStrike" dirty="0" err="1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Podlevsky</a:t>
            </a:r>
            <a:r>
              <a:rPr lang="es-ES" b="0" i="0" u="none" strike="noStrike" dirty="0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, J.D., </a:t>
            </a:r>
            <a:r>
              <a:rPr lang="es-ES" b="0" i="0" u="none" strike="noStrike" dirty="0" err="1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Bley</a:t>
            </a:r>
            <a:r>
              <a:rPr lang="es-ES" b="0" i="0" u="none" strike="noStrike" dirty="0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, C.J., </a:t>
            </a:r>
            <a:r>
              <a:rPr lang="es-ES" b="0" i="0" u="none" strike="noStrike" dirty="0" err="1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Omana</a:t>
            </a:r>
            <a:r>
              <a:rPr lang="es-ES" b="0" i="0" u="none" strike="noStrike" dirty="0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, R.V., </a:t>
            </a:r>
            <a:r>
              <a:rPr lang="es-ES" b="0" i="0" u="none" strike="noStrike" dirty="0" err="1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Qi</a:t>
            </a:r>
            <a:r>
              <a:rPr lang="es-ES" b="0" i="0" u="none" strike="noStrike" dirty="0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, X., Chen, J. (2007) </a:t>
            </a:r>
            <a:r>
              <a:rPr lang="es-ES" b="0" i="0" u="none" strike="noStrike" dirty="0" err="1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The</a:t>
            </a:r>
            <a:r>
              <a:rPr lang="es-ES" b="0" i="0" u="none" strike="noStrike" dirty="0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s-ES" b="0" i="0" u="none" strike="noStrike" dirty="0" err="1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Telomerase</a:t>
            </a:r>
            <a:r>
              <a:rPr lang="es-ES" b="0" i="0" u="none" strike="noStrike" dirty="0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s-ES" b="0" i="0" u="none" strike="noStrike" dirty="0" err="1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Database</a:t>
            </a:r>
            <a:r>
              <a:rPr lang="es-ES" b="0" i="0" u="none" strike="noStrike" dirty="0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. </a:t>
            </a:r>
            <a:r>
              <a:rPr lang="es-ES" b="0" i="0" u="none" strike="noStrike" dirty="0" err="1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Nucleic</a:t>
            </a:r>
            <a:r>
              <a:rPr lang="es-ES" b="0" i="0" u="none" strike="noStrike" dirty="0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s-ES" b="0" i="0" u="none" strike="noStrike" dirty="0" err="1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Acids</a:t>
            </a:r>
            <a:r>
              <a:rPr lang="es-ES" b="0" i="0" u="none" strike="noStrike" dirty="0">
                <a:solidFill>
                  <a:srgbClr val="7CA4DF"/>
                </a:solidFill>
                <a:effectLst/>
                <a:latin typeface="Arial" panose="020B0604020202020204" pitchFamily="34" charset="0"/>
                <a:hlinkClick r:id="rId4"/>
              </a:rPr>
              <a:t> Res. 36 D339-D343.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17CF651-BCCB-D762-3716-352E20055D66}"/>
              </a:ext>
            </a:extLst>
          </p:cNvPr>
          <p:cNvSpPr/>
          <p:nvPr/>
        </p:nvSpPr>
        <p:spPr>
          <a:xfrm>
            <a:off x="4575114" y="2117558"/>
            <a:ext cx="2951748" cy="218172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3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51D0A-1AEE-EE42-F444-153E035D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877189-C87E-7DFC-BE36-6A0D76CF9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44" y="882621"/>
            <a:ext cx="5165771" cy="509275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7D8345-40B2-715D-1276-26F46B97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71" y="910972"/>
            <a:ext cx="5390147" cy="50360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3E549AB-7376-5DE5-1986-9449BB6BC7B8}"/>
              </a:ext>
            </a:extLst>
          </p:cNvPr>
          <p:cNvSpPr txBox="1"/>
          <p:nvPr/>
        </p:nvSpPr>
        <p:spPr>
          <a:xfrm>
            <a:off x="6647260" y="5975378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Shay, J. W. &amp; Wright, W. E. Telomeres and telomerase: three decades of progress. Nature Reviews Genetics (2019)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70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959745-AA7D-823E-7359-EA29F2CD7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220" y="386834"/>
            <a:ext cx="7577560" cy="60819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0AA6B10-F7D8-28AB-F25A-EE140D33662C}"/>
              </a:ext>
            </a:extLst>
          </p:cNvPr>
          <p:cNvSpPr txBox="1"/>
          <p:nvPr/>
        </p:nvSpPr>
        <p:spPr>
          <a:xfrm>
            <a:off x="6290072" y="6145655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Kim, W. et al. Regulation of the Human Telomerase Gene TERT by Telomere Position Effect -</a:t>
            </a:r>
            <a:r>
              <a:rPr lang="en-US" dirty="0" err="1"/>
              <a:t>PLoS</a:t>
            </a:r>
            <a:r>
              <a:rPr lang="en-US" dirty="0"/>
              <a:t> Biol (2016)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069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A51DD-E25E-1C48-087A-5653C662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27C6DB-6CB3-7014-F49F-EB74B4B47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5" r="2626"/>
          <a:stretch/>
        </p:blipFill>
        <p:spPr>
          <a:xfrm>
            <a:off x="1" y="2673238"/>
            <a:ext cx="12192000" cy="2210498"/>
          </a:xfrm>
        </p:spPr>
      </p:pic>
    </p:spTree>
    <p:extLst>
      <p:ext uri="{BB962C8B-B14F-4D97-AF65-F5344CB8AC3E}">
        <p14:creationId xmlns:p14="http://schemas.microsoft.com/office/powerpoint/2010/main" val="1137864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818</Words>
  <Application>Microsoft Office PowerPoint</Application>
  <PresentationFormat>Panorámica</PresentationFormat>
  <Paragraphs>61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El Gen TERT y la Telomerasa</vt:lpstr>
      <vt:lpstr>Los telómeros mantienen la integridad genómica</vt:lpstr>
      <vt:lpstr>Presentación de PowerPoint</vt:lpstr>
      <vt:lpstr>Presentación de PowerPoint</vt:lpstr>
      <vt:lpstr>3 Conceptos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2 Condiciones necesarias para Inmortalización</vt:lpstr>
      <vt:lpstr> Telómero Largo vs Telómero Corto</vt:lpstr>
      <vt:lpstr>Paradoja de Peto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Gordo Ortiz</dc:creator>
  <cp:lastModifiedBy>Andrés Gordo Ortiz</cp:lastModifiedBy>
  <cp:revision>1</cp:revision>
  <dcterms:created xsi:type="dcterms:W3CDTF">2022-10-22T11:14:42Z</dcterms:created>
  <dcterms:modified xsi:type="dcterms:W3CDTF">2022-11-14T15:32:21Z</dcterms:modified>
</cp:coreProperties>
</file>