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13"/>
  </p:notesMasterIdLst>
  <p:sldIdLst>
    <p:sldId id="277" r:id="rId3"/>
    <p:sldId id="279" r:id="rId4"/>
    <p:sldId id="280" r:id="rId5"/>
    <p:sldId id="281" r:id="rId6"/>
    <p:sldId id="282" r:id="rId7"/>
    <p:sldId id="283" r:id="rId8"/>
    <p:sldId id="284" r:id="rId9"/>
    <p:sldId id="288" r:id="rId10"/>
    <p:sldId id="286" r:id="rId11"/>
    <p:sldId id="289" r:id="rId1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00"/>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36" d="100"/>
          <a:sy n="36" d="100"/>
        </p:scale>
        <p:origin x="38" y="77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33868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3056133" cy="446276"/>
          </a:xfrm>
          <a:prstGeom prst="rect">
            <a:avLst/>
          </a:prstGeom>
          <a:noFill/>
        </p:spPr>
        <p:txBody>
          <a:bodyPr wrap="none" rtlCol="0">
            <a:spAutoFit/>
          </a:bodyPr>
          <a:lstStyle/>
          <a:p>
            <a:r>
              <a:rPr lang="en-US" sz="2300" dirty="0">
                <a:solidFill>
                  <a:srgbClr val="FFFFFF"/>
                </a:solidFill>
                <a:latin typeface="Lucida Grande"/>
                <a:cs typeface="Lucida Grande"/>
              </a:rPr>
              <a:t>Dictionaries – Part 3</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Escribir programas (o programar) es una actividad muy creativa y gratificante. Puedes </a:t>
            </a:r>
            <a:r>
              <a:rPr lang="es-419" sz="2800" dirty="0">
                <a:solidFill>
                  <a:srgbClr val="00FF00"/>
                </a:solidFill>
                <a:latin typeface="Arial" charset="0"/>
                <a:ea typeface="Arial" charset="0"/>
                <a:cs typeface="Arial" charset="0"/>
                <a:sym typeface="Cabin"/>
              </a:rPr>
              <a:t>escribir programas por muchas razones, desde resolver un problema complicado de </a:t>
            </a:r>
            <a:r>
              <a:rPr lang="es-MX" sz="2800" dirty="0">
                <a:solidFill>
                  <a:srgbClr val="00FF00"/>
                </a:solidFill>
                <a:latin typeface="Arial" charset="0"/>
                <a:ea typeface="Arial" charset="0"/>
                <a:cs typeface="Arial" charset="0"/>
                <a:sym typeface="Cabin"/>
              </a:rPr>
              <a:t>análisis de datos hasta pasar un rato divertido con alguien resolviendo un problema.</a:t>
            </a:r>
            <a:r>
              <a:rPr lang="es-419" sz="2800" u="none" strike="noStrike" cap="none" dirty="0">
                <a:solidFill>
                  <a:srgbClr val="00FF00"/>
                </a:solidFill>
                <a:latin typeface="Arial" charset="0"/>
                <a:ea typeface="Arial" charset="0"/>
                <a:cs typeface="Arial" charset="0"/>
                <a:sym typeface="Cabin"/>
              </a:rPr>
              <a:t> Este curso asume que todos necesitan saber cómo programar, y que, una vez que aprendes a programar, serás capaz de encontrar qué quieres hacer con ese nuevo conocimiento.</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2800" u="none" strike="noStrike" cap="none" dirty="0">
                <a:solidFill>
                  <a:srgbClr val="FFFF00"/>
                </a:solidFill>
                <a:latin typeface="Arial" charset="0"/>
                <a:ea typeface="Arial" charset="0"/>
                <a:cs typeface="Arial" charset="0"/>
                <a:sym typeface="Cabin"/>
              </a:rPr>
              <a:t>En nuestra vida diari</a:t>
            </a:r>
            <a:r>
              <a:rPr lang="es-419" sz="2800" dirty="0">
                <a:solidFill>
                  <a:srgbClr val="FFFF00"/>
                </a:solidFill>
                <a:latin typeface="Arial" charset="0"/>
                <a:ea typeface="Arial" charset="0"/>
                <a:cs typeface="Arial" charset="0"/>
                <a:sym typeface="Cabin"/>
              </a:rPr>
              <a:t>a nos encontramos rodeados de computadoras, desde computadoras portátiles hasta teléfonos celulares. Podemos pensar en esas computadoras como “asistentes personales” que pueden ocuparse de muchas cosas por nosotros.</a:t>
            </a:r>
            <a:r>
              <a:rPr lang="es-419" sz="2800" u="none" strike="noStrike" cap="none" dirty="0">
                <a:solidFill>
                  <a:srgbClr val="FFFF00"/>
                </a:solidFill>
                <a:latin typeface="Arial" charset="0"/>
                <a:ea typeface="Arial" charset="0"/>
                <a:cs typeface="Arial" charset="0"/>
                <a:sym typeface="Cabin"/>
              </a:rPr>
              <a:t> El hardwar</a:t>
            </a:r>
            <a:r>
              <a:rPr lang="es-419" sz="2800" dirty="0">
                <a:solidFill>
                  <a:srgbClr val="FFFF00"/>
                </a:solidFill>
                <a:latin typeface="Arial" charset="0"/>
                <a:ea typeface="Arial" charset="0"/>
                <a:cs typeface="Arial" charset="0"/>
                <a:sym typeface="Cabin"/>
              </a:rPr>
              <a:t>e en las computadoras de hoy es esencialmente construido para preguntarnos continuamente, “¿Qué te gustaría que haga ahora?</a:t>
            </a:r>
            <a:r>
              <a:rPr lang="es-419" sz="2800" u="none" strike="noStrike" cap="none" dirty="0">
                <a:solidFill>
                  <a:srgbClr val="FFFF00"/>
                </a:solidFill>
                <a:latin typeface="Arial" charset="0"/>
                <a:ea typeface="Arial" charset="0"/>
                <a:cs typeface="Arial" charset="0"/>
                <a:sym typeface="Cabin"/>
              </a:rPr>
              <a:t>”</a:t>
            </a:r>
          </a:p>
        </p:txBody>
      </p:sp>
      <p:sp>
        <p:nvSpPr>
          <p:cNvPr id="423" name="Shape 423"/>
          <p:cNvSpPr txBox="1"/>
          <p:nvPr/>
        </p:nvSpPr>
        <p:spPr>
          <a:xfrm>
            <a:off x="469900" y="5849631"/>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419" sz="2800" u="none" strike="noStrike" cap="none" dirty="0">
                <a:solidFill>
                  <a:srgbClr val="00FFFF"/>
                </a:solidFill>
                <a:latin typeface="Arial" charset="0"/>
                <a:ea typeface="Arial" charset="0"/>
                <a:cs typeface="Arial" charset="0"/>
                <a:sym typeface="Cabin"/>
              </a:rPr>
              <a:t>Nuestras computadoras son rápidas y tienen </a:t>
            </a:r>
            <a:r>
              <a:rPr lang="es-419" sz="2800" dirty="0">
                <a:solidFill>
                  <a:srgbClr val="00FFFF"/>
                </a:solidFill>
                <a:latin typeface="Arial" charset="0"/>
                <a:ea typeface="Arial" charset="0"/>
                <a:cs typeface="Arial" charset="0"/>
                <a:sym typeface="Cabin"/>
              </a:rPr>
              <a:t>cantidades grandes de memoria, y pueden sernos muy útiles solamente si sabemos hablar el lenguaje correcto para explicarle a la computadora lo que queremos que haga ahora. Si supiéramos este lenguaje podríamos decirle a la computadora que se encargue de las tareas que repetimos con frecuencia. Es interesante saber que las cosas que las computadoras pueden hacer mejor son con frecuencia las cosas que los humanos encontramos aburridas y poco interesantes.</a:t>
            </a:r>
            <a:endParaRPr lang="es-419" sz="2800" u="none" strike="noStrike" cap="none" dirty="0">
              <a:solidFill>
                <a:srgbClr val="00FFFF"/>
              </a:solidFill>
              <a:latin typeface="Arial" charset="0"/>
              <a:ea typeface="Arial" charset="0"/>
              <a:cs typeface="Arial" charset="0"/>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462207"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- 2020-04-25</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812800" y="83470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Patrón del Contador</a:t>
            </a:r>
          </a:p>
        </p:txBody>
      </p:sp>
      <p:sp>
        <p:nvSpPr>
          <p:cNvPr id="435" name="Shape 435"/>
          <p:cNvSpPr txBox="1"/>
          <p:nvPr/>
        </p:nvSpPr>
        <p:spPr>
          <a:xfrm>
            <a:off x="875400" y="2205503"/>
            <a:ext cx="1277797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s-419" sz="3000" b="1" i="0" u="none" strike="noStrike" cap="none" dirty="0">
                <a:solidFill>
                  <a:srgbClr val="00FF00"/>
                </a:solidFill>
                <a:latin typeface="Courier New"/>
                <a:ea typeface="Courier New"/>
                <a:cs typeface="Courier New"/>
                <a:sym typeface="Courier New"/>
              </a:rPr>
              <a:t>contadores</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err="1">
                <a:solidFill>
                  <a:srgbClr val="00FFFF"/>
                </a:solidFill>
                <a:latin typeface="Courier New"/>
                <a:ea typeface="Courier New"/>
                <a:cs typeface="Courier New"/>
                <a:sym typeface="Courier New"/>
              </a:rPr>
              <a:t>dict</a:t>
            </a:r>
            <a:r>
              <a:rPr lang="es-419" sz="3000" b="1" i="0" u="none" strike="noStrike" cap="none" dirty="0">
                <a:solidFill>
                  <a:schemeClr val="lt1"/>
                </a:solidFill>
                <a:latin typeface="Courier New"/>
                <a:ea typeface="Courier New"/>
                <a:cs typeface="Courier New"/>
                <a:sym typeface="Courier New"/>
              </a:rPr>
              <a:t>()</a:t>
            </a:r>
          </a:p>
          <a:p>
            <a:pPr lvl="0">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Ingresa una línea de texto:</a:t>
            </a:r>
            <a:r>
              <a:rPr lang="es-419" sz="3000" b="1" dirty="0">
                <a:solidFill>
                  <a:schemeClr val="lt1"/>
                </a:solidFill>
                <a:latin typeface="Courier New"/>
                <a:ea typeface="Courier New"/>
                <a:cs typeface="Courier New"/>
                <a:sym typeface="Courier New"/>
              </a:rPr>
              <a:t>'</a:t>
            </a:r>
            <a:r>
              <a:rPr lang="es-419" sz="3000" b="1" dirty="0">
                <a:solidFill>
                  <a:srgbClr val="FFFF00"/>
                </a:solidFill>
                <a:latin typeface="Courier New"/>
                <a:ea typeface="Courier New"/>
                <a:cs typeface="Courier New"/>
                <a:sym typeface="Courier New"/>
              </a:rPr>
              <a:t>)</a:t>
            </a:r>
          </a:p>
          <a:p>
            <a:pPr lvl="0">
              <a:buClr>
                <a:schemeClr val="lt1"/>
              </a:buClr>
              <a:buSzPct val="25000"/>
            </a:pPr>
            <a:r>
              <a:rPr lang="es-419" sz="3000" b="1" i="0" u="none" strike="noStrike" cap="none" dirty="0" err="1">
                <a:solidFill>
                  <a:schemeClr val="lt1"/>
                </a:solidFill>
                <a:latin typeface="Courier New"/>
                <a:ea typeface="Courier New"/>
                <a:cs typeface="Courier New"/>
                <a:sym typeface="Courier New"/>
              </a:rPr>
              <a:t>lineaa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00FF"/>
                </a:solidFill>
                <a:latin typeface="Courier New"/>
                <a:ea typeface="Courier New"/>
                <a:cs typeface="Courier New"/>
                <a:sym typeface="Courier New"/>
              </a:rPr>
              <a:t>input</a:t>
            </a:r>
            <a:r>
              <a:rPr lang="es-419" sz="3000" b="1" i="0" u="none" strike="noStrike" cap="none" dirty="0">
                <a:solidFill>
                  <a:schemeClr val="lt1"/>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419" sz="3000" b="1" i="0" u="none" strike="noStrike" cap="none" dirty="0">
                <a:solidFill>
                  <a:schemeClr val="lt1"/>
                </a:solidFill>
                <a:latin typeface="Courier New"/>
                <a:ea typeface="Courier New"/>
                <a:cs typeface="Courier New"/>
                <a:sym typeface="Courier New"/>
              </a:rPr>
              <a:t>palabras = </a:t>
            </a:r>
            <a:r>
              <a:rPr lang="es-419" sz="3000" b="1" i="0" u="none" strike="noStrike" cap="none" dirty="0" err="1">
                <a:solidFill>
                  <a:schemeClr val="lt1"/>
                </a:solidFill>
                <a:latin typeface="Courier New"/>
                <a:ea typeface="Courier New"/>
                <a:cs typeface="Courier New"/>
                <a:sym typeface="Courier New"/>
              </a:rPr>
              <a:t>lineaa.</a:t>
            </a:r>
            <a:r>
              <a:rPr lang="es-419" sz="3000" b="1" i="0" u="none" strike="noStrike" cap="none" dirty="0" err="1">
                <a:solidFill>
                  <a:srgbClr val="FF00FF"/>
                </a:solidFill>
                <a:latin typeface="Courier New"/>
                <a:ea typeface="Courier New"/>
                <a:cs typeface="Courier New"/>
                <a:sym typeface="Courier New"/>
              </a:rPr>
              <a:t>split</a:t>
            </a:r>
            <a:r>
              <a:rPr lang="es-419"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Palabras:</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 palabras</a:t>
            </a:r>
            <a:r>
              <a:rPr lang="es-419" sz="3000" b="1" dirty="0">
                <a:solidFill>
                  <a:srgbClr val="FFFF00"/>
                </a:solidFill>
                <a:latin typeface="Courier New"/>
                <a:ea typeface="Courier New"/>
                <a:cs typeface="Courier New"/>
                <a:sym typeface="Courier New"/>
              </a:rPr>
              <a:t>)</a:t>
            </a:r>
            <a:endParaRPr lang="es-419"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419"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Contando...</a:t>
            </a:r>
            <a:r>
              <a:rPr lang="es-419" sz="3000" b="1" dirty="0">
                <a:solidFill>
                  <a:schemeClr val="lt1"/>
                </a:solidFill>
                <a:latin typeface="Courier New"/>
                <a:ea typeface="Courier New"/>
                <a:cs typeface="Courier New"/>
                <a:sym typeface="Courier New"/>
              </a:rPr>
              <a:t>'</a:t>
            </a:r>
            <a:r>
              <a:rPr lang="es-419" sz="3000" b="1" dirty="0">
                <a:solidFill>
                  <a:srgbClr val="FFFF00"/>
                </a:solidFill>
                <a:latin typeface="Courier New"/>
                <a:ea typeface="Courier New"/>
                <a:cs typeface="Courier New"/>
                <a:sym typeface="Courier New"/>
              </a:rPr>
              <a:t>)</a:t>
            </a:r>
            <a:endParaRPr lang="es-419"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s-419" sz="3000" b="1" i="0" u="none" strike="noStrike" cap="none" dirty="0" err="1">
                <a:solidFill>
                  <a:srgbClr val="FFFF00"/>
                </a:solidFill>
                <a:latin typeface="Courier New"/>
                <a:ea typeface="Courier New"/>
                <a:cs typeface="Courier New"/>
                <a:sym typeface="Courier New"/>
              </a:rPr>
              <a:t>for</a:t>
            </a:r>
            <a:r>
              <a:rPr lang="es-419" sz="3000" b="1" i="0" u="none" strike="noStrike" cap="none" dirty="0">
                <a:solidFill>
                  <a:schemeClr val="lt1"/>
                </a:solidFill>
                <a:latin typeface="Courier New"/>
                <a:ea typeface="Courier New"/>
                <a:cs typeface="Courier New"/>
                <a:sym typeface="Courier New"/>
              </a:rPr>
              <a:t> palabra </a:t>
            </a:r>
            <a:r>
              <a:rPr lang="es-419" sz="3000" b="1" i="0" u="none" strike="noStrike" cap="none" dirty="0">
                <a:solidFill>
                  <a:srgbClr val="FFFF00"/>
                </a:solidFill>
                <a:latin typeface="Courier New"/>
                <a:ea typeface="Courier New"/>
                <a:cs typeface="Courier New"/>
                <a:sym typeface="Courier New"/>
              </a:rPr>
              <a:t>in</a:t>
            </a:r>
            <a:r>
              <a:rPr lang="es-419" sz="3000" b="1" i="0" u="none" strike="noStrike" cap="none" dirty="0">
                <a:solidFill>
                  <a:schemeClr val="lt1"/>
                </a:solidFill>
                <a:latin typeface="Courier New"/>
                <a:ea typeface="Courier New"/>
                <a:cs typeface="Courier New"/>
                <a:sym typeface="Courier New"/>
              </a:rPr>
              <a:t> palabras:</a:t>
            </a:r>
          </a:p>
          <a:p>
            <a:pPr lvl="0">
              <a:buClr>
                <a:schemeClr val="lt1"/>
              </a:buClr>
              <a:buSzPct val="25000"/>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a:solidFill>
                  <a:srgbClr val="00FF00"/>
                </a:solidFill>
                <a:latin typeface="Courier New"/>
                <a:ea typeface="Courier New"/>
                <a:cs typeface="Courier New"/>
                <a:sym typeface="Courier New"/>
              </a:rPr>
              <a:t>contadores</a:t>
            </a:r>
            <a:r>
              <a:rPr lang="es-419" sz="3000" b="1" i="0" u="none" strike="noStrike" cap="none" dirty="0">
                <a:solidFill>
                  <a:schemeClr val="lt1"/>
                </a:solidFill>
                <a:latin typeface="Courier New"/>
                <a:ea typeface="Courier New"/>
                <a:cs typeface="Courier New"/>
                <a:sym typeface="Courier New"/>
              </a:rPr>
              <a:t>[palabra] = </a:t>
            </a:r>
            <a:r>
              <a:rPr lang="es-419" sz="3000" b="1" dirty="0" err="1">
                <a:solidFill>
                  <a:srgbClr val="00FF00"/>
                </a:solidFill>
                <a:latin typeface="Courier New"/>
                <a:ea typeface="Courier New"/>
                <a:cs typeface="Courier New"/>
                <a:sym typeface="Courier New"/>
              </a:rPr>
              <a:t>contadores</a:t>
            </a:r>
            <a:r>
              <a:rPr lang="es-419" sz="3000" b="1" i="0" u="none" strike="noStrike" cap="none" dirty="0" err="1">
                <a:solidFill>
                  <a:schemeClr val="lt1"/>
                </a:solidFill>
                <a:latin typeface="Courier New"/>
                <a:ea typeface="Courier New"/>
                <a:cs typeface="Courier New"/>
                <a:sym typeface="Courier New"/>
              </a:rPr>
              <a:t>.</a:t>
            </a:r>
            <a:r>
              <a:rPr lang="es-419" sz="3000" b="1" i="0" u="none" strike="noStrike" cap="none" dirty="0" err="1">
                <a:solidFill>
                  <a:srgbClr val="FF00FF"/>
                </a:solidFill>
                <a:latin typeface="Courier New"/>
                <a:ea typeface="Courier New"/>
                <a:cs typeface="Courier New"/>
                <a:sym typeface="Courier New"/>
              </a:rPr>
              <a:t>get</a:t>
            </a:r>
            <a:r>
              <a:rPr lang="es-419" sz="3000" b="1" i="0" u="none" strike="noStrike" cap="none" dirty="0">
                <a:solidFill>
                  <a:schemeClr val="lt1"/>
                </a:solidFill>
                <a:latin typeface="Courier New"/>
                <a:ea typeface="Courier New"/>
                <a:cs typeface="Courier New"/>
                <a:sym typeface="Courier New"/>
              </a:rPr>
              <a:t>(palabra,0) + 1</a:t>
            </a:r>
          </a:p>
          <a:p>
            <a:pPr>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Contadores', </a:t>
            </a:r>
            <a:r>
              <a:rPr lang="es-419" sz="3000" b="1" dirty="0">
                <a:solidFill>
                  <a:srgbClr val="00FF00"/>
                </a:solidFill>
                <a:latin typeface="Courier New"/>
                <a:ea typeface="Courier New"/>
                <a:cs typeface="Courier New"/>
                <a:sym typeface="Courier New"/>
              </a:rPr>
              <a:t>contadores</a:t>
            </a:r>
            <a:r>
              <a:rPr lang="es-419" sz="3000" b="1" dirty="0">
                <a:solidFill>
                  <a:srgbClr val="FFFF00"/>
                </a:solidFill>
                <a:latin typeface="Courier New"/>
                <a:ea typeface="Courier New"/>
                <a:cs typeface="Courier New"/>
                <a:sym typeface="Courier New"/>
              </a:rPr>
              <a:t>)</a:t>
            </a:r>
          </a:p>
        </p:txBody>
      </p:sp>
      <p:sp>
        <p:nvSpPr>
          <p:cNvPr id="436" name="Shape 436"/>
          <p:cNvSpPr txBox="1"/>
          <p:nvPr/>
        </p:nvSpPr>
        <p:spPr>
          <a:xfrm>
            <a:off x="9775075" y="2668340"/>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419" sz="3200" u="none" strike="noStrike" cap="none" dirty="0">
                <a:solidFill>
                  <a:schemeClr val="lt1"/>
                </a:solidFill>
                <a:latin typeface="Arial" charset="0"/>
                <a:ea typeface="Arial" charset="0"/>
                <a:cs typeface="Arial" charset="0"/>
                <a:sym typeface="Cabin"/>
              </a:rPr>
              <a:t>El patrón </a:t>
            </a:r>
            <a:r>
              <a:rPr lang="es-419" sz="3200" dirty="0">
                <a:solidFill>
                  <a:schemeClr val="lt1"/>
                </a:solidFill>
                <a:latin typeface="Arial" charset="0"/>
                <a:ea typeface="Arial" charset="0"/>
                <a:cs typeface="Arial" charset="0"/>
                <a:sym typeface="Cabin"/>
              </a:rPr>
              <a:t>general para contar las palabras en una línea de texto es </a:t>
            </a:r>
            <a:r>
              <a:rPr lang="es-419" sz="3200" dirty="0">
                <a:solidFill>
                  <a:srgbClr val="FF00FF"/>
                </a:solidFill>
                <a:latin typeface="Arial" charset="0"/>
                <a:ea typeface="Arial" charset="0"/>
                <a:cs typeface="Arial" charset="0"/>
                <a:sym typeface="Cabin"/>
              </a:rPr>
              <a:t>dividir</a:t>
            </a:r>
            <a:r>
              <a:rPr lang="es-419" sz="3200" u="none" strike="noStrike" cap="none" dirty="0">
                <a:solidFill>
                  <a:schemeClr val="lt1"/>
                </a:solidFill>
                <a:latin typeface="Arial" charset="0"/>
                <a:ea typeface="Arial" charset="0"/>
                <a:cs typeface="Arial" charset="0"/>
                <a:sym typeface="Cabin"/>
              </a:rPr>
              <a:t> la línea en palabras, </a:t>
            </a:r>
            <a:r>
              <a:rPr lang="es-419" sz="3200" dirty="0">
                <a:solidFill>
                  <a:schemeClr val="lt1"/>
                </a:solidFill>
                <a:latin typeface="Arial" charset="0"/>
                <a:ea typeface="Arial" charset="0"/>
                <a:cs typeface="Arial" charset="0"/>
                <a:sym typeface="Cabin"/>
              </a:rPr>
              <a:t>y después recorrer las palabras y usar un </a:t>
            </a:r>
            <a:r>
              <a:rPr lang="es-419" sz="3200" u="none" strike="noStrike" cap="none" dirty="0">
                <a:solidFill>
                  <a:srgbClr val="00FF00"/>
                </a:solidFill>
                <a:latin typeface="Arial" charset="0"/>
                <a:ea typeface="Arial" charset="0"/>
                <a:cs typeface="Arial" charset="0"/>
                <a:sym typeface="Cabin"/>
              </a:rPr>
              <a:t>diccionario</a:t>
            </a:r>
            <a:r>
              <a:rPr lang="es-419" sz="3200" u="none" strike="noStrike" cap="none" dirty="0">
                <a:solidFill>
                  <a:schemeClr val="lt1"/>
                </a:solidFill>
                <a:latin typeface="Arial" charset="0"/>
                <a:ea typeface="Arial" charset="0"/>
                <a:cs typeface="Arial" charset="0"/>
                <a:sym typeface="Cabin"/>
              </a:rPr>
              <a:t> para mantener </a:t>
            </a:r>
            <a:r>
              <a:rPr lang="es-419" sz="3200" dirty="0">
                <a:solidFill>
                  <a:schemeClr val="lt1"/>
                </a:solidFill>
                <a:latin typeface="Arial" charset="0"/>
                <a:ea typeface="Arial" charset="0"/>
                <a:cs typeface="Arial" charset="0"/>
                <a:sym typeface="Cabin"/>
              </a:rPr>
              <a:t>la cuenta de cada palabra de forma independiente</a:t>
            </a:r>
            <a:r>
              <a:rPr lang="es-419"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err="1">
                <a:solidFill>
                  <a:srgbClr val="FFFF00"/>
                </a:solidFill>
                <a:latin typeface="Courier New"/>
                <a:ea typeface="Courier New"/>
                <a:cs typeface="Courier New"/>
                <a:sym typeface="Courier New"/>
              </a:rPr>
              <a:t>python</a:t>
            </a:r>
            <a:r>
              <a:rPr lang="es-419" sz="2600" b="1" i="0" u="none" strike="noStrike" cap="none" dirty="0">
                <a:solidFill>
                  <a:srgbClr val="FFFF00"/>
                </a:solidFill>
                <a:latin typeface="Courier New"/>
                <a:ea typeface="Courier New"/>
                <a:cs typeface="Courier New"/>
                <a:sym typeface="Courier New"/>
              </a:rPr>
              <a:t> contador_palabras.py </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a:solidFill>
                  <a:schemeClr val="lt1"/>
                </a:solidFill>
                <a:latin typeface="Courier New"/>
                <a:ea typeface="Courier New"/>
                <a:cs typeface="Courier New"/>
                <a:sym typeface="Courier New"/>
              </a:rPr>
              <a:t>Ingresa una línea de texto:</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a:solidFill>
                  <a:srgbClr val="00FF00"/>
                </a:solidFill>
                <a:latin typeface="Courier New"/>
                <a:ea typeface="Courier New"/>
                <a:cs typeface="Courier New"/>
                <a:sym typeface="Courier New"/>
              </a:rPr>
              <a:t>el</a:t>
            </a:r>
            <a:r>
              <a:rPr lang="es-419" sz="2600" b="1" i="0" u="none" strike="noStrike" cap="none" dirty="0">
                <a:solidFill>
                  <a:srgbClr val="FFFF00"/>
                </a:solidFill>
                <a:latin typeface="Courier New"/>
                <a:ea typeface="Courier New"/>
                <a:cs typeface="Courier New"/>
                <a:sym typeface="Courier New"/>
              </a:rPr>
              <a:t> payaso </a:t>
            </a:r>
            <a:r>
              <a:rPr lang="es-419" sz="2600" b="1" i="0" u="none" strike="noStrike" cap="none" dirty="0" err="1">
                <a:solidFill>
                  <a:srgbClr val="FFFF00"/>
                </a:solidFill>
                <a:latin typeface="Courier New"/>
                <a:ea typeface="Courier New"/>
                <a:cs typeface="Courier New"/>
                <a:sym typeface="Courier New"/>
              </a:rPr>
              <a:t>corrio</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detras</a:t>
            </a:r>
            <a:r>
              <a:rPr lang="es-419" sz="2600" b="1" i="0" u="none" strike="noStrike" cap="none" dirty="0">
                <a:solidFill>
                  <a:srgbClr val="FFFF00"/>
                </a:solidFill>
                <a:latin typeface="Courier New"/>
                <a:ea typeface="Courier New"/>
                <a:cs typeface="Courier New"/>
                <a:sym typeface="Courier New"/>
              </a:rPr>
              <a:t> del carro y </a:t>
            </a:r>
            <a:r>
              <a:rPr lang="es-419" sz="2600" b="1" dirty="0">
                <a:solidFill>
                  <a:srgbClr val="00FF00"/>
                </a:solidFill>
                <a:latin typeface="Courier New"/>
                <a:ea typeface="Courier New"/>
                <a:cs typeface="Courier New"/>
                <a:sym typeface="Courier New"/>
              </a:rPr>
              <a:t>el</a:t>
            </a:r>
            <a:r>
              <a:rPr lang="es-419" sz="2600" b="1" i="0" u="none" strike="noStrike" cap="none" dirty="0">
                <a:solidFill>
                  <a:srgbClr val="FFFF00"/>
                </a:solidFill>
                <a:latin typeface="Courier New"/>
                <a:ea typeface="Courier New"/>
                <a:cs typeface="Courier New"/>
                <a:sym typeface="Courier New"/>
              </a:rPr>
              <a:t> carro </a:t>
            </a:r>
            <a:r>
              <a:rPr lang="es-419" sz="2600" b="1" i="0" u="none" strike="noStrike" cap="none" dirty="0" err="1">
                <a:solidFill>
                  <a:srgbClr val="FFFF00"/>
                </a:solidFill>
                <a:latin typeface="Courier New"/>
                <a:ea typeface="Courier New"/>
                <a:cs typeface="Courier New"/>
                <a:sym typeface="Courier New"/>
              </a:rPr>
              <a:t>corrio</a:t>
            </a:r>
            <a:r>
              <a:rPr lang="es-419" sz="2600" b="1" i="0" u="none" strike="noStrike" cap="none" dirty="0">
                <a:solidFill>
                  <a:srgbClr val="FFFF00"/>
                </a:solidFill>
                <a:latin typeface="Courier New"/>
                <a:ea typeface="Courier New"/>
                <a:cs typeface="Courier New"/>
                <a:sym typeface="Courier New"/>
              </a:rPr>
              <a:t> dentro de l</a:t>
            </a:r>
            <a:r>
              <a:rPr lang="es-419" sz="2600" b="1" dirty="0">
                <a:solidFill>
                  <a:srgbClr val="FFFF00"/>
                </a:solidFill>
                <a:latin typeface="Courier New"/>
                <a:ea typeface="Courier New"/>
                <a:cs typeface="Courier New"/>
                <a:sym typeface="Courier New"/>
              </a:rPr>
              <a:t>a tienda y la tienda cayo sobre</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a:solidFill>
                  <a:srgbClr val="00FF00"/>
                </a:solidFill>
                <a:latin typeface="Courier New"/>
                <a:ea typeface="Courier New"/>
                <a:cs typeface="Courier New"/>
                <a:sym typeface="Courier New"/>
              </a:rPr>
              <a:t>el</a:t>
            </a:r>
            <a:r>
              <a:rPr lang="es-419" sz="2600" b="1" i="0" u="none" strike="noStrike" cap="none" dirty="0">
                <a:solidFill>
                  <a:srgbClr val="FFFF00"/>
                </a:solidFill>
                <a:latin typeface="Courier New"/>
                <a:ea typeface="Courier New"/>
                <a:cs typeface="Courier New"/>
                <a:sym typeface="Courier New"/>
              </a:rPr>
              <a:t> </a:t>
            </a:r>
            <a:r>
              <a:rPr lang="es-419" sz="2600" b="1" dirty="0">
                <a:solidFill>
                  <a:srgbClr val="FFFF00"/>
                </a:solidFill>
                <a:latin typeface="Courier New"/>
                <a:ea typeface="Courier New"/>
                <a:cs typeface="Courier New"/>
                <a:sym typeface="Courier New"/>
              </a:rPr>
              <a:t>payaso y</a:t>
            </a:r>
            <a:r>
              <a:rPr lang="es-419" sz="2600" b="1" i="0" u="none" strike="noStrike" cap="none" dirty="0">
                <a:solidFill>
                  <a:srgbClr val="FFFF00"/>
                </a:solidFill>
                <a:latin typeface="Courier New"/>
                <a:ea typeface="Courier New"/>
                <a:cs typeface="Courier New"/>
                <a:sym typeface="Courier New"/>
              </a:rPr>
              <a:t> </a:t>
            </a:r>
            <a:r>
              <a:rPr lang="es-419" sz="2600" b="1" dirty="0">
                <a:solidFill>
                  <a:srgbClr val="00FF00"/>
                </a:solidFill>
                <a:latin typeface="Courier New"/>
                <a:ea typeface="Courier New"/>
                <a:cs typeface="Courier New"/>
                <a:sym typeface="Courier New"/>
              </a:rPr>
              <a:t>el</a:t>
            </a:r>
            <a:r>
              <a:rPr lang="es-419" sz="2600" b="1" i="0" u="none" strike="noStrike" cap="none" dirty="0">
                <a:solidFill>
                  <a:srgbClr val="FFFF00"/>
                </a:solidFill>
                <a:latin typeface="Courier New"/>
                <a:ea typeface="Courier New"/>
                <a:cs typeface="Courier New"/>
                <a:sym typeface="Courier New"/>
              </a:rPr>
              <a:t> carro </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a:solidFill>
                  <a:srgbClr val="FFFF00"/>
                </a:solidFill>
                <a:latin typeface="Courier New"/>
                <a:ea typeface="Courier New"/>
                <a:cs typeface="Courier New"/>
                <a:sym typeface="Courier New"/>
              </a:rPr>
              <a:t> </a:t>
            </a:r>
          </a:p>
          <a:p>
            <a:pPr lvl="0">
              <a:buClr>
                <a:schemeClr val="lt1"/>
              </a:buClr>
              <a:buSzPct val="25000"/>
            </a:pPr>
            <a:r>
              <a:rPr lang="es-419" sz="2600" b="1" dirty="0">
                <a:solidFill>
                  <a:schemeClr val="lt1"/>
                </a:solidFill>
                <a:latin typeface="Courier New"/>
                <a:ea typeface="Courier New"/>
                <a:cs typeface="Courier New"/>
                <a:sym typeface="Courier New"/>
              </a:rPr>
              <a:t>Palabras: ['el', 'payaso', '</a:t>
            </a:r>
            <a:r>
              <a:rPr lang="es-419" sz="2600" b="1" dirty="0" err="1">
                <a:solidFill>
                  <a:schemeClr val="lt1"/>
                </a:solidFill>
                <a:latin typeface="Courier New"/>
                <a:ea typeface="Courier New"/>
                <a:cs typeface="Courier New"/>
                <a:sym typeface="Courier New"/>
              </a:rPr>
              <a:t>corrio</a:t>
            </a:r>
            <a:r>
              <a:rPr lang="es-419" sz="2600" b="1" dirty="0">
                <a:solidFill>
                  <a:schemeClr val="lt1"/>
                </a:solidFill>
                <a:latin typeface="Courier New"/>
                <a:ea typeface="Courier New"/>
                <a:cs typeface="Courier New"/>
                <a:sym typeface="Courier New"/>
              </a:rPr>
              <a:t>', '</a:t>
            </a:r>
            <a:r>
              <a:rPr lang="es-419" sz="2600" b="1" dirty="0" err="1">
                <a:solidFill>
                  <a:schemeClr val="lt1"/>
                </a:solidFill>
                <a:latin typeface="Courier New"/>
                <a:ea typeface="Courier New"/>
                <a:cs typeface="Courier New"/>
                <a:sym typeface="Courier New"/>
              </a:rPr>
              <a:t>detras</a:t>
            </a:r>
            <a:r>
              <a:rPr lang="es-419" sz="2600" b="1" dirty="0">
                <a:solidFill>
                  <a:schemeClr val="lt1"/>
                </a:solidFill>
                <a:latin typeface="Courier New"/>
                <a:ea typeface="Courier New"/>
                <a:cs typeface="Courier New"/>
                <a:sym typeface="Courier New"/>
              </a:rPr>
              <a:t>', 'del', 'carro', 'y', 'el', 'carro', '</a:t>
            </a:r>
            <a:r>
              <a:rPr lang="es-419" sz="2600" b="1" dirty="0" err="1">
                <a:solidFill>
                  <a:schemeClr val="lt1"/>
                </a:solidFill>
                <a:latin typeface="Courier New"/>
                <a:ea typeface="Courier New"/>
                <a:cs typeface="Courier New"/>
                <a:sym typeface="Courier New"/>
              </a:rPr>
              <a:t>corrio</a:t>
            </a:r>
            <a:r>
              <a:rPr lang="es-419" sz="2600" b="1" dirty="0">
                <a:solidFill>
                  <a:schemeClr val="lt1"/>
                </a:solidFill>
                <a:latin typeface="Courier New"/>
                <a:ea typeface="Courier New"/>
                <a:cs typeface="Courier New"/>
                <a:sym typeface="Courier New"/>
              </a:rPr>
              <a:t>', 'dentro', 'de', 'la', 'tienda', 'y', 'la', 'tienda', 'cayo', 'sobre', 'el', 'payaso', 'y', 'el', 'carro’]</a:t>
            </a:r>
          </a:p>
          <a:p>
            <a:pPr lvl="0">
              <a:buClr>
                <a:schemeClr val="lt1"/>
              </a:buClr>
              <a:buSzPct val="25000"/>
            </a:pPr>
            <a:r>
              <a:rPr lang="es-419" sz="2600" b="1" dirty="0">
                <a:solidFill>
                  <a:schemeClr val="lt1"/>
                </a:solidFill>
                <a:latin typeface="Courier New"/>
                <a:ea typeface="Courier New"/>
                <a:cs typeface="Courier New"/>
                <a:sym typeface="Courier New"/>
              </a:rPr>
              <a:t>Contando...</a:t>
            </a:r>
          </a:p>
          <a:p>
            <a:pPr lvl="0">
              <a:buClr>
                <a:schemeClr val="lt1"/>
              </a:buClr>
              <a:buSzPct val="25000"/>
            </a:pPr>
            <a:endParaRPr lang="es-419" sz="2600" b="1" dirty="0">
              <a:solidFill>
                <a:schemeClr val="lt1"/>
              </a:solidFill>
              <a:latin typeface="Courier New"/>
              <a:ea typeface="Courier New"/>
              <a:cs typeface="Courier New"/>
              <a:sym typeface="Courier New"/>
            </a:endParaRPr>
          </a:p>
          <a:p>
            <a:pPr lvl="0">
              <a:buClr>
                <a:schemeClr val="lt1"/>
              </a:buClr>
              <a:buSzPct val="25000"/>
            </a:pPr>
            <a:r>
              <a:rPr lang="es-419" sz="2600" b="1" dirty="0">
                <a:solidFill>
                  <a:schemeClr val="lt1"/>
                </a:solidFill>
                <a:latin typeface="Courier New"/>
                <a:ea typeface="Courier New"/>
                <a:cs typeface="Courier New"/>
                <a:sym typeface="Courier New"/>
              </a:rPr>
              <a:t>Contadores {'el': 4, 'payaso': 2, '</a:t>
            </a:r>
            <a:r>
              <a:rPr lang="es-419" sz="2600" b="1" dirty="0" err="1">
                <a:solidFill>
                  <a:schemeClr val="lt1"/>
                </a:solidFill>
                <a:latin typeface="Courier New"/>
                <a:ea typeface="Courier New"/>
                <a:cs typeface="Courier New"/>
                <a:sym typeface="Courier New"/>
              </a:rPr>
              <a:t>corrio</a:t>
            </a:r>
            <a:r>
              <a:rPr lang="es-419" sz="2600" b="1" dirty="0">
                <a:solidFill>
                  <a:schemeClr val="lt1"/>
                </a:solidFill>
                <a:latin typeface="Courier New"/>
                <a:ea typeface="Courier New"/>
                <a:cs typeface="Courier New"/>
                <a:sym typeface="Courier New"/>
              </a:rPr>
              <a:t>': 2, '</a:t>
            </a:r>
            <a:r>
              <a:rPr lang="es-419" sz="2600" b="1" dirty="0" err="1">
                <a:solidFill>
                  <a:schemeClr val="lt1"/>
                </a:solidFill>
                <a:latin typeface="Courier New"/>
                <a:ea typeface="Courier New"/>
                <a:cs typeface="Courier New"/>
                <a:sym typeface="Courier New"/>
              </a:rPr>
              <a:t>detras</a:t>
            </a:r>
            <a:r>
              <a:rPr lang="es-419" sz="2600" b="1" dirty="0">
                <a:solidFill>
                  <a:schemeClr val="lt1"/>
                </a:solidFill>
                <a:latin typeface="Courier New"/>
                <a:ea typeface="Courier New"/>
                <a:cs typeface="Courier New"/>
                <a:sym typeface="Courier New"/>
              </a:rPr>
              <a:t>': 1, 'del': 1, 'carro': 3, 'y': 3, 'dentro': 1, 'de': 1, 'la': 2, 'tienda': 2, 'cayo': 1, 'sobre': 1}</a:t>
            </a:r>
            <a:endParaRPr lang="es-419" sz="2600" b="1" i="0" u="none" strike="noStrike" cap="none" dirty="0">
              <a:solidFill>
                <a:schemeClr val="lt1"/>
              </a:solidFill>
              <a:latin typeface="Courier New"/>
              <a:ea typeface="Courier New"/>
              <a:cs typeface="Courier New"/>
              <a:sym typeface="Courier New"/>
            </a:endParaRP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313152" y="1169786"/>
            <a:ext cx="8267178"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contadores = </a:t>
            </a:r>
            <a:r>
              <a:rPr lang="es-419" sz="2400" b="1" i="0" u="none" strike="noStrike" cap="none" dirty="0" err="1">
                <a:solidFill>
                  <a:srgbClr val="FF7F00"/>
                </a:solidFill>
                <a:latin typeface="Courier New"/>
                <a:ea typeface="Courier New"/>
                <a:cs typeface="Courier New"/>
                <a:sym typeface="Courier New"/>
              </a:rPr>
              <a:t>dict</a:t>
            </a:r>
            <a:r>
              <a:rPr lang="es-419" sz="2400" b="1" i="0" u="none" strike="noStrike" cap="none" dirty="0">
                <a:solidFill>
                  <a:schemeClr val="lt1"/>
                </a:solidFill>
                <a:latin typeface="Courier New"/>
                <a:ea typeface="Courier New"/>
                <a:cs typeface="Courier New"/>
                <a:sym typeface="Courier New"/>
              </a:rPr>
              <a:t>()</a:t>
            </a:r>
            <a:endParaRPr lang="es-419" sz="2400" b="1" dirty="0">
              <a:solidFill>
                <a:schemeClr val="lt1"/>
              </a:solidFill>
              <a:latin typeface="Courier New"/>
              <a:ea typeface="Courier New"/>
              <a:cs typeface="Courier New"/>
              <a:sym typeface="Courier New"/>
            </a:endParaRPr>
          </a:p>
          <a:p>
            <a:pPr lvl="0">
              <a:buClr>
                <a:schemeClr val="lt1"/>
              </a:buClr>
              <a:buSzPct val="25000"/>
            </a:pPr>
            <a:r>
              <a:rPr lang="es-419" sz="2400" b="1" i="0" u="none" strike="noStrike" cap="none" dirty="0" err="1">
                <a:solidFill>
                  <a:schemeClr val="lt1"/>
                </a:solidFill>
                <a:latin typeface="Courier New"/>
                <a:ea typeface="Courier New"/>
                <a:cs typeface="Courier New"/>
                <a:sym typeface="Courier New"/>
              </a:rPr>
              <a:t>lineaa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input</a:t>
            </a:r>
            <a:r>
              <a:rPr lang="es-419" sz="2400" b="1" dirty="0">
                <a:solidFill>
                  <a:schemeClr val="lt1"/>
                </a:solidFill>
                <a:latin typeface="Courier New"/>
                <a:ea typeface="Courier New"/>
                <a:cs typeface="Courier New"/>
                <a:sym typeface="Courier New"/>
              </a:rPr>
              <a:t>('Ingresa una línea de texto:’</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palabras = </a:t>
            </a:r>
            <a:r>
              <a:rPr lang="es-419" sz="2400" b="1" i="0" u="none" strike="noStrike" cap="none" dirty="0" err="1">
                <a:solidFill>
                  <a:schemeClr val="lt1"/>
                </a:solidFill>
                <a:latin typeface="Courier New"/>
                <a:ea typeface="Courier New"/>
                <a:cs typeface="Courier New"/>
                <a:sym typeface="Courier New"/>
              </a:rPr>
              <a:t>lineaa.</a:t>
            </a:r>
            <a:r>
              <a:rPr lang="es-419" sz="2400" b="1" i="0" u="none" strike="noStrike" cap="none" dirty="0" err="1">
                <a:solidFill>
                  <a:srgbClr val="FF00FF"/>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24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Palabras:</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palabras</a:t>
            </a:r>
            <a:r>
              <a:rPr lang="es-419" sz="2400" b="1" i="0" u="none" strike="noStrike" cap="none" dirty="0">
                <a:solidFill>
                  <a:srgbClr val="FFFF00"/>
                </a:solidFill>
                <a:latin typeface="Courier New"/>
                <a:ea typeface="Courier New"/>
                <a:cs typeface="Courier New"/>
                <a:sym typeface="Courier New"/>
              </a:rPr>
              <a:t>)</a:t>
            </a:r>
          </a:p>
          <a:p>
            <a:pPr>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Contando...</a:t>
            </a:r>
            <a:r>
              <a:rPr lang="es-419" sz="2400" b="1" dirty="0">
                <a:solidFill>
                  <a:schemeClr val="lt1"/>
                </a:solidFill>
                <a:latin typeface="Courier New"/>
                <a:ea typeface="Courier New"/>
                <a:cs typeface="Courier New"/>
                <a:sym typeface="Courier New"/>
              </a:rPr>
              <a:t>'</a:t>
            </a:r>
            <a:r>
              <a:rPr lang="es-419" sz="2400" b="1" dirty="0">
                <a:solidFill>
                  <a:srgbClr val="FFFF00"/>
                </a:solidFill>
                <a:latin typeface="Courier New"/>
                <a:ea typeface="Courier New"/>
                <a:cs typeface="Courier New"/>
                <a:sym typeface="Courier New"/>
              </a:rPr>
              <a:t>)</a:t>
            </a:r>
            <a:endParaRPr lang="es-419"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419"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palabra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palabras:</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    contadores[palabra] = </a:t>
            </a:r>
            <a:r>
              <a:rPr lang="es-419" sz="2400" b="1" i="0" u="none" strike="noStrike" cap="none" dirty="0" err="1">
                <a:solidFill>
                  <a:schemeClr val="lt1"/>
                </a:solidFill>
                <a:latin typeface="Courier New"/>
                <a:ea typeface="Courier New"/>
                <a:cs typeface="Courier New"/>
                <a:sym typeface="Courier New"/>
              </a:rPr>
              <a:t>contadores.</a:t>
            </a:r>
            <a:r>
              <a:rPr lang="es-419" sz="2400" b="1" i="0" u="none" strike="noStrike" cap="none" dirty="0" err="1">
                <a:solidFill>
                  <a:srgbClr val="FF00FF"/>
                </a:solidFill>
                <a:latin typeface="Courier New"/>
                <a:ea typeface="Courier New"/>
                <a:cs typeface="Courier New"/>
                <a:sym typeface="Courier New"/>
              </a:rPr>
              <a:t>get</a:t>
            </a:r>
            <a:r>
              <a:rPr lang="es-419" sz="2400" b="1" i="0" u="none" strike="noStrike" cap="none" dirty="0">
                <a:solidFill>
                  <a:schemeClr val="lt1"/>
                </a:solidFill>
                <a:latin typeface="Courier New"/>
                <a:ea typeface="Courier New"/>
                <a:cs typeface="Courier New"/>
                <a:sym typeface="Courier New"/>
              </a:rPr>
              <a:t>(palabra,0) + 1</a:t>
            </a:r>
          </a:p>
          <a:p>
            <a:pPr>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Contadores</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contadores</a:t>
            </a:r>
            <a:r>
              <a:rPr lang="es-419" sz="2400" b="1" dirty="0">
                <a:solidFill>
                  <a:srgbClr val="FFFF00"/>
                </a:solidFill>
                <a:latin typeface="Courier New"/>
                <a:ea typeface="Courier New"/>
                <a:cs typeface="Courier New"/>
                <a:sym typeface="Courier New"/>
              </a:rPr>
              <a:t>)</a:t>
            </a:r>
          </a:p>
        </p:txBody>
      </p:sp>
      <p:sp>
        <p:nvSpPr>
          <p:cNvPr id="450" name="Shape 450"/>
          <p:cNvSpPr txBox="1"/>
          <p:nvPr/>
        </p:nvSpPr>
        <p:spPr>
          <a:xfrm>
            <a:off x="8752238"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2800" i="0" u="none" strike="noStrike" cap="none" dirty="0" err="1">
                <a:solidFill>
                  <a:srgbClr val="FFFF00"/>
                </a:solidFill>
                <a:latin typeface="Courier New"/>
                <a:ea typeface="Courier New"/>
                <a:cs typeface="Courier New"/>
                <a:sym typeface="Courier New"/>
              </a:rPr>
              <a:t>python</a:t>
            </a:r>
            <a:r>
              <a:rPr lang="es-419" sz="2800" i="0" u="none" strike="noStrike" cap="none" dirty="0">
                <a:solidFill>
                  <a:srgbClr val="FFFF00"/>
                </a:solidFill>
                <a:latin typeface="Courier New"/>
                <a:ea typeface="Courier New"/>
                <a:cs typeface="Courier New"/>
                <a:sym typeface="Courier New"/>
              </a:rPr>
              <a:t> contador_palabras.py</a:t>
            </a:r>
            <a:endParaRPr lang="es-419" sz="2800" u="none" strike="noStrike" cap="none"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Ingresa una línea de texto:</a:t>
            </a:r>
          </a:p>
          <a:p>
            <a:pPr lvl="0">
              <a:buClr>
                <a:schemeClr val="lt1"/>
              </a:buClr>
              <a:buSzPct val="25000"/>
            </a:pP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detras</a:t>
            </a:r>
            <a:r>
              <a:rPr lang="es-419" sz="2800" dirty="0">
                <a:solidFill>
                  <a:srgbClr val="FFFF00"/>
                </a:solidFill>
                <a:latin typeface="Arial" charset="0"/>
                <a:ea typeface="Arial" charset="0"/>
                <a:cs typeface="Arial" charset="0"/>
                <a:sym typeface="Cabin"/>
              </a:rPr>
              <a:t> del carro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dentro de la tienda y la tienda cayo sobre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a:t>
            </a:r>
          </a:p>
          <a:p>
            <a:pPr lvl="0">
              <a:buClr>
                <a:schemeClr val="lt1"/>
              </a:buClr>
              <a:buSzPct val="25000"/>
            </a:pPr>
            <a:endParaRPr lang="es-419" sz="2800"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Palabras: ['el', 'payaso',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'del', 'carro', 'y', 'el', 'carro',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'dentro', 'de', 'la', 'tienda', 'y', 'la', 'tienda', 'cayo', 'sobre', 'el', 'payaso', 'y', 'el', 'carro']</a:t>
            </a:r>
          </a:p>
          <a:p>
            <a:pPr lvl="0">
              <a:buClr>
                <a:schemeClr val="lt1"/>
              </a:buClr>
              <a:buSzPct val="25000"/>
            </a:pPr>
            <a:r>
              <a:rPr lang="es-419" sz="2800" dirty="0">
                <a:solidFill>
                  <a:schemeClr val="lt1"/>
                </a:solidFill>
                <a:latin typeface="Arial" charset="0"/>
                <a:ea typeface="Arial" charset="0"/>
                <a:cs typeface="Arial" charset="0"/>
                <a:sym typeface="Cabin"/>
              </a:rPr>
              <a:t>Contando...</a:t>
            </a:r>
          </a:p>
          <a:p>
            <a:pPr lvl="0">
              <a:buClr>
                <a:schemeClr val="lt1"/>
              </a:buClr>
              <a:buSzPct val="25000"/>
            </a:pPr>
            <a:r>
              <a:rPr lang="es-419" sz="2800" dirty="0">
                <a:solidFill>
                  <a:schemeClr val="lt1"/>
                </a:solidFill>
                <a:latin typeface="Arial" charset="0"/>
                <a:ea typeface="Arial" charset="0"/>
                <a:cs typeface="Arial" charset="0"/>
                <a:sym typeface="Cabin"/>
              </a:rPr>
              <a:t>Contadores {</a:t>
            </a:r>
            <a:r>
              <a:rPr lang="es-419" sz="2800" dirty="0">
                <a:solidFill>
                  <a:srgbClr val="00FF00"/>
                </a:solidFill>
                <a:latin typeface="Arial" charset="0"/>
                <a:ea typeface="Arial" charset="0"/>
                <a:cs typeface="Arial" charset="0"/>
                <a:sym typeface="Cabin"/>
              </a:rPr>
              <a:t>'el': 4</a:t>
            </a:r>
            <a:r>
              <a:rPr lang="es-419" sz="2800" dirty="0">
                <a:solidFill>
                  <a:schemeClr val="lt1"/>
                </a:solidFill>
                <a:latin typeface="Arial" charset="0"/>
                <a:ea typeface="Arial" charset="0"/>
                <a:cs typeface="Arial" charset="0"/>
                <a:sym typeface="Cabin"/>
              </a:rPr>
              <a:t>, 'payaso': 2,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2,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1, 'del': 1, 'carro': 3, 'y': 3, 'dentro': 1, 'de': 1, 'la': 2, 'tienda': 2, 'cayo': 1, 'sobre': 1}</a:t>
            </a:r>
            <a:endParaRPr lang="es-419" sz="2800" u="none" strike="noStrike" cap="none" dirty="0">
              <a:solidFill>
                <a:schemeClr val="lt1"/>
              </a:solidFill>
              <a:latin typeface="Arial" charset="0"/>
              <a:ea typeface="Arial" charset="0"/>
              <a:cs typeface="Arial" charset="0"/>
              <a:sym typeface="Cabin"/>
            </a:endParaRPr>
          </a:p>
        </p:txBody>
      </p:sp>
      <p:pic>
        <p:nvPicPr>
          <p:cNvPr id="451" name="Shape 451"/>
          <p:cNvPicPr preferRelativeResize="0"/>
          <p:nvPr/>
        </p:nvPicPr>
        <p:blipFill rotWithShape="1">
          <a:blip r:embed="rId3">
            <a:alphaModFix/>
          </a:blip>
          <a:srcRect/>
          <a:stretch/>
        </p:blipFill>
        <p:spPr>
          <a:xfrm>
            <a:off x="313152" y="5554822"/>
            <a:ext cx="1689000" cy="1122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Bucles Finitos y Diccionarios</a:t>
            </a:r>
          </a:p>
        </p:txBody>
      </p:sp>
      <p:sp>
        <p:nvSpPr>
          <p:cNvPr id="457" name="Shape 457"/>
          <p:cNvSpPr txBox="1">
            <a:spLocks noGrp="1"/>
          </p:cNvSpPr>
          <p:nvPr>
            <p:ph idx="1"/>
          </p:nvPr>
        </p:nvSpPr>
        <p:spPr>
          <a:xfrm>
            <a:off x="1041640" y="2175370"/>
            <a:ext cx="14154884"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dirty="0">
                <a:solidFill>
                  <a:schemeClr val="lt1"/>
                </a:solidFill>
                <a:latin typeface="Arial" charset="0"/>
                <a:ea typeface="Arial" charset="0"/>
                <a:cs typeface="Arial" charset="0"/>
                <a:sym typeface="Cabin"/>
              </a:rPr>
              <a:t>A pesar de que los </a:t>
            </a:r>
            <a:r>
              <a:rPr lang="es-419" sz="3600" b="0" u="none" strike="noStrike" cap="none" dirty="0">
                <a:solidFill>
                  <a:srgbClr val="00FF00"/>
                </a:solidFill>
                <a:latin typeface="Arial" charset="0"/>
                <a:ea typeface="Arial" charset="0"/>
                <a:cs typeface="Arial" charset="0"/>
                <a:sym typeface="Cabin"/>
              </a:rPr>
              <a:t>diccionarios</a:t>
            </a:r>
            <a:r>
              <a:rPr lang="es-419" sz="3600" b="0" u="none" strike="noStrike" cap="none" dirty="0">
                <a:solidFill>
                  <a:schemeClr val="lt1"/>
                </a:solidFill>
                <a:latin typeface="Arial" charset="0"/>
                <a:ea typeface="Arial" charset="0"/>
                <a:cs typeface="Arial" charset="0"/>
                <a:sym typeface="Cabin"/>
              </a:rPr>
              <a:t> no se almacenan en orden, podemos escribir un bucle </a:t>
            </a:r>
            <a:r>
              <a:rPr lang="es-419" sz="3600" b="0" u="none" strike="noStrike" cap="none" dirty="0" err="1">
                <a:solidFill>
                  <a:srgbClr val="FFFF00"/>
                </a:solidFill>
                <a:latin typeface="Arial" charset="0"/>
                <a:ea typeface="Arial" charset="0"/>
                <a:cs typeface="Arial" charset="0"/>
                <a:sym typeface="Cabin"/>
              </a:rPr>
              <a:t>for</a:t>
            </a:r>
            <a:r>
              <a:rPr lang="es-419" sz="3600" b="0" u="none" strike="noStrike" cap="none" dirty="0">
                <a:solidFill>
                  <a:schemeClr val="lt1"/>
                </a:solidFill>
                <a:latin typeface="Arial" charset="0"/>
                <a:ea typeface="Arial" charset="0"/>
                <a:cs typeface="Arial" charset="0"/>
                <a:sym typeface="Cabin"/>
              </a:rPr>
              <a:t> que recorre todas las </a:t>
            </a:r>
            <a:r>
              <a:rPr lang="es-419" sz="3600" b="0" u="none" strike="noStrike" cap="none" dirty="0">
                <a:solidFill>
                  <a:srgbClr val="00FFFF"/>
                </a:solidFill>
                <a:latin typeface="Arial" charset="0"/>
                <a:ea typeface="Arial" charset="0"/>
                <a:cs typeface="Arial" charset="0"/>
                <a:sym typeface="Cabin"/>
              </a:rPr>
              <a:t>entradas</a:t>
            </a:r>
            <a:r>
              <a:rPr lang="es-419" sz="3600" b="0" u="none" strike="noStrike" cap="none" dirty="0">
                <a:solidFill>
                  <a:schemeClr val="lt1"/>
                </a:solidFill>
                <a:latin typeface="Arial" charset="0"/>
                <a:ea typeface="Arial" charset="0"/>
                <a:cs typeface="Arial" charset="0"/>
                <a:sym typeface="Cabin"/>
              </a:rPr>
              <a:t> en un </a:t>
            </a:r>
            <a:r>
              <a:rPr lang="es-419" sz="3600" b="0" u="none" strike="noStrike" cap="none" dirty="0">
                <a:solidFill>
                  <a:srgbClr val="00FF00"/>
                </a:solidFill>
                <a:latin typeface="Arial" charset="0"/>
                <a:ea typeface="Arial" charset="0"/>
                <a:cs typeface="Arial" charset="0"/>
                <a:sym typeface="Cabin"/>
              </a:rPr>
              <a:t>diccionario</a:t>
            </a:r>
            <a:r>
              <a:rPr lang="es-419" sz="3600" b="0" u="none" strike="noStrike" cap="none" dirty="0">
                <a:solidFill>
                  <a:schemeClr val="lt1"/>
                </a:solidFill>
                <a:latin typeface="Arial" charset="0"/>
                <a:ea typeface="Arial" charset="0"/>
                <a:cs typeface="Arial" charset="0"/>
                <a:sym typeface="Cabin"/>
              </a:rPr>
              <a:t> – de hecho recorre todas las </a:t>
            </a:r>
            <a:r>
              <a:rPr lang="es-419" sz="3600" b="0" dirty="0">
                <a:solidFill>
                  <a:srgbClr val="00FFFF"/>
                </a:solidFill>
                <a:latin typeface="Arial" charset="0"/>
                <a:ea typeface="Arial" charset="0"/>
                <a:cs typeface="Arial" charset="0"/>
                <a:sym typeface="Cabin"/>
              </a:rPr>
              <a:t>claves</a:t>
            </a:r>
            <a:r>
              <a:rPr lang="es-419" sz="3600" b="0" u="none" strike="noStrike" cap="none" dirty="0">
                <a:solidFill>
                  <a:schemeClr val="lt1"/>
                </a:solidFill>
                <a:latin typeface="Arial" charset="0"/>
                <a:ea typeface="Arial" charset="0"/>
                <a:cs typeface="Arial" charset="0"/>
                <a:sym typeface="Cabin"/>
              </a:rPr>
              <a:t> en el </a:t>
            </a:r>
            <a:r>
              <a:rPr lang="es-419" sz="3600" b="0" u="none" strike="noStrike" cap="none" dirty="0">
                <a:solidFill>
                  <a:srgbClr val="00FF00"/>
                </a:solidFill>
                <a:latin typeface="Arial" charset="0"/>
                <a:ea typeface="Arial" charset="0"/>
                <a:cs typeface="Arial" charset="0"/>
                <a:sym typeface="Cabin"/>
              </a:rPr>
              <a:t>diccionario</a:t>
            </a:r>
            <a:r>
              <a:rPr lang="es-419" sz="3600" b="0" u="none" strike="noStrike" cap="none" dirty="0">
                <a:solidFill>
                  <a:schemeClr val="lt1"/>
                </a:solidFill>
                <a:latin typeface="Arial" charset="0"/>
                <a:ea typeface="Arial" charset="0"/>
                <a:cs typeface="Arial" charset="0"/>
                <a:sym typeface="Cabin"/>
              </a:rPr>
              <a:t> y</a:t>
            </a:r>
            <a:r>
              <a:rPr lang="es-419" sz="3600" b="0" u="none" strike="noStrike" cap="none" dirty="0">
                <a:solidFill>
                  <a:srgbClr val="00FFFF"/>
                </a:solidFill>
                <a:latin typeface="Arial" charset="0"/>
                <a:ea typeface="Arial" charset="0"/>
                <a:cs typeface="Arial" charset="0"/>
                <a:sym typeface="Cabin"/>
              </a:rPr>
              <a:t> </a:t>
            </a:r>
            <a:r>
              <a:rPr lang="es-419" sz="3600" b="0" dirty="0">
                <a:solidFill>
                  <a:srgbClr val="00FFFF"/>
                </a:solidFill>
                <a:latin typeface="Arial" charset="0"/>
                <a:ea typeface="Arial" charset="0"/>
                <a:cs typeface="Arial" charset="0"/>
                <a:sym typeface="Cabin"/>
              </a:rPr>
              <a:t>busca</a:t>
            </a:r>
            <a:r>
              <a:rPr lang="es-419" sz="3600" b="0" u="none" strike="noStrike" cap="none" dirty="0">
                <a:solidFill>
                  <a:schemeClr val="lt1"/>
                </a:solidFill>
                <a:latin typeface="Arial" charset="0"/>
                <a:ea typeface="Arial" charset="0"/>
                <a:cs typeface="Arial" charset="0"/>
                <a:sym typeface="Cabin"/>
              </a:rPr>
              <a:t> los valores</a:t>
            </a:r>
          </a:p>
        </p:txBody>
      </p:sp>
      <p:sp>
        <p:nvSpPr>
          <p:cNvPr id="458" name="Shape 458"/>
          <p:cNvSpPr txBox="1"/>
          <p:nvPr/>
        </p:nvSpPr>
        <p:spPr>
          <a:xfrm>
            <a:off x="2914649" y="4529728"/>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&gt;&gt;&gt; </a:t>
            </a:r>
            <a:r>
              <a:rPr lang="es-419" sz="2400" b="1" i="0" u="none" strike="noStrike" cap="none" dirty="0">
                <a:solidFill>
                  <a:srgbClr val="00FF00"/>
                </a:solidFill>
                <a:latin typeface="Courier New"/>
                <a:ea typeface="Courier New"/>
                <a:cs typeface="Courier New"/>
                <a:sym typeface="Courier New"/>
              </a:rPr>
              <a:t>contadores</a:t>
            </a:r>
            <a:r>
              <a:rPr lang="es-419" sz="2400" b="1" i="0" u="none" strike="noStrike" cap="none" dirty="0">
                <a:solidFill>
                  <a:schemeClr val="lt1"/>
                </a:solidFill>
                <a:latin typeface="Courier New"/>
                <a:ea typeface="Courier New"/>
                <a:cs typeface="Courier New"/>
                <a:sym typeface="Courier New"/>
              </a:rPr>
              <a:t> = { </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err="1">
                <a:solidFill>
                  <a:srgbClr val="00FFFF"/>
                </a:solidFill>
                <a:latin typeface="Courier New"/>
                <a:ea typeface="Courier New"/>
                <a:cs typeface="Courier New"/>
                <a:sym typeface="Courier New"/>
              </a:rPr>
              <a:t>chuck</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 1 , </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err="1">
                <a:solidFill>
                  <a:srgbClr val="00FFFF"/>
                </a:solidFill>
                <a:latin typeface="Courier New"/>
                <a:ea typeface="Courier New"/>
                <a:cs typeface="Courier New"/>
                <a:sym typeface="Courier New"/>
              </a:rPr>
              <a:t>fred</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 42, </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err="1">
                <a:solidFill>
                  <a:srgbClr val="00FFFF"/>
                </a:solidFill>
                <a:latin typeface="Courier New"/>
                <a:ea typeface="Courier New"/>
                <a:cs typeface="Courier New"/>
                <a:sym typeface="Courier New"/>
              </a:rPr>
              <a:t>jan</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100}</a:t>
            </a: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&gt;&gt;&gt; </a:t>
            </a: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FF"/>
                </a:solidFill>
                <a:latin typeface="Courier New"/>
                <a:ea typeface="Courier New"/>
                <a:cs typeface="Courier New"/>
                <a:sym typeface="Courier New"/>
              </a:rPr>
              <a:t>clave</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dirty="0">
                <a:solidFill>
                  <a:srgbClr val="00FF00"/>
                </a:solidFill>
                <a:latin typeface="Courier New"/>
                <a:ea typeface="Courier New"/>
                <a:cs typeface="Courier New"/>
                <a:sym typeface="Courier New"/>
              </a:rPr>
              <a:t>contadores</a:t>
            </a:r>
            <a:r>
              <a:rPr lang="es-419" sz="24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rgbClr val="00FFFF"/>
                </a:solidFill>
                <a:latin typeface="Courier New"/>
                <a:ea typeface="Courier New"/>
                <a:cs typeface="Courier New"/>
                <a:sym typeface="Courier New"/>
              </a:rPr>
              <a:t>clave</a:t>
            </a:r>
            <a:r>
              <a:rPr lang="es-419" sz="2400" b="1" i="0" u="none" strike="noStrike" cap="none" dirty="0">
                <a:solidFill>
                  <a:schemeClr val="lt1"/>
                </a:solidFill>
                <a:latin typeface="Courier New"/>
                <a:ea typeface="Courier New"/>
                <a:cs typeface="Courier New"/>
                <a:sym typeface="Courier New"/>
              </a:rPr>
              <a:t>, </a:t>
            </a:r>
            <a:r>
              <a:rPr lang="es-419" sz="2400" b="1" dirty="0">
                <a:solidFill>
                  <a:srgbClr val="00FF00"/>
                </a:solidFill>
                <a:latin typeface="Courier New"/>
                <a:ea typeface="Courier New"/>
                <a:cs typeface="Courier New"/>
                <a:sym typeface="Courier New"/>
              </a:rPr>
              <a:t>contadores</a:t>
            </a:r>
            <a:r>
              <a:rPr lang="es-419" sz="2400" b="1" dirty="0">
                <a:solidFill>
                  <a:srgbClr val="00FFFF"/>
                </a:solidFill>
                <a:latin typeface="Courier New"/>
                <a:ea typeface="Courier New"/>
                <a:cs typeface="Courier New"/>
                <a:sym typeface="Courier New"/>
              </a:rPr>
              <a:t>[clave]</a:t>
            </a:r>
            <a:r>
              <a:rPr lang="es-419" sz="24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s-419" sz="2400" b="1" i="0" u="none" strike="noStrike" cap="none" dirty="0" err="1">
                <a:solidFill>
                  <a:srgbClr val="00FFFF"/>
                </a:solidFill>
                <a:latin typeface="Courier New"/>
                <a:ea typeface="Courier New"/>
                <a:cs typeface="Courier New"/>
                <a:sym typeface="Courier New"/>
              </a:rPr>
              <a:t>jan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s-419" sz="2400" b="1" i="0" u="none" strike="noStrike" cap="none" dirty="0" err="1">
                <a:solidFill>
                  <a:srgbClr val="00FFFF"/>
                </a:solidFill>
                <a:latin typeface="Courier New"/>
                <a:ea typeface="Courier New"/>
                <a:cs typeface="Courier New"/>
                <a:sym typeface="Courier New"/>
              </a:rPr>
              <a:t>chuck</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s-419" sz="2400" b="1" i="0" u="none" strike="noStrike" cap="none" dirty="0" err="1">
                <a:solidFill>
                  <a:srgbClr val="00FFFF"/>
                </a:solidFill>
                <a:latin typeface="Courier New"/>
                <a:ea typeface="Courier New"/>
                <a:cs typeface="Courier New"/>
                <a:sym typeface="Courier New"/>
              </a:rPr>
              <a:t>fred</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6600" u="none" strike="noStrike" cap="none" dirty="0">
                <a:solidFill>
                  <a:srgbClr val="FFFF00"/>
                </a:solidFill>
                <a:latin typeface="Arial" charset="0"/>
                <a:ea typeface="Arial" charset="0"/>
                <a:cs typeface="Arial" charset="0"/>
                <a:sym typeface="Cabin"/>
              </a:rPr>
              <a:t>Recuperando listas de Claves y Valores</a:t>
            </a:r>
          </a:p>
        </p:txBody>
      </p:sp>
      <p:sp>
        <p:nvSpPr>
          <p:cNvPr id="464" name="Shape 464"/>
          <p:cNvSpPr txBox="1">
            <a:spLocks noGrp="1"/>
          </p:cNvSpPr>
          <p:nvPr>
            <p:ph idx="1"/>
          </p:nvPr>
        </p:nvSpPr>
        <p:spPr>
          <a:xfrm>
            <a:off x="998741" y="1182377"/>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s-419" sz="3600" b="0" u="none" strike="noStrike" cap="none" dirty="0">
                <a:solidFill>
                  <a:schemeClr val="lt1"/>
                </a:solidFill>
                <a:latin typeface="Arial" charset="0"/>
                <a:ea typeface="Arial" charset="0"/>
                <a:cs typeface="Arial" charset="0"/>
                <a:sym typeface="Cabin"/>
              </a:rPr>
              <a:t>Puedes obtener una lista de </a:t>
            </a:r>
            <a:r>
              <a:rPr lang="es-419" sz="3600" b="0" dirty="0">
                <a:solidFill>
                  <a:srgbClr val="00FF00"/>
                </a:solidFill>
                <a:latin typeface="Arial" charset="0"/>
                <a:ea typeface="Arial" charset="0"/>
                <a:cs typeface="Arial" charset="0"/>
                <a:sym typeface="Cabin"/>
              </a:rPr>
              <a:t>claves</a:t>
            </a:r>
            <a:r>
              <a:rPr lang="es-419" sz="3600" b="0" u="none" strike="noStrike" cap="none" dirty="0">
                <a:solidFill>
                  <a:schemeClr val="lt1"/>
                </a:solidFill>
                <a:latin typeface="Arial" charset="0"/>
                <a:ea typeface="Arial" charset="0"/>
                <a:cs typeface="Arial" charset="0"/>
                <a:sym typeface="Cabin"/>
              </a:rPr>
              <a:t>, </a:t>
            </a:r>
            <a:r>
              <a:rPr lang="es-419" sz="3600" b="0" u="none" strike="noStrike" cap="none" dirty="0">
                <a:solidFill>
                  <a:srgbClr val="FF00FF"/>
                </a:solidFill>
                <a:latin typeface="Arial" charset="0"/>
                <a:ea typeface="Arial" charset="0"/>
                <a:cs typeface="Arial" charset="0"/>
                <a:sym typeface="Cabin"/>
              </a:rPr>
              <a:t>valores,</a:t>
            </a:r>
            <a:r>
              <a:rPr lang="es-419" sz="3600" b="0" u="none" strike="noStrike" cap="none" dirty="0">
                <a:solidFill>
                  <a:schemeClr val="lt1"/>
                </a:solidFill>
                <a:latin typeface="Arial" charset="0"/>
                <a:ea typeface="Arial" charset="0"/>
                <a:cs typeface="Arial" charset="0"/>
                <a:sym typeface="Cabin"/>
              </a:rPr>
              <a:t> o</a:t>
            </a:r>
            <a:r>
              <a:rPr lang="es-419" sz="3600" b="0" u="none" strike="noStrike" cap="none" dirty="0">
                <a:solidFill>
                  <a:srgbClr val="FF7F00"/>
                </a:solidFill>
                <a:latin typeface="Arial" charset="0"/>
                <a:ea typeface="Arial" charset="0"/>
                <a:cs typeface="Arial" charset="0"/>
                <a:sym typeface="Cabin"/>
              </a:rPr>
              <a:t> ítems (ambos)</a:t>
            </a:r>
            <a:r>
              <a:rPr lang="es-419" sz="3600" b="0" u="none" strike="noStrike" cap="none" dirty="0">
                <a:solidFill>
                  <a:schemeClr val="lt1"/>
                </a:solidFill>
                <a:latin typeface="Arial" charset="0"/>
                <a:ea typeface="Arial" charset="0"/>
                <a:cs typeface="Arial" charset="0"/>
                <a:sym typeface="Cabin"/>
              </a:rPr>
              <a:t> de un diccionario</a:t>
            </a:r>
          </a:p>
        </p:txBody>
      </p:sp>
      <p:sp>
        <p:nvSpPr>
          <p:cNvPr id="465" name="Shape 465"/>
          <p:cNvSpPr txBox="1"/>
          <p:nvPr/>
        </p:nvSpPr>
        <p:spPr>
          <a:xfrm>
            <a:off x="5844691" y="1769366"/>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a:solidFill>
                  <a:schemeClr val="lt1"/>
                </a:solidFill>
                <a:latin typeface="Courier New"/>
                <a:ea typeface="Courier New"/>
                <a:cs typeface="Courier New"/>
                <a:sym typeface="Courier New"/>
              </a:rPr>
              <a:t> = { '</a:t>
            </a:r>
            <a:r>
              <a:rPr lang="es-419" sz="2500" b="1" i="0" u="none" strike="noStrike" cap="none" dirty="0" err="1">
                <a:solidFill>
                  <a:schemeClr val="lt1"/>
                </a:solidFill>
                <a:latin typeface="Courier New"/>
                <a:ea typeface="Courier New"/>
                <a:cs typeface="Courier New"/>
                <a:sym typeface="Courier New"/>
              </a:rPr>
              <a:t>chuck</a:t>
            </a:r>
            <a:r>
              <a:rPr lang="es-419" sz="2500" b="1" i="0" u="none" strike="noStrike" cap="none" dirty="0">
                <a:solidFill>
                  <a:schemeClr val="lt1"/>
                </a:solidFill>
                <a:latin typeface="Courier New"/>
                <a:ea typeface="Courier New"/>
                <a:cs typeface="Courier New"/>
                <a:sym typeface="Courier New"/>
              </a:rPr>
              <a:t>' : 1 , '</a:t>
            </a:r>
            <a:r>
              <a:rPr lang="es-419" sz="2500" b="1" i="0" u="none" strike="noStrike" cap="none" dirty="0" err="1">
                <a:solidFill>
                  <a:schemeClr val="lt1"/>
                </a:solidFill>
                <a:latin typeface="Courier New"/>
                <a:ea typeface="Courier New"/>
                <a:cs typeface="Courier New"/>
                <a:sym typeface="Courier New"/>
              </a:rPr>
              <a:t>fred</a:t>
            </a:r>
            <a:r>
              <a:rPr lang="es-419" sz="2500" b="1" i="0" u="none" strike="noStrike" cap="none" dirty="0">
                <a:solidFill>
                  <a:schemeClr val="lt1"/>
                </a:solidFill>
                <a:latin typeface="Courier New"/>
                <a:ea typeface="Courier New"/>
                <a:cs typeface="Courier New"/>
                <a:sym typeface="Courier New"/>
              </a:rPr>
              <a:t>' : 42, '</a:t>
            </a:r>
            <a:r>
              <a:rPr lang="es-419" sz="2500" b="1" i="0" u="none" strike="noStrike" cap="none" dirty="0" err="1">
                <a:solidFill>
                  <a:schemeClr val="lt1"/>
                </a:solidFill>
                <a:latin typeface="Courier New"/>
                <a:ea typeface="Courier New"/>
                <a:cs typeface="Courier New"/>
                <a:sym typeface="Courier New"/>
              </a:rPr>
              <a:t>jan</a:t>
            </a:r>
            <a:r>
              <a:rPr lang="es-419"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rgbClr val="FF00FF"/>
                </a:solidFill>
                <a:latin typeface="Courier New"/>
                <a:ea typeface="Courier New"/>
                <a:cs typeface="Courier New"/>
                <a:sym typeface="Courier New"/>
              </a:rPr>
              <a:t>list</a:t>
            </a:r>
            <a:r>
              <a:rPr lang="es-419" sz="2500" b="1" i="0" u="none" strike="noStrike" cap="none" dirty="0">
                <a:solidFill>
                  <a:schemeClr val="lt1"/>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dirty="0">
                <a:solidFill>
                  <a:schemeClr val="lt1"/>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500" b="1" i="0" u="none" strike="noStrike" cap="none" dirty="0">
                <a:solidFill>
                  <a:srgbClr val="00FF00"/>
                </a:solidFill>
                <a:latin typeface="Courier New"/>
                <a:ea typeface="Courier New"/>
                <a:cs typeface="Courier New"/>
                <a:sym typeface="Courier New"/>
              </a:rPr>
              <a:t>['</a:t>
            </a:r>
            <a:r>
              <a:rPr lang="es-419" sz="2500" b="1" i="0" u="none" strike="noStrike" cap="none" dirty="0" err="1">
                <a:solidFill>
                  <a:srgbClr val="00FF00"/>
                </a:solidFill>
                <a:latin typeface="Courier New"/>
                <a:ea typeface="Courier New"/>
                <a:cs typeface="Courier New"/>
                <a:sym typeface="Courier New"/>
              </a:rPr>
              <a:t>jan</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chuck</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fred</a:t>
            </a:r>
            <a:r>
              <a:rPr lang="es-419"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err="1">
                <a:solidFill>
                  <a:srgbClr val="FF00FF"/>
                </a:solidFill>
                <a:latin typeface="Courier New"/>
                <a:ea typeface="Courier New"/>
                <a:cs typeface="Courier New"/>
                <a:sym typeface="Courier New"/>
              </a:rPr>
              <a:t>keys</a:t>
            </a:r>
            <a:r>
              <a:rPr lang="es-419" sz="2500" b="1" i="0" u="none" strike="noStrike" cap="none" dirty="0">
                <a:solidFill>
                  <a:srgbClr val="FF00FF"/>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500" b="1" i="0" u="none" strike="noStrike" cap="none" dirty="0">
                <a:solidFill>
                  <a:srgbClr val="00FF00"/>
                </a:solidFill>
                <a:latin typeface="Courier New"/>
                <a:ea typeface="Courier New"/>
                <a:cs typeface="Courier New"/>
                <a:sym typeface="Courier New"/>
              </a:rPr>
              <a:t>['</a:t>
            </a:r>
            <a:r>
              <a:rPr lang="es-419" sz="2500" b="1" i="0" u="none" strike="noStrike" cap="none" dirty="0" err="1">
                <a:solidFill>
                  <a:srgbClr val="00FF00"/>
                </a:solidFill>
                <a:latin typeface="Courier New"/>
                <a:ea typeface="Courier New"/>
                <a:cs typeface="Courier New"/>
                <a:sym typeface="Courier New"/>
              </a:rPr>
              <a:t>jan</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chuck</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fred</a:t>
            </a:r>
            <a:r>
              <a:rPr lang="es-419"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err="1">
                <a:solidFill>
                  <a:srgbClr val="FF00FF"/>
                </a:solidFill>
                <a:latin typeface="Courier New"/>
                <a:ea typeface="Courier New"/>
                <a:cs typeface="Courier New"/>
                <a:sym typeface="Courier New"/>
              </a:rPr>
              <a:t>values</a:t>
            </a:r>
            <a:r>
              <a:rPr lang="es-419" sz="2500" b="1" i="0" u="none" strike="noStrike" cap="none" dirty="0">
                <a:solidFill>
                  <a:srgbClr val="FF00FF"/>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err="1">
                <a:solidFill>
                  <a:srgbClr val="FF7F00"/>
                </a:solidFill>
                <a:latin typeface="Courier New"/>
                <a:ea typeface="Courier New"/>
                <a:cs typeface="Courier New"/>
                <a:sym typeface="Courier New"/>
              </a:rPr>
              <a:t>items</a:t>
            </a:r>
            <a:r>
              <a:rPr lang="es-419" sz="2500" b="1" i="0" u="none" strike="noStrike" cap="none" dirty="0">
                <a:solidFill>
                  <a:srgbClr val="FF7F00"/>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500" b="1" i="0" u="none" strike="noStrike" cap="none" dirty="0">
                <a:solidFill>
                  <a:srgbClr val="FF7F00"/>
                </a:solidFill>
                <a:latin typeface="Courier New"/>
                <a:ea typeface="Courier New"/>
                <a:cs typeface="Courier New"/>
                <a:sym typeface="Courier New"/>
              </a:rPr>
              <a:t>[('</a:t>
            </a:r>
            <a:r>
              <a:rPr lang="es-419" sz="2500" b="1" i="0" u="none" strike="noStrike" cap="none" dirty="0" err="1">
                <a:solidFill>
                  <a:srgbClr val="FF7F00"/>
                </a:solidFill>
                <a:latin typeface="Courier New"/>
                <a:ea typeface="Courier New"/>
                <a:cs typeface="Courier New"/>
                <a:sym typeface="Courier New"/>
              </a:rPr>
              <a:t>jan</a:t>
            </a:r>
            <a:r>
              <a:rPr lang="es-419" sz="2500" b="1" i="0" u="none" strike="noStrike" cap="none" dirty="0">
                <a:solidFill>
                  <a:srgbClr val="FF7F00"/>
                </a:solidFill>
                <a:latin typeface="Courier New"/>
                <a:ea typeface="Courier New"/>
                <a:cs typeface="Courier New"/>
                <a:sym typeface="Courier New"/>
              </a:rPr>
              <a:t>', 100), ('</a:t>
            </a:r>
            <a:r>
              <a:rPr lang="es-419" sz="2500" b="1" i="0" u="none" strike="noStrike" cap="none" dirty="0" err="1">
                <a:solidFill>
                  <a:srgbClr val="FF7F00"/>
                </a:solidFill>
                <a:latin typeface="Courier New"/>
                <a:ea typeface="Courier New"/>
                <a:cs typeface="Courier New"/>
                <a:sym typeface="Courier New"/>
              </a:rPr>
              <a:t>chuck</a:t>
            </a:r>
            <a:r>
              <a:rPr lang="es-419" sz="2500" b="1" i="0" u="none" strike="noStrike" cap="none" dirty="0">
                <a:solidFill>
                  <a:srgbClr val="FF7F00"/>
                </a:solidFill>
                <a:latin typeface="Courier New"/>
                <a:ea typeface="Courier New"/>
                <a:cs typeface="Courier New"/>
                <a:sym typeface="Courier New"/>
              </a:rPr>
              <a:t>', 1), ('</a:t>
            </a:r>
            <a:r>
              <a:rPr lang="es-419" sz="2500" b="1" i="0" u="none" strike="noStrike" cap="none" dirty="0" err="1">
                <a:solidFill>
                  <a:srgbClr val="FF7F00"/>
                </a:solidFill>
                <a:latin typeface="Courier New"/>
                <a:ea typeface="Courier New"/>
                <a:cs typeface="Courier New"/>
                <a:sym typeface="Courier New"/>
              </a:rPr>
              <a:t>fred</a:t>
            </a:r>
            <a:r>
              <a:rPr lang="es-419"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s-419"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388840" y="6773548"/>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400" u="none" strike="noStrike" cap="none" dirty="0">
                <a:solidFill>
                  <a:schemeClr val="lt1"/>
                </a:solidFill>
                <a:latin typeface="Arial" charset="0"/>
                <a:ea typeface="Arial" charset="0"/>
                <a:cs typeface="Arial" charset="0"/>
                <a:sym typeface="Cabin"/>
              </a:rPr>
              <a:t>¿Qué es una </a:t>
            </a:r>
          </a:p>
          <a:p>
            <a:pPr marL="0" marR="0" lvl="0" indent="0" algn="ctr" rtl="0">
              <a:lnSpc>
                <a:spcPct val="100000"/>
              </a:lnSpc>
              <a:spcBef>
                <a:spcPts val="0"/>
              </a:spcBef>
              <a:spcAft>
                <a:spcPts val="0"/>
              </a:spcAft>
              <a:buClr>
                <a:schemeClr val="lt1"/>
              </a:buClr>
              <a:buSzPct val="25000"/>
              <a:buFont typeface="Cabin"/>
              <a:buNone/>
            </a:pPr>
            <a:r>
              <a:rPr lang="es-419" sz="3400" dirty="0">
                <a:solidFill>
                  <a:schemeClr val="lt1"/>
                </a:solidFill>
                <a:latin typeface="Arial" charset="0"/>
                <a:ea typeface="Arial" charset="0"/>
                <a:cs typeface="Arial" charset="0"/>
                <a:sym typeface="Cabin"/>
              </a:rPr>
              <a:t>“</a:t>
            </a:r>
            <a:r>
              <a:rPr lang="es-419" sz="3400" u="none" strike="noStrike" cap="none" dirty="0">
                <a:solidFill>
                  <a:schemeClr val="lt1"/>
                </a:solidFill>
                <a:latin typeface="Arial" charset="0"/>
                <a:ea typeface="Arial" charset="0"/>
                <a:cs typeface="Arial" charset="0"/>
                <a:sym typeface="Cabin"/>
              </a:rPr>
              <a:t>tupla”? - próximamente...</a:t>
            </a:r>
          </a:p>
        </p:txBody>
      </p:sp>
      <p:cxnSp>
        <p:nvCxnSpPr>
          <p:cNvPr id="467" name="Shape 467"/>
          <p:cNvCxnSpPr/>
          <p:nvPr/>
        </p:nvCxnSpPr>
        <p:spPr>
          <a:xfrm>
            <a:off x="10201479" y="6044504"/>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Bonus: Dos </a:t>
            </a:r>
            <a:r>
              <a:rPr lang="es-419" sz="7600" dirty="0">
                <a:solidFill>
                  <a:srgbClr val="FFFF00"/>
                </a:solidFill>
                <a:latin typeface="Arial" charset="0"/>
                <a:ea typeface="Arial" charset="0"/>
                <a:cs typeface="Arial" charset="0"/>
                <a:sym typeface="Cabin"/>
              </a:rPr>
              <a:t>Variables de Iteración</a:t>
            </a:r>
            <a:r>
              <a:rPr lang="es-419" sz="7600" u="none" strike="noStrike" cap="none" dirty="0">
                <a:solidFill>
                  <a:srgbClr val="FFFF00"/>
                </a:solidFill>
                <a:latin typeface="Arial" charset="0"/>
                <a:ea typeface="Arial" charset="0"/>
                <a:cs typeface="Arial" charset="0"/>
                <a:sym typeface="Cabin"/>
              </a:rPr>
              <a:t>!</a:t>
            </a:r>
          </a:p>
        </p:txBody>
      </p:sp>
      <p:sp>
        <p:nvSpPr>
          <p:cNvPr id="473" name="Shape 473"/>
          <p:cNvSpPr txBox="1">
            <a:spLocks noGrp="1"/>
          </p:cNvSpPr>
          <p:nvPr>
            <p:ph idx="1"/>
          </p:nvPr>
        </p:nvSpPr>
        <p:spPr>
          <a:xfrm>
            <a:off x="724951" y="2757810"/>
            <a:ext cx="5399399" cy="57022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s-419" sz="3600" b="0" u="none" strike="noStrike" cap="none" dirty="0">
                <a:solidFill>
                  <a:schemeClr val="lt1"/>
                </a:solidFill>
                <a:latin typeface="Arial" charset="0"/>
                <a:ea typeface="Arial" charset="0"/>
                <a:cs typeface="Arial" charset="0"/>
                <a:sym typeface="Cabin"/>
              </a:rPr>
              <a:t>Iteramos a través de los pares </a:t>
            </a:r>
            <a:r>
              <a:rPr lang="es-419" sz="3600" b="0" dirty="0">
                <a:solidFill>
                  <a:srgbClr val="FF7F00"/>
                </a:solidFill>
                <a:latin typeface="Arial" charset="0"/>
                <a:ea typeface="Arial" charset="0"/>
                <a:cs typeface="Arial" charset="0"/>
                <a:sym typeface="Cabin"/>
              </a:rPr>
              <a:t>clave</a:t>
            </a:r>
            <a:r>
              <a:rPr lang="es-419" sz="3600" b="0" u="none" strike="noStrike" cap="none" dirty="0">
                <a:solidFill>
                  <a:schemeClr val="lt1"/>
                </a:solidFill>
                <a:latin typeface="Arial" charset="0"/>
                <a:ea typeface="Arial" charset="0"/>
                <a:cs typeface="Arial" charset="0"/>
                <a:sym typeface="Cabin"/>
              </a:rPr>
              <a:t>-</a:t>
            </a:r>
            <a:r>
              <a:rPr lang="es-419" sz="3600" b="0" u="none" strike="noStrike" cap="none" dirty="0">
                <a:solidFill>
                  <a:srgbClr val="FFFF00"/>
                </a:solidFill>
                <a:latin typeface="Arial" charset="0"/>
                <a:ea typeface="Arial" charset="0"/>
                <a:cs typeface="Arial" charset="0"/>
                <a:sym typeface="Cabin"/>
              </a:rPr>
              <a:t>valor</a:t>
            </a:r>
            <a:r>
              <a:rPr lang="es-419" sz="3600" b="0" u="none" strike="noStrike" cap="none" dirty="0">
                <a:solidFill>
                  <a:schemeClr val="lt1"/>
                </a:solidFill>
                <a:latin typeface="Arial" charset="0"/>
                <a:ea typeface="Arial" charset="0"/>
                <a:cs typeface="Arial" charset="0"/>
                <a:sym typeface="Cabin"/>
              </a:rPr>
              <a:t> en un diccionario usando *dos* variables de iteración</a:t>
            </a:r>
          </a:p>
          <a:p>
            <a:pPr marL="571500" marR="0" lvl="0" indent="-571500" algn="l" rtl="0">
              <a:lnSpc>
                <a:spcPct val="100000"/>
              </a:lnSpc>
              <a:spcBef>
                <a:spcPts val="3500"/>
              </a:spcBef>
              <a:spcAft>
                <a:spcPts val="1000"/>
              </a:spcAft>
              <a:buSzPct val="100000"/>
              <a:buFont typeface="Arial"/>
              <a:buChar char="•"/>
            </a:pPr>
            <a:r>
              <a:rPr lang="es-419" sz="3600" b="0" dirty="0">
                <a:solidFill>
                  <a:schemeClr val="lt1"/>
                </a:solidFill>
                <a:latin typeface="Arial" charset="0"/>
                <a:ea typeface="Arial" charset="0"/>
                <a:cs typeface="Arial" charset="0"/>
                <a:sym typeface="Cabin"/>
              </a:rPr>
              <a:t>En c</a:t>
            </a:r>
            <a:r>
              <a:rPr lang="es-419" sz="3600" b="0" u="none" strike="noStrike" cap="none" dirty="0">
                <a:solidFill>
                  <a:schemeClr val="lt1"/>
                </a:solidFill>
                <a:latin typeface="Arial" charset="0"/>
                <a:ea typeface="Arial" charset="0"/>
                <a:cs typeface="Arial" charset="0"/>
                <a:sym typeface="Cabin"/>
              </a:rPr>
              <a:t>ada iteración, la primera variable es la </a:t>
            </a:r>
            <a:r>
              <a:rPr lang="es-419" sz="3600" b="0" dirty="0">
                <a:solidFill>
                  <a:srgbClr val="FF7F00"/>
                </a:solidFill>
                <a:latin typeface="Arial" charset="0"/>
                <a:ea typeface="Arial" charset="0"/>
                <a:cs typeface="Arial" charset="0"/>
                <a:sym typeface="Cabin"/>
              </a:rPr>
              <a:t>clave</a:t>
            </a:r>
            <a:r>
              <a:rPr lang="es-419" sz="3600" b="0" u="none" strike="noStrike" cap="none" dirty="0">
                <a:solidFill>
                  <a:schemeClr val="lt1"/>
                </a:solidFill>
                <a:latin typeface="Arial" charset="0"/>
                <a:ea typeface="Arial" charset="0"/>
                <a:cs typeface="Arial" charset="0"/>
                <a:sym typeface="Cabin"/>
              </a:rPr>
              <a:t> y la segunda variable es el </a:t>
            </a:r>
            <a:r>
              <a:rPr lang="es-419" sz="3600" b="0" u="none" strike="noStrike" cap="none" dirty="0">
                <a:solidFill>
                  <a:srgbClr val="FFFF00"/>
                </a:solidFill>
                <a:latin typeface="Arial" charset="0"/>
                <a:ea typeface="Arial" charset="0"/>
                <a:cs typeface="Arial" charset="0"/>
                <a:sym typeface="Cabin"/>
              </a:rPr>
              <a:t>valor</a:t>
            </a:r>
            <a:r>
              <a:rPr lang="es-419" sz="3600" b="0" u="none" strike="noStrike" cap="none" dirty="0">
                <a:solidFill>
                  <a:schemeClr val="lt1"/>
                </a:solidFill>
                <a:latin typeface="Arial" charset="0"/>
                <a:ea typeface="Arial" charset="0"/>
                <a:cs typeface="Arial" charset="0"/>
                <a:sym typeface="Cabin"/>
              </a:rPr>
              <a:t> </a:t>
            </a:r>
            <a:r>
              <a:rPr lang="es-419" sz="3600" b="0" dirty="0">
                <a:solidFill>
                  <a:schemeClr val="lt1"/>
                </a:solidFill>
                <a:latin typeface="Arial" charset="0"/>
                <a:ea typeface="Arial" charset="0"/>
                <a:cs typeface="Arial" charset="0"/>
                <a:sym typeface="Cabin"/>
              </a:rPr>
              <a:t>correspondiente a la clave</a:t>
            </a:r>
            <a:endParaRPr lang="es-419" sz="3600" b="0" u="none" strike="noStrike" cap="none" dirty="0">
              <a:solidFill>
                <a:schemeClr val="lt1"/>
              </a:solidFill>
              <a:latin typeface="Arial" charset="0"/>
              <a:ea typeface="Arial" charset="0"/>
              <a:cs typeface="Arial" charset="0"/>
              <a:sym typeface="Cabin"/>
            </a:endParaRPr>
          </a:p>
        </p:txBody>
      </p:sp>
      <p:sp>
        <p:nvSpPr>
          <p:cNvPr id="474" name="Shape 474"/>
          <p:cNvSpPr txBox="1"/>
          <p:nvPr/>
        </p:nvSpPr>
        <p:spPr>
          <a:xfrm>
            <a:off x="7015699" y="268483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err="1">
                <a:solidFill>
                  <a:srgbClr val="00FF00"/>
                </a:solidFill>
                <a:latin typeface="Courier New"/>
                <a:ea typeface="Courier New"/>
                <a:cs typeface="Courier New"/>
                <a:sym typeface="Courier New"/>
              </a:rPr>
              <a:t>jjj</a:t>
            </a:r>
            <a:r>
              <a:rPr lang="es-419" sz="2400" b="1" i="0" u="none" strike="noStrike" cap="none" dirty="0">
                <a:solidFill>
                  <a:schemeClr val="lt1"/>
                </a:solidFill>
                <a:latin typeface="Courier New"/>
                <a:ea typeface="Courier New"/>
                <a:cs typeface="Courier New"/>
                <a:sym typeface="Courier New"/>
              </a:rPr>
              <a:t> = { '</a:t>
            </a:r>
            <a:r>
              <a:rPr lang="es-419" sz="2400" b="1" i="0" u="none" strike="noStrike" cap="none" dirty="0" err="1">
                <a:solidFill>
                  <a:schemeClr val="lt1"/>
                </a:solidFill>
                <a:latin typeface="Courier New"/>
                <a:ea typeface="Courier New"/>
                <a:cs typeface="Courier New"/>
                <a:sym typeface="Courier New"/>
              </a:rPr>
              <a:t>chuck</a:t>
            </a:r>
            <a:r>
              <a:rPr lang="es-419" sz="2400" b="1" i="0" u="none" strike="noStrike" cap="none" dirty="0">
                <a:solidFill>
                  <a:schemeClr val="lt1"/>
                </a:solidFill>
                <a:latin typeface="Courier New"/>
                <a:ea typeface="Courier New"/>
                <a:cs typeface="Courier New"/>
                <a:sym typeface="Courier New"/>
              </a:rPr>
              <a:t>' : 1 , '</a:t>
            </a:r>
            <a:r>
              <a:rPr lang="es-419" sz="2400" b="1" i="0" u="none" strike="noStrike" cap="none" dirty="0" err="1">
                <a:solidFill>
                  <a:schemeClr val="lt1"/>
                </a:solidFill>
                <a:latin typeface="Courier New"/>
                <a:ea typeface="Courier New"/>
                <a:cs typeface="Courier New"/>
                <a:sym typeface="Courier New"/>
              </a:rPr>
              <a:t>fred</a:t>
            </a:r>
            <a:r>
              <a:rPr lang="es-419" sz="2400" b="1" i="0" u="none" strike="noStrike" cap="none" dirty="0">
                <a:solidFill>
                  <a:schemeClr val="lt1"/>
                </a:solidFill>
                <a:latin typeface="Courier New"/>
                <a:ea typeface="Courier New"/>
                <a:cs typeface="Courier New"/>
                <a:sym typeface="Courier New"/>
              </a:rPr>
              <a:t>' : 42, '</a:t>
            </a:r>
            <a:r>
              <a:rPr lang="es-419" sz="2400" b="1" i="0" u="none" strike="noStrike" cap="none" dirty="0" err="1">
                <a:solidFill>
                  <a:schemeClr val="lt1"/>
                </a:solidFill>
                <a:latin typeface="Courier New"/>
                <a:ea typeface="Courier New"/>
                <a:cs typeface="Courier New"/>
                <a:sym typeface="Courier New"/>
              </a:rPr>
              <a:t>jan</a:t>
            </a:r>
            <a:r>
              <a:rPr lang="es-419"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err="1">
                <a:solidFill>
                  <a:schemeClr val="lt1"/>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7F00"/>
                </a:solidFill>
                <a:latin typeface="Courier New"/>
                <a:ea typeface="Courier New"/>
                <a:cs typeface="Courier New"/>
                <a:sym typeface="Courier New"/>
              </a:rPr>
              <a:t>aaa</a:t>
            </a:r>
            <a:r>
              <a:rPr lang="es-419" sz="2400" b="1" i="0" u="none" strike="noStrike" cap="none" dirty="0" err="1">
                <a:solidFill>
                  <a:schemeClr val="lt1"/>
                </a:solidFill>
                <a:latin typeface="Courier New"/>
                <a:ea typeface="Courier New"/>
                <a:cs typeface="Courier New"/>
                <a:sym typeface="Courier New"/>
              </a:rPr>
              <a:t>,</a:t>
            </a:r>
            <a:r>
              <a:rPr lang="es-419" sz="2400" b="1" i="0" u="none" strike="noStrike" cap="none" dirty="0" err="1">
                <a:solidFill>
                  <a:srgbClr val="FFFF00"/>
                </a:solidFill>
                <a:latin typeface="Courier New"/>
                <a:ea typeface="Courier New"/>
                <a:cs typeface="Courier New"/>
                <a:sym typeface="Courier New"/>
              </a:rPr>
              <a:t>bbb</a:t>
            </a:r>
            <a:r>
              <a:rPr lang="es-419" sz="2400" b="1" i="0" u="none" strike="noStrike" cap="none" dirty="0">
                <a:solidFill>
                  <a:schemeClr val="lt1"/>
                </a:solidFill>
                <a:latin typeface="Courier New"/>
                <a:ea typeface="Courier New"/>
                <a:cs typeface="Courier New"/>
                <a:sym typeface="Courier New"/>
              </a:rPr>
              <a:t> in </a:t>
            </a:r>
            <a:r>
              <a:rPr lang="es-419" sz="2400" b="1" i="0" u="none" strike="noStrike" cap="none" dirty="0" err="1">
                <a:solidFill>
                  <a:srgbClr val="00FF00"/>
                </a:solidFill>
                <a:latin typeface="Courier New"/>
                <a:ea typeface="Courier New"/>
                <a:cs typeface="Courier New"/>
                <a:sym typeface="Courier New"/>
              </a:rPr>
              <a:t>jjj</a:t>
            </a:r>
            <a:r>
              <a:rPr lang="es-419" sz="2400" b="1" i="0" u="none" strike="noStrike" cap="none" dirty="0" err="1">
                <a:solidFill>
                  <a:srgbClr val="FF00FF"/>
                </a:solidFill>
                <a:latin typeface="Courier New"/>
                <a:ea typeface="Courier New"/>
                <a:cs typeface="Courier New"/>
                <a:sym typeface="Courier New"/>
              </a:rPr>
              <a:t>.items</a:t>
            </a:r>
            <a:r>
              <a:rPr lang="es-419"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chemeClr val="lt1"/>
                </a:solidFill>
                <a:latin typeface="Courier New"/>
                <a:ea typeface="Courier New"/>
                <a:cs typeface="Courier New"/>
                <a:sym typeface="Courier New"/>
              </a:rPr>
              <a:t>print</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rgbClr val="FF7F00"/>
                </a:solidFill>
                <a:latin typeface="Courier New"/>
                <a:ea typeface="Courier New"/>
                <a:cs typeface="Courier New"/>
                <a:sym typeface="Courier New"/>
              </a:rPr>
              <a:t>aaa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bbb</a:t>
            </a:r>
            <a:r>
              <a:rPr lang="es-419" sz="2400" b="1" dirty="0">
                <a:solidFill>
                  <a:schemeClr val="lt1"/>
                </a:solidFill>
                <a:latin typeface="Courier New"/>
                <a:ea typeface="Courier New"/>
                <a:cs typeface="Courier New"/>
                <a:sym typeface="Courier New"/>
              </a:rPr>
              <a:t>)</a:t>
            </a:r>
            <a:endParaRPr lang="es-419"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s-419"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s-419"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s-419" sz="2400" b="1" i="0" u="none" strike="noStrike" cap="none" dirty="0" err="1">
                <a:solidFill>
                  <a:srgbClr val="FF7F00"/>
                </a:solidFill>
                <a:latin typeface="Courier New"/>
                <a:ea typeface="Courier New"/>
                <a:cs typeface="Courier New"/>
                <a:sym typeface="Courier New"/>
              </a:rPr>
              <a:t>jan</a:t>
            </a:r>
            <a:r>
              <a:rPr lang="es-419" sz="2400" b="1" i="0" u="none" strike="noStrike" cap="none" dirty="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s-419" sz="2400" b="1" i="0" u="none" strike="noStrike" cap="none" dirty="0" err="1">
                <a:solidFill>
                  <a:srgbClr val="FF7F00"/>
                </a:solidFill>
                <a:latin typeface="Courier New"/>
                <a:ea typeface="Courier New"/>
                <a:cs typeface="Courier New"/>
                <a:sym typeface="Courier New"/>
              </a:rPr>
              <a:t>chuck</a:t>
            </a:r>
            <a:r>
              <a:rPr lang="es-419" sz="2400" b="1" i="0" u="none" strike="noStrike" cap="none" dirty="0">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s-419" sz="2400" b="1" i="0" u="none" strike="noStrike" cap="none" dirty="0" err="1">
                <a:solidFill>
                  <a:srgbClr val="FF7F00"/>
                </a:solidFill>
                <a:latin typeface="Courier New"/>
                <a:ea typeface="Courier New"/>
                <a:cs typeface="Courier New"/>
                <a:sym typeface="Courier New"/>
              </a:rPr>
              <a:t>fred</a:t>
            </a:r>
            <a:r>
              <a:rPr lang="es-419"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lang="es-419" sz="2400" b="1" dirty="0">
              <a:latin typeface="Courier New"/>
              <a:ea typeface="Courier New"/>
              <a:cs typeface="Courier New"/>
              <a:sym typeface="Courier New"/>
            </a:endParaRPr>
          </a:p>
        </p:txBody>
      </p:sp>
      <p:sp>
        <p:nvSpPr>
          <p:cNvPr id="475" name="Shape 475"/>
          <p:cNvSpPr txBox="1"/>
          <p:nvPr/>
        </p:nvSpPr>
        <p:spPr>
          <a:xfrm>
            <a:off x="12070300" y="578676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3861000" y="577406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57636" y="661226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3810200" y="659956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2610050" y="422466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aaa</a:t>
            </a:r>
          </a:p>
        </p:txBody>
      </p:sp>
      <p:sp>
        <p:nvSpPr>
          <p:cNvPr id="480" name="Shape 480"/>
          <p:cNvSpPr txBox="1"/>
          <p:nvPr/>
        </p:nvSpPr>
        <p:spPr>
          <a:xfrm>
            <a:off x="13794325" y="422466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610050" y="497396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3848300" y="496126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751645" y="1020803"/>
            <a:ext cx="12614995" cy="7358063"/>
          </a:xfrm>
          <a:prstGeom prst="rect">
            <a:avLst/>
          </a:prstGeom>
          <a:noFill/>
          <a:ln>
            <a:noFill/>
          </a:ln>
        </p:spPr>
        <p:txBody>
          <a:bodyPr lIns="0" tIns="0" rIns="0" bIns="0" anchor="ctr" anchorCtr="0">
            <a:noAutofit/>
          </a:bodyPr>
          <a:lstStyle/>
          <a:p>
            <a:pPr lvl="0">
              <a:buClr>
                <a:srgbClr val="00FF00"/>
              </a:buClr>
              <a:buSzPct val="25000"/>
            </a:pPr>
            <a:r>
              <a:rPr lang="es-419" sz="2600" b="1" i="0" u="none" strike="noStrike" cap="none" dirty="0">
                <a:solidFill>
                  <a:srgbClr val="00FF00"/>
                </a:solidFill>
                <a:latin typeface="Courier New"/>
                <a:ea typeface="Courier New"/>
                <a:cs typeface="Courier New"/>
                <a:sym typeface="Courier New"/>
              </a:rPr>
              <a:t>nombre = </a:t>
            </a:r>
            <a:r>
              <a:rPr lang="es-419" sz="2600" b="1" dirty="0">
                <a:solidFill>
                  <a:srgbClr val="00FF00"/>
                </a:solidFill>
                <a:latin typeface="Courier New"/>
                <a:ea typeface="Courier New"/>
                <a:cs typeface="Courier New"/>
                <a:sym typeface="Courier New"/>
              </a:rPr>
              <a:t>input('Ingresa </a:t>
            </a:r>
            <a:r>
              <a:rPr lang="es-419" sz="2600" b="1" i="0" u="none" strike="noStrike" cap="none" dirty="0">
                <a:solidFill>
                  <a:srgbClr val="00FF00"/>
                </a:solidFill>
                <a:latin typeface="Courier New"/>
                <a:ea typeface="Courier New"/>
                <a:cs typeface="Courier New"/>
                <a:sym typeface="Courier New"/>
              </a:rPr>
              <a:t>un nombre de archivo:</a:t>
            </a:r>
            <a:r>
              <a:rPr lang="es-419" sz="2600" b="1" dirty="0">
                <a:solidFill>
                  <a:srgbClr val="00FF00"/>
                </a:solidFill>
                <a:latin typeface="Courier New"/>
                <a:ea typeface="Courier New"/>
                <a:cs typeface="Courier New"/>
                <a:sym typeface="Courier New"/>
              </a:rPr>
              <a:t>'</a:t>
            </a:r>
            <a:r>
              <a:rPr lang="es-419" sz="26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00"/>
                </a:solidFill>
                <a:latin typeface="Courier New"/>
                <a:ea typeface="Courier New"/>
                <a:cs typeface="Courier New"/>
                <a:sym typeface="Courier New"/>
              </a:rPr>
              <a:t>manejador = open(nombre)</a:t>
            </a:r>
          </a:p>
          <a:p>
            <a:pPr marL="0" marR="0" lvl="0" indent="0" algn="ctr" rtl="0">
              <a:lnSpc>
                <a:spcPct val="100000"/>
              </a:lnSpc>
              <a:spcBef>
                <a:spcPts val="0"/>
              </a:spcBef>
              <a:spcAft>
                <a:spcPts val="0"/>
              </a:spcAft>
              <a:buNone/>
            </a:pPr>
            <a:endParaRPr lang="es-419"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FF00FF"/>
                </a:solidFill>
                <a:latin typeface="Courier New"/>
                <a:ea typeface="Courier New"/>
                <a:cs typeface="Courier New"/>
                <a:sym typeface="Courier New"/>
              </a:rPr>
              <a:t>contadores = </a:t>
            </a:r>
            <a:r>
              <a:rPr lang="es-419" sz="2600" b="1" i="0" u="none" strike="noStrike" cap="none" dirty="0" err="1">
                <a:solidFill>
                  <a:srgbClr val="FF00FF"/>
                </a:solidFill>
                <a:latin typeface="Courier New"/>
                <a:ea typeface="Courier New"/>
                <a:cs typeface="Courier New"/>
                <a:sym typeface="Courier New"/>
              </a:rPr>
              <a:t>dict</a:t>
            </a:r>
            <a:r>
              <a:rPr lang="es-419"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s-419" sz="2600" b="1" dirty="0" err="1">
                <a:solidFill>
                  <a:srgbClr val="FF00FF"/>
                </a:solidFill>
                <a:latin typeface="Courier New"/>
                <a:ea typeface="Courier New"/>
                <a:cs typeface="Courier New"/>
                <a:sym typeface="Courier New"/>
              </a:rPr>
              <a:t>for</a:t>
            </a:r>
            <a:r>
              <a:rPr lang="es-419" sz="2600" b="1" dirty="0">
                <a:solidFill>
                  <a:srgbClr val="FF00FF"/>
                </a:solidFill>
                <a:latin typeface="Courier New"/>
                <a:ea typeface="Courier New"/>
                <a:cs typeface="Courier New"/>
                <a:sym typeface="Courier New"/>
              </a:rPr>
              <a:t> </a:t>
            </a:r>
            <a:r>
              <a:rPr lang="es-419" sz="2600" b="1" dirty="0" err="1">
                <a:solidFill>
                  <a:srgbClr val="FF00FF"/>
                </a:solidFill>
                <a:latin typeface="Courier New"/>
                <a:ea typeface="Courier New"/>
                <a:cs typeface="Courier New"/>
                <a:sym typeface="Courier New"/>
              </a:rPr>
              <a:t>linea</a:t>
            </a:r>
            <a:r>
              <a:rPr lang="es-419" sz="2600" b="1" dirty="0">
                <a:solidFill>
                  <a:srgbClr val="FF00FF"/>
                </a:solidFill>
                <a:latin typeface="Courier New"/>
                <a:ea typeface="Courier New"/>
                <a:cs typeface="Courier New"/>
                <a:sym typeface="Courier New"/>
              </a:rPr>
              <a:t> in manejador:</a:t>
            </a:r>
          </a:p>
          <a:p>
            <a:pPr lvl="0">
              <a:buClr>
                <a:srgbClr val="00FF00"/>
              </a:buClr>
              <a:buSzPct val="25000"/>
            </a:pPr>
            <a:r>
              <a:rPr lang="es-419" sz="2600" b="1" dirty="0">
                <a:solidFill>
                  <a:srgbClr val="FF00FF"/>
                </a:solidFill>
                <a:latin typeface="Courier New"/>
                <a:ea typeface="Courier New"/>
                <a:cs typeface="Courier New"/>
                <a:sym typeface="Courier New"/>
              </a:rPr>
              <a:t>    palabras = </a:t>
            </a:r>
            <a:r>
              <a:rPr lang="es-419" sz="2600" b="1" dirty="0" err="1">
                <a:solidFill>
                  <a:srgbClr val="FF00FF"/>
                </a:solidFill>
                <a:latin typeface="Courier New"/>
                <a:ea typeface="Courier New"/>
                <a:cs typeface="Courier New"/>
                <a:sym typeface="Courier New"/>
              </a:rPr>
              <a:t>linea.split</a:t>
            </a:r>
            <a:r>
              <a:rPr lang="es-419"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FF00FF"/>
                </a:solidFill>
                <a:latin typeface="Courier New"/>
                <a:ea typeface="Courier New"/>
                <a:cs typeface="Courier New"/>
                <a:sym typeface="Courier New"/>
              </a:rPr>
              <a:t>    </a:t>
            </a:r>
            <a:r>
              <a:rPr lang="es-419" sz="2600" b="1" i="0" u="none" strike="noStrike" cap="none" dirty="0" err="1">
                <a:solidFill>
                  <a:srgbClr val="FF00FF"/>
                </a:solidFill>
                <a:latin typeface="Courier New"/>
                <a:ea typeface="Courier New"/>
                <a:cs typeface="Courier New"/>
                <a:sym typeface="Courier New"/>
              </a:rPr>
              <a:t>for</a:t>
            </a:r>
            <a:r>
              <a:rPr lang="es-419" sz="2600" b="1" i="0" u="none" strike="noStrike" cap="none" dirty="0">
                <a:solidFill>
                  <a:srgbClr val="FF00FF"/>
                </a:solidFill>
                <a:latin typeface="Courier New"/>
                <a:ea typeface="Courier New"/>
                <a:cs typeface="Courier New"/>
                <a:sym typeface="Courier New"/>
              </a:rPr>
              <a:t> palabra in palabras:</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FF00FF"/>
                </a:solidFill>
                <a:latin typeface="Courier New"/>
                <a:ea typeface="Courier New"/>
                <a:cs typeface="Courier New"/>
                <a:sym typeface="Courier New"/>
              </a:rPr>
              <a:t>        contadores[palabra] = </a:t>
            </a:r>
            <a:r>
              <a:rPr lang="es-419" sz="2600" b="1" i="0" u="none" strike="noStrike" cap="none" dirty="0" err="1">
                <a:solidFill>
                  <a:srgbClr val="FF00FF"/>
                </a:solidFill>
                <a:latin typeface="Courier New"/>
                <a:ea typeface="Courier New"/>
                <a:cs typeface="Courier New"/>
                <a:sym typeface="Courier New"/>
              </a:rPr>
              <a:t>contadores.get</a:t>
            </a:r>
            <a:r>
              <a:rPr lang="es-419" sz="2600" b="1" i="0" u="none" strike="noStrike" cap="none" dirty="0">
                <a:solidFill>
                  <a:srgbClr val="FF00FF"/>
                </a:solidFill>
                <a:latin typeface="Courier New"/>
                <a:ea typeface="Courier New"/>
                <a:cs typeface="Courier New"/>
                <a:sym typeface="Courier New"/>
              </a:rPr>
              <a:t>(palabra,0) + 1</a:t>
            </a:r>
          </a:p>
          <a:p>
            <a:pPr marL="0" marR="0" lvl="0" indent="0" algn="l" rtl="0">
              <a:lnSpc>
                <a:spcPct val="100000"/>
              </a:lnSpc>
              <a:spcBef>
                <a:spcPts val="0"/>
              </a:spcBef>
              <a:spcAft>
                <a:spcPts val="0"/>
              </a:spcAft>
              <a:buClr>
                <a:srgbClr val="00FF00"/>
              </a:buClr>
              <a:buFont typeface="Cabin"/>
              <a:buNone/>
            </a:pPr>
            <a:endParaRPr lang="es-419"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Cabin"/>
              <a:buNone/>
            </a:pPr>
            <a:endParaRPr lang="es-419"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 = </a:t>
            </a:r>
            <a:r>
              <a:rPr lang="es-419" sz="2600" b="1" i="0" u="none" strike="noStrike" cap="none" dirty="0" err="1">
                <a:solidFill>
                  <a:srgbClr val="00FFFF"/>
                </a:solidFill>
                <a:latin typeface="Courier New"/>
                <a:ea typeface="Courier New"/>
                <a:cs typeface="Courier New"/>
                <a:sym typeface="Courier New"/>
              </a:rPr>
              <a:t>None</a:t>
            </a:r>
            <a:endParaRPr lang="es-419" sz="26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FF"/>
                </a:solidFill>
                <a:latin typeface="Courier New"/>
                <a:ea typeface="Courier New"/>
                <a:cs typeface="Courier New"/>
                <a:sym typeface="Courier New"/>
              </a:rPr>
              <a:t>granpalabra</a:t>
            </a:r>
            <a:r>
              <a:rPr lang="es-419" sz="2600" b="1" i="0" u="none" strike="noStrike" cap="none" dirty="0">
                <a:solidFill>
                  <a:srgbClr val="00FFFF"/>
                </a:solidFill>
                <a:latin typeface="Courier New"/>
                <a:ea typeface="Courier New"/>
                <a:cs typeface="Courier New"/>
                <a:sym typeface="Courier New"/>
              </a:rPr>
              <a:t> = </a:t>
            </a:r>
            <a:r>
              <a:rPr lang="es-419" sz="2600" b="1" i="0" u="none" strike="noStrike" cap="none" dirty="0" err="1">
                <a:solidFill>
                  <a:srgbClr val="00FFFF"/>
                </a:solidFill>
                <a:latin typeface="Courier New"/>
                <a:ea typeface="Courier New"/>
                <a:cs typeface="Courier New"/>
                <a:sym typeface="Courier New"/>
              </a:rPr>
              <a:t>None</a:t>
            </a:r>
            <a:endParaRPr lang="es-419" sz="26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FF"/>
                </a:solidFill>
                <a:latin typeface="Courier New"/>
                <a:ea typeface="Courier New"/>
                <a:cs typeface="Courier New"/>
                <a:sym typeface="Courier New"/>
              </a:rPr>
              <a:t>for</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palabra,contador</a:t>
            </a:r>
            <a:r>
              <a:rPr lang="es-419" sz="2600" b="1" i="0" u="none" strike="noStrike" cap="none" dirty="0">
                <a:solidFill>
                  <a:srgbClr val="00FFFF"/>
                </a:solidFill>
                <a:latin typeface="Courier New"/>
                <a:ea typeface="Courier New"/>
                <a:cs typeface="Courier New"/>
                <a:sym typeface="Courier New"/>
              </a:rPr>
              <a:t> in </a:t>
            </a:r>
            <a:r>
              <a:rPr lang="es-419" sz="2600" b="1" i="0" u="none" strike="noStrike" cap="none" dirty="0" err="1">
                <a:solidFill>
                  <a:srgbClr val="00FFFF"/>
                </a:solidFill>
                <a:latin typeface="Courier New"/>
                <a:ea typeface="Courier New"/>
                <a:cs typeface="Courier New"/>
                <a:sym typeface="Courier New"/>
              </a:rPr>
              <a:t>contadores.items</a:t>
            </a:r>
            <a:r>
              <a:rPr lang="es-419"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if</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is</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None</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or</a:t>
            </a:r>
            <a:r>
              <a:rPr lang="es-419" sz="2600" b="1" i="0" u="none" strike="noStrike" cap="none" dirty="0">
                <a:solidFill>
                  <a:srgbClr val="00FFFF"/>
                </a:solidFill>
                <a:latin typeface="Courier New"/>
                <a:ea typeface="Courier New"/>
                <a:cs typeface="Courier New"/>
                <a:sym typeface="Courier New"/>
              </a:rPr>
              <a:t> contador &gt; </a:t>
            </a: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granpalabra</a:t>
            </a:r>
            <a:r>
              <a:rPr lang="es-419" sz="2600" b="1" i="0" u="none" strike="noStrike" cap="none" dirty="0">
                <a:solidFill>
                  <a:srgbClr val="00FFFF"/>
                </a:solidFill>
                <a:latin typeface="Courier New"/>
                <a:ea typeface="Courier New"/>
                <a:cs typeface="Courier New"/>
                <a:sym typeface="Courier New"/>
              </a:rPr>
              <a:t> = palabra</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 = contador</a:t>
            </a:r>
          </a:p>
          <a:p>
            <a:pPr marL="0" marR="0" lvl="0" indent="0" algn="l" rtl="0">
              <a:lnSpc>
                <a:spcPct val="100000"/>
              </a:lnSpc>
              <a:spcBef>
                <a:spcPts val="0"/>
              </a:spcBef>
              <a:spcAft>
                <a:spcPts val="0"/>
              </a:spcAft>
              <a:buClr>
                <a:srgbClr val="00FF00"/>
              </a:buClr>
              <a:buFont typeface="Cabin"/>
              <a:buNone/>
            </a:pPr>
            <a:endParaRPr lang="es-419"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FF7F00"/>
                </a:solidFill>
                <a:latin typeface="Courier New"/>
                <a:ea typeface="Courier New"/>
                <a:cs typeface="Courier New"/>
                <a:sym typeface="Courier New"/>
              </a:rPr>
              <a:t>print</a:t>
            </a:r>
            <a:r>
              <a:rPr lang="es-419" sz="2600" b="1" i="0" u="none" strike="noStrike" cap="none" dirty="0">
                <a:solidFill>
                  <a:srgbClr val="FF7F00"/>
                </a:solidFill>
                <a:latin typeface="Courier New"/>
                <a:ea typeface="Courier New"/>
                <a:cs typeface="Courier New"/>
                <a:sym typeface="Courier New"/>
              </a:rPr>
              <a:t>(</a:t>
            </a:r>
            <a:r>
              <a:rPr lang="es-419" sz="2600" b="1" i="0" u="none" strike="noStrike" cap="none" dirty="0" err="1">
                <a:solidFill>
                  <a:srgbClr val="FF7F00"/>
                </a:solidFill>
                <a:latin typeface="Courier New"/>
                <a:ea typeface="Courier New"/>
                <a:cs typeface="Courier New"/>
                <a:sym typeface="Courier New"/>
              </a:rPr>
              <a:t>granpalabra</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err="1">
                <a:solidFill>
                  <a:srgbClr val="FF7F00"/>
                </a:solidFill>
                <a:latin typeface="Courier New"/>
                <a:ea typeface="Courier New"/>
                <a:cs typeface="Courier New"/>
                <a:sym typeface="Courier New"/>
              </a:rPr>
              <a:t>grancontador</a:t>
            </a:r>
            <a:r>
              <a:rPr lang="es-419" sz="2600" b="1" i="0" u="none" strike="noStrike" cap="none" dirty="0">
                <a:solidFill>
                  <a:srgbClr val="FF7F00"/>
                </a:solidFill>
                <a:latin typeface="Courier New"/>
                <a:ea typeface="Courier New"/>
                <a:cs typeface="Courier New"/>
                <a:sym typeface="Courier New"/>
              </a:rPr>
              <a:t>)</a:t>
            </a:r>
          </a:p>
        </p:txBody>
      </p:sp>
      <p:sp>
        <p:nvSpPr>
          <p:cNvPr id="488" name="Shape 488"/>
          <p:cNvSpPr txBox="1"/>
          <p:nvPr/>
        </p:nvSpPr>
        <p:spPr>
          <a:xfrm>
            <a:off x="11059256" y="4572000"/>
            <a:ext cx="4773643"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python</a:t>
            </a:r>
            <a:r>
              <a:rPr lang="es-419" sz="3600" u="none" strike="noStrike" cap="none" dirty="0">
                <a:solidFill>
                  <a:srgbClr val="FFFF00"/>
                </a:solidFill>
                <a:latin typeface="Arial" charset="0"/>
                <a:ea typeface="Arial" charset="0"/>
                <a:cs typeface="Arial" charset="0"/>
                <a:sym typeface="Cabin"/>
              </a:rPr>
              <a:t> palabras.py </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Enter</a:t>
            </a:r>
            <a:r>
              <a:rPr lang="es-419" sz="3600" u="none" strike="noStrike" cap="none" dirty="0">
                <a:solidFill>
                  <a:srgbClr val="FFFF00"/>
                </a:solidFill>
                <a:latin typeface="Arial" charset="0"/>
                <a:ea typeface="Arial" charset="0"/>
                <a:cs typeface="Arial" charset="0"/>
                <a:sym typeface="Cabin"/>
              </a:rPr>
              <a:t> file: </a:t>
            </a:r>
            <a:r>
              <a:rPr lang="es-419" sz="3600" dirty="0">
                <a:solidFill>
                  <a:schemeClr val="lt1"/>
                </a:solidFill>
                <a:latin typeface="Arial" charset="0"/>
                <a:ea typeface="Arial" charset="0"/>
                <a:cs typeface="Arial" charset="0"/>
                <a:sym typeface="Cabin"/>
              </a:rPr>
              <a:t>payaso</a:t>
            </a:r>
            <a:r>
              <a:rPr lang="es-419" sz="3600" u="none" strike="noStrike" cap="none" dirty="0">
                <a:solidFill>
                  <a:schemeClr val="lt1"/>
                </a:solidFill>
                <a:latin typeface="Arial" charset="0"/>
                <a:ea typeface="Arial" charset="0"/>
                <a:cs typeface="Arial" charset="0"/>
                <a:sym typeface="Cabin"/>
              </a:rPr>
              <a:t>.txt</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a:solidFill>
                  <a:srgbClr val="FFFF00"/>
                </a:solidFill>
                <a:latin typeface="Arial" charset="0"/>
                <a:ea typeface="Arial" charset="0"/>
                <a:cs typeface="Arial" charset="0"/>
                <a:sym typeface="Cabin"/>
              </a:rPr>
              <a:t>el</a:t>
            </a:r>
            <a:r>
              <a:rPr lang="es-419" sz="3600" dirty="0">
                <a:solidFill>
                  <a:srgbClr val="FFFF00"/>
                </a:solidFill>
                <a:latin typeface="Arial" charset="0"/>
                <a:ea typeface="Arial" charset="0"/>
                <a:cs typeface="Arial" charset="0"/>
                <a:sym typeface="Cabin"/>
              </a:rPr>
              <a:t> 4</a:t>
            </a:r>
          </a:p>
        </p:txBody>
      </p:sp>
      <p:sp>
        <p:nvSpPr>
          <p:cNvPr id="489" name="Shape 489"/>
          <p:cNvSpPr txBox="1"/>
          <p:nvPr/>
        </p:nvSpPr>
        <p:spPr>
          <a:xfrm>
            <a:off x="11059255" y="1568233"/>
            <a:ext cx="4773644"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python</a:t>
            </a:r>
            <a:r>
              <a:rPr lang="es-419" sz="3600" u="none" strike="noStrike" cap="none" dirty="0">
                <a:solidFill>
                  <a:srgbClr val="FFFF00"/>
                </a:solidFill>
                <a:latin typeface="Arial" charset="0"/>
                <a:ea typeface="Arial" charset="0"/>
                <a:cs typeface="Arial" charset="0"/>
                <a:sym typeface="Cabin"/>
              </a:rPr>
              <a:t> palabras.py </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Enter</a:t>
            </a:r>
            <a:r>
              <a:rPr lang="es-419" sz="3600" u="none" strike="noStrike" cap="none" dirty="0">
                <a:solidFill>
                  <a:srgbClr val="FFFF00"/>
                </a:solidFill>
                <a:latin typeface="Arial" charset="0"/>
                <a:ea typeface="Arial" charset="0"/>
                <a:cs typeface="Arial" charset="0"/>
                <a:sym typeface="Cabin"/>
              </a:rPr>
              <a:t> file: </a:t>
            </a:r>
            <a:r>
              <a:rPr lang="es-419" sz="3600" u="none" strike="noStrike" cap="none" dirty="0">
                <a:solidFill>
                  <a:schemeClr val="lt1"/>
                </a:solidFill>
                <a:latin typeface="Arial" charset="0"/>
                <a:ea typeface="Arial" charset="0"/>
                <a:cs typeface="Arial" charset="0"/>
                <a:sym typeface="Cabin"/>
              </a:rPr>
              <a:t>palabras.txt</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a:solidFill>
                  <a:srgbClr val="FFFF00"/>
                </a:solidFill>
                <a:latin typeface="Arial" charset="0"/>
                <a:ea typeface="Arial" charset="0"/>
                <a:cs typeface="Arial" charset="0"/>
                <a:sym typeface="Cabin"/>
              </a:rPr>
              <a:t>a 16</a:t>
            </a:r>
          </a:p>
        </p:txBody>
      </p:sp>
      <p:sp>
        <p:nvSpPr>
          <p:cNvPr id="2" name="TextBox 1"/>
          <p:cNvSpPr txBox="1"/>
          <p:nvPr/>
        </p:nvSpPr>
        <p:spPr>
          <a:xfrm>
            <a:off x="10185218" y="7538422"/>
            <a:ext cx="5445722" cy="584775"/>
          </a:xfrm>
          <a:prstGeom prst="rect">
            <a:avLst/>
          </a:prstGeom>
          <a:noFill/>
        </p:spPr>
        <p:txBody>
          <a:bodyPr wrap="none" rtlCol="0">
            <a:spAutoFit/>
          </a:bodyPr>
          <a:lstStyle/>
          <a:p>
            <a:r>
              <a:rPr lang="es-419" sz="3200" dirty="0">
                <a:solidFill>
                  <a:schemeClr val="bg1"/>
                </a:solidFill>
              </a:rPr>
              <a:t>Usando dos bucles anidados</a:t>
            </a:r>
          </a:p>
        </p:txBody>
      </p:sp>
    </p:spTree>
    <p:extLst>
      <p:ext uri="{BB962C8B-B14F-4D97-AF65-F5344CB8AC3E}">
        <p14:creationId xmlns:p14="http://schemas.microsoft.com/office/powerpoint/2010/main" val="157231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Resumen</a:t>
            </a:r>
          </a:p>
        </p:txBody>
      </p:sp>
      <p:sp>
        <p:nvSpPr>
          <p:cNvPr id="4" name="Shape 375">
            <a:extLst>
              <a:ext uri="{FF2B5EF4-FFF2-40B4-BE49-F238E27FC236}">
                <a16:creationId xmlns:a16="http://schemas.microsoft.com/office/drawing/2014/main" id="{0332373B-3578-483C-BF00-27D62B98122C}"/>
              </a:ext>
            </a:extLst>
          </p:cNvPr>
          <p:cNvSpPr txBox="1"/>
          <p:nvPr/>
        </p:nvSpPr>
        <p:spPr>
          <a:xfrm>
            <a:off x="908227" y="2711893"/>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¿Qué es una “colección”?</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Listas contra Diccionarios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Constantes de Diccionarios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La palabra más común</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Usando el método </a:t>
            </a:r>
            <a:r>
              <a:rPr lang="es-419" sz="3600" dirty="0" err="1">
                <a:solidFill>
                  <a:srgbClr val="FF00FF"/>
                </a:solidFill>
                <a:latin typeface="Arial" charset="0"/>
                <a:ea typeface="Arial" charset="0"/>
                <a:cs typeface="Arial" charset="0"/>
                <a:sym typeface="Cabin"/>
              </a:rPr>
              <a:t>get</a:t>
            </a:r>
            <a:r>
              <a:rPr lang="es-419" sz="3600" dirty="0">
                <a:solidFill>
                  <a:srgbClr val="FFFFFF"/>
                </a:solidFill>
                <a:latin typeface="Arial" charset="0"/>
                <a:ea typeface="Arial" charset="0"/>
                <a:cs typeface="Arial" charset="0"/>
                <a:sym typeface="Cabin"/>
              </a:rPr>
              <a:t>()</a:t>
            </a:r>
          </a:p>
        </p:txBody>
      </p:sp>
      <p:sp>
        <p:nvSpPr>
          <p:cNvPr id="5" name="Shape 375">
            <a:extLst>
              <a:ext uri="{FF2B5EF4-FFF2-40B4-BE49-F238E27FC236}">
                <a16:creationId xmlns:a16="http://schemas.microsoft.com/office/drawing/2014/main" id="{8B2708AA-22EC-4E41-9258-103C819EAB78}"/>
              </a:ext>
            </a:extLst>
          </p:cNvPr>
          <p:cNvSpPr txBox="1"/>
          <p:nvPr/>
        </p:nvSpPr>
        <p:spPr>
          <a:xfrm>
            <a:off x="8106815" y="2711893"/>
            <a:ext cx="7897273"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Indexado y falta de orden</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Escribiendo bucles de diccionarios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Un vistazo: tuplas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Ordenando diccionarios</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Custom 9">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1262</Words>
  <Application>Microsoft Office PowerPoint</Application>
  <PresentationFormat>Custom</PresentationFormat>
  <Paragraphs>130</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Cabin</vt:lpstr>
      <vt:lpstr>Courier New</vt:lpstr>
      <vt:lpstr>Georgia</vt:lpstr>
      <vt:lpstr>Gill Sans</vt:lpstr>
      <vt:lpstr>Gill Sans SemiBold</vt:lpstr>
      <vt:lpstr>Lucida Grande</vt:lpstr>
      <vt:lpstr>1_Title &amp; Subtitle</vt:lpstr>
      <vt:lpstr>071215_powerpoint_template_b</vt:lpstr>
      <vt:lpstr>PowerPoint Presentation</vt:lpstr>
      <vt:lpstr>Patrón del Contador</vt:lpstr>
      <vt:lpstr>PowerPoint Presentation</vt:lpstr>
      <vt:lpstr>PowerPoint Presentation</vt:lpstr>
      <vt:lpstr>Bucles Finitos y Diccionarios</vt:lpstr>
      <vt:lpstr>Recuperando listas de Claves y Valores</vt:lpstr>
      <vt:lpstr>Bonus: Dos Variables de Iteración!</vt:lpstr>
      <vt:lpstr>PowerPoint Presentation</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Juan Carlos Pérez Castellanos</cp:lastModifiedBy>
  <cp:revision>55</cp:revision>
  <dcterms:modified xsi:type="dcterms:W3CDTF">2020-05-20T00:29:53Z</dcterms:modified>
</cp:coreProperties>
</file>