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04887-D889-4D09-AD5F-6E0873CEF2AD}" type="datetimeFigureOut">
              <a:rPr lang="es-CO" smtClean="0"/>
              <a:t>26/11/2024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A1A72-305F-4DB7-AAD9-64242BB2241C}" type="slidenum">
              <a:rPr lang="es-CO" smtClean="0"/>
              <a:t>‹Nº›</a:t>
            </a:fld>
            <a:endParaRPr lang="es-CO"/>
          </a:p>
        </p:txBody>
      </p:sp>
    </p:spTree>
    <p:extLst>
      <p:ext uri="{BB962C8B-B14F-4D97-AF65-F5344CB8AC3E}">
        <p14:creationId xmlns:p14="http://schemas.microsoft.com/office/powerpoint/2010/main" val="428825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2EFA1A72-305F-4DB7-AAD9-64242BB2241C}" type="slidenum">
              <a:rPr lang="es-CO" smtClean="0"/>
              <a:t>1</a:t>
            </a:fld>
            <a:endParaRPr lang="es-CO"/>
          </a:p>
        </p:txBody>
      </p:sp>
    </p:spTree>
    <p:extLst>
      <p:ext uri="{BB962C8B-B14F-4D97-AF65-F5344CB8AC3E}">
        <p14:creationId xmlns:p14="http://schemas.microsoft.com/office/powerpoint/2010/main" val="232532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88458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11759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8796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1778970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6484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722225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3872051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96516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104554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717814-1ACD-4E35-8428-4111D1CDDE11}" type="datetimeFigureOut">
              <a:rPr lang="es-CO" smtClean="0"/>
              <a:t>26/11/2024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17460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7717814-1ACD-4E35-8428-4111D1CDDE11}" type="datetimeFigureOut">
              <a:rPr lang="es-CO" smtClean="0"/>
              <a:t>26/11/2024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42157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7717814-1ACD-4E35-8428-4111D1CDDE11}" type="datetimeFigureOut">
              <a:rPr lang="es-CO" smtClean="0"/>
              <a:t>26/11/2024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62249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7717814-1ACD-4E35-8428-4111D1CDDE11}" type="datetimeFigureOut">
              <a:rPr lang="es-CO" smtClean="0"/>
              <a:t>26/11/2024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29929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17814-1ACD-4E35-8428-4111D1CDDE11}" type="datetimeFigureOut">
              <a:rPr lang="es-CO" smtClean="0"/>
              <a:t>26/11/2024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31857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7717814-1ACD-4E35-8428-4111D1CDDE11}" type="datetimeFigureOut">
              <a:rPr lang="es-CO" smtClean="0"/>
              <a:t>26/11/2024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211099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7717814-1ACD-4E35-8428-4111D1CDDE11}" type="datetimeFigureOut">
              <a:rPr lang="es-CO" smtClean="0"/>
              <a:t>26/11/2024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C18A3FF-7786-4FFD-9CE8-35EC63372334}" type="slidenum">
              <a:rPr lang="es-CO" smtClean="0"/>
              <a:t>‹Nº›</a:t>
            </a:fld>
            <a:endParaRPr lang="es-CO"/>
          </a:p>
        </p:txBody>
      </p:sp>
    </p:spTree>
    <p:extLst>
      <p:ext uri="{BB962C8B-B14F-4D97-AF65-F5344CB8AC3E}">
        <p14:creationId xmlns:p14="http://schemas.microsoft.com/office/powerpoint/2010/main" val="100909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717814-1ACD-4E35-8428-4111D1CDDE11}" type="datetimeFigureOut">
              <a:rPr lang="es-CO" smtClean="0"/>
              <a:t>26/11/2024</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18A3FF-7786-4FFD-9CE8-35EC63372334}" type="slidenum">
              <a:rPr lang="es-CO" smtClean="0"/>
              <a:t>‹Nº›</a:t>
            </a:fld>
            <a:endParaRPr lang="es-CO"/>
          </a:p>
        </p:txBody>
      </p:sp>
    </p:spTree>
    <p:extLst>
      <p:ext uri="{BB962C8B-B14F-4D97-AF65-F5344CB8AC3E}">
        <p14:creationId xmlns:p14="http://schemas.microsoft.com/office/powerpoint/2010/main" val="3401694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97334-C133-350E-32F7-207759F7595A}"/>
              </a:ext>
            </a:extLst>
          </p:cNvPr>
          <p:cNvSpPr>
            <a:spLocks noGrp="1"/>
          </p:cNvSpPr>
          <p:nvPr>
            <p:ph type="ctrTitle"/>
          </p:nvPr>
        </p:nvSpPr>
        <p:spPr>
          <a:xfrm>
            <a:off x="1507067" y="1550262"/>
            <a:ext cx="4335468" cy="3757476"/>
          </a:xfrm>
        </p:spPr>
        <p:txBody>
          <a:bodyPr>
            <a:normAutofit fontScale="90000"/>
          </a:bodyPr>
          <a:lstStyle/>
          <a:p>
            <a:pPr>
              <a:lnSpc>
                <a:spcPct val="90000"/>
              </a:lnSpc>
            </a:pPr>
            <a:br>
              <a:rPr lang="es-CO" sz="1400" dirty="0"/>
            </a:br>
            <a:br>
              <a:rPr lang="es-CO" sz="1400" dirty="0"/>
            </a:br>
            <a:br>
              <a:rPr lang="es-CO" sz="2000" dirty="0"/>
            </a:br>
            <a:r>
              <a:rPr lang="es-CO" sz="2000" dirty="0"/>
              <a:t>VIDEO –EXPOSITIVO SOBRE EXPERIMENTO DE APLICACIÓN</a:t>
            </a:r>
            <a:br>
              <a:rPr lang="es-CO" sz="2000" dirty="0"/>
            </a:br>
            <a:br>
              <a:rPr lang="es-CO" sz="2000" dirty="0"/>
            </a:br>
            <a:r>
              <a:rPr lang="es-CO" sz="2000" dirty="0"/>
              <a:t>GA3-220501093-AA2-EV01</a:t>
            </a:r>
            <a:br>
              <a:rPr lang="es-CO" sz="2000" dirty="0"/>
            </a:br>
            <a:br>
              <a:rPr lang="es-CO" sz="2000" dirty="0"/>
            </a:br>
            <a:r>
              <a:rPr lang="es-CO" sz="2000" dirty="0"/>
              <a:t>ANDRÉS ALBERTO BUILES MUÑOZ</a:t>
            </a:r>
            <a:br>
              <a:rPr lang="es-CO" sz="2000" dirty="0"/>
            </a:br>
            <a:br>
              <a:rPr lang="es-CO" sz="2000" dirty="0"/>
            </a:br>
            <a:r>
              <a:rPr lang="es-CO" sz="2000" dirty="0"/>
              <a:t>INSTRUCTOR</a:t>
            </a:r>
            <a:br>
              <a:rPr lang="es-CO" sz="2000" dirty="0"/>
            </a:br>
            <a:r>
              <a:rPr lang="es-CO" sz="2000" dirty="0"/>
              <a:t>JHON ALEJANDRO NIÑO TAMBO</a:t>
            </a:r>
            <a:br>
              <a:rPr lang="es-CO" sz="2000" dirty="0"/>
            </a:br>
            <a:br>
              <a:rPr lang="es-CO" sz="2000" dirty="0"/>
            </a:br>
            <a:r>
              <a:rPr lang="es-CO" sz="2000" dirty="0"/>
              <a:t>2277395</a:t>
            </a:r>
            <a:br>
              <a:rPr lang="es-CO" sz="2000" dirty="0"/>
            </a:br>
            <a:br>
              <a:rPr lang="es-CO" sz="2000" dirty="0"/>
            </a:br>
            <a:r>
              <a:rPr lang="es-CO" sz="2000" dirty="0"/>
              <a:t>SENA</a:t>
            </a:r>
            <a:br>
              <a:rPr lang="es-CO" sz="1400" dirty="0"/>
            </a:br>
            <a:endParaRPr lang="es-CO" sz="1400" dirty="0"/>
          </a:p>
        </p:txBody>
      </p:sp>
      <p:pic>
        <p:nvPicPr>
          <p:cNvPr id="8" name="Imagen 7" descr="Logotipo&#10;&#10;Descripción generada automáticamente">
            <a:extLst>
              <a:ext uri="{FF2B5EF4-FFF2-40B4-BE49-F238E27FC236}">
                <a16:creationId xmlns:a16="http://schemas.microsoft.com/office/drawing/2014/main" id="{8DAF7AAC-1D0A-85E8-DE5B-8F8131D34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122143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30E6F-7E9A-16BF-D6F4-7EF0621CBC8B}"/>
              </a:ext>
            </a:extLst>
          </p:cNvPr>
          <p:cNvSpPr>
            <a:spLocks noGrp="1"/>
          </p:cNvSpPr>
          <p:nvPr>
            <p:ph type="title"/>
          </p:nvPr>
        </p:nvSpPr>
        <p:spPr>
          <a:xfrm>
            <a:off x="594207" y="1648691"/>
            <a:ext cx="8596668" cy="3276600"/>
          </a:xfrm>
        </p:spPr>
        <p:txBody>
          <a:bodyPr/>
          <a:lstStyle/>
          <a:p>
            <a:pPr algn="ctr"/>
            <a:br>
              <a:rPr lang="es-CO" dirty="0"/>
            </a:br>
            <a:r>
              <a:rPr lang="es-CO" sz="9600" dirty="0"/>
              <a:t>GRACIAS</a:t>
            </a:r>
          </a:p>
        </p:txBody>
      </p:sp>
    </p:spTree>
    <p:extLst>
      <p:ext uri="{BB962C8B-B14F-4D97-AF65-F5344CB8AC3E}">
        <p14:creationId xmlns:p14="http://schemas.microsoft.com/office/powerpoint/2010/main" val="9231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5513E-9BA1-0ED2-0758-6564DA8CB2DB}"/>
              </a:ext>
            </a:extLst>
          </p:cNvPr>
          <p:cNvSpPr>
            <a:spLocks noGrp="1"/>
          </p:cNvSpPr>
          <p:nvPr>
            <p:ph type="title"/>
          </p:nvPr>
        </p:nvSpPr>
        <p:spPr>
          <a:xfrm>
            <a:off x="677334" y="609600"/>
            <a:ext cx="8596668" cy="720436"/>
          </a:xfrm>
        </p:spPr>
        <p:txBody>
          <a:bodyPr/>
          <a:lstStyle/>
          <a:p>
            <a:pPr algn="ctr"/>
            <a:r>
              <a:rPr lang="es-CO" dirty="0"/>
              <a:t>INTRODUCCIÓN</a:t>
            </a:r>
          </a:p>
        </p:txBody>
      </p:sp>
      <p:sp>
        <p:nvSpPr>
          <p:cNvPr id="3" name="Marcador de contenido 2">
            <a:extLst>
              <a:ext uri="{FF2B5EF4-FFF2-40B4-BE49-F238E27FC236}">
                <a16:creationId xmlns:a16="http://schemas.microsoft.com/office/drawing/2014/main" id="{48FCF713-A1E4-8CE3-186E-278FADDD53AD}"/>
              </a:ext>
            </a:extLst>
          </p:cNvPr>
          <p:cNvSpPr>
            <a:spLocks noGrp="1"/>
          </p:cNvSpPr>
          <p:nvPr>
            <p:ph idx="1"/>
          </p:nvPr>
        </p:nvSpPr>
        <p:spPr>
          <a:xfrm>
            <a:off x="677334" y="1932709"/>
            <a:ext cx="8596668" cy="1080655"/>
          </a:xfrm>
        </p:spPr>
        <p:txBody>
          <a:bodyPr/>
          <a:lstStyle/>
          <a:p>
            <a:pPr algn="just"/>
            <a:r>
              <a:rPr lang="es-ES" dirty="0"/>
              <a:t>Un video expositivo sobre un "experimento de aplicación" tiene como objetivo mostrar el desarrollo y los resultados de un experimento que se utiliza para aplicar un concepto, teoría o método en la práctica</a:t>
            </a:r>
            <a:endParaRPr lang="es-CO" dirty="0"/>
          </a:p>
        </p:txBody>
      </p:sp>
    </p:spTree>
    <p:extLst>
      <p:ext uri="{BB962C8B-B14F-4D97-AF65-F5344CB8AC3E}">
        <p14:creationId xmlns:p14="http://schemas.microsoft.com/office/powerpoint/2010/main" val="29920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97783-0041-107A-4AE7-F44C0194CA10}"/>
              </a:ext>
            </a:extLst>
          </p:cNvPr>
          <p:cNvSpPr>
            <a:spLocks noGrp="1"/>
          </p:cNvSpPr>
          <p:nvPr>
            <p:ph type="title"/>
          </p:nvPr>
        </p:nvSpPr>
        <p:spPr>
          <a:xfrm>
            <a:off x="677334" y="609600"/>
            <a:ext cx="8596668" cy="1320800"/>
          </a:xfrm>
        </p:spPr>
        <p:txBody>
          <a:bodyPr anchor="t">
            <a:normAutofit/>
          </a:bodyPr>
          <a:lstStyle/>
          <a:p>
            <a:r>
              <a:rPr lang="es-CO"/>
              <a:t>ISSAC NEWTON</a:t>
            </a:r>
          </a:p>
        </p:txBody>
      </p:sp>
      <p:sp>
        <p:nvSpPr>
          <p:cNvPr id="3" name="Marcador de contenido 2">
            <a:extLst>
              <a:ext uri="{FF2B5EF4-FFF2-40B4-BE49-F238E27FC236}">
                <a16:creationId xmlns:a16="http://schemas.microsoft.com/office/drawing/2014/main" id="{9DFD73DF-C170-438E-7CA6-B9113412CBB6}"/>
              </a:ext>
            </a:extLst>
          </p:cNvPr>
          <p:cNvSpPr>
            <a:spLocks noGrp="1"/>
          </p:cNvSpPr>
          <p:nvPr>
            <p:ph idx="1"/>
          </p:nvPr>
        </p:nvSpPr>
        <p:spPr>
          <a:xfrm>
            <a:off x="677334" y="2160589"/>
            <a:ext cx="5220430" cy="4354511"/>
          </a:xfrm>
        </p:spPr>
        <p:txBody>
          <a:bodyPr>
            <a:normAutofit fontScale="77500" lnSpcReduction="20000"/>
          </a:bodyPr>
          <a:lstStyle/>
          <a:p>
            <a:pPr algn="just"/>
            <a:r>
              <a:rPr lang="es-ES" sz="2300" b="0" i="0" dirty="0">
                <a:effectLst/>
              </a:rPr>
              <a:t>Nació el 25 de diciembre de 1642, en Woolsthorpe, Lincolnshire, Inglaterra, es el más grande de los astrónomos ingleses; se destacó también como gran físico y matemático. Fue en realidad un genio al cual debemos el descubrimiento de la ley de gravitación universal, que es una de las piedras angulares de la ciencia moderna. Fue uno de los inventores del cálculo diferencial e integral</a:t>
            </a:r>
          </a:p>
          <a:p>
            <a:pPr algn="just"/>
            <a:r>
              <a:rPr lang="es-ES" sz="2300" dirty="0"/>
              <a:t>Newton creo las 3 Leyes fundamentales que son: </a:t>
            </a:r>
          </a:p>
          <a:p>
            <a:pPr algn="just">
              <a:buFont typeface="+mj-lt"/>
              <a:buAutoNum type="arabicPeriod"/>
            </a:pPr>
            <a:r>
              <a:rPr lang="es-ES" sz="2300" b="0" i="0" dirty="0">
                <a:effectLst/>
              </a:rPr>
              <a:t>Ley de la Inercia</a:t>
            </a:r>
          </a:p>
          <a:p>
            <a:pPr algn="just">
              <a:buFont typeface="+mj-lt"/>
              <a:buAutoNum type="arabicPeriod"/>
            </a:pPr>
            <a:r>
              <a:rPr lang="es-ES" sz="2300" dirty="0"/>
              <a:t>Ley Fundamental de la Dinámica</a:t>
            </a:r>
          </a:p>
          <a:p>
            <a:pPr algn="just">
              <a:buFont typeface="+mj-lt"/>
              <a:buAutoNum type="arabicPeriod"/>
            </a:pPr>
            <a:r>
              <a:rPr lang="es-ES" sz="2300" b="0" i="0" dirty="0">
                <a:effectLst/>
              </a:rPr>
              <a:t>Ley de Principio de Acción y Reacción</a:t>
            </a:r>
          </a:p>
          <a:p>
            <a:endParaRPr lang="es-ES" dirty="0"/>
          </a:p>
          <a:p>
            <a:endParaRPr lang="es-CO" dirty="0"/>
          </a:p>
        </p:txBody>
      </p:sp>
      <p:pic>
        <p:nvPicPr>
          <p:cNvPr id="5" name="Imagen 4" descr="Una imagen de una persona&#10;&#10;Descripción generada automáticamente con confianza media">
            <a:extLst>
              <a:ext uri="{FF2B5EF4-FFF2-40B4-BE49-F238E27FC236}">
                <a16:creationId xmlns:a16="http://schemas.microsoft.com/office/drawing/2014/main" id="{2FFDF148-0308-28D1-9F0F-BFD1B11A3A73}"/>
              </a:ext>
            </a:extLst>
          </p:cNvPr>
          <p:cNvPicPr>
            <a:picLocks noChangeAspect="1"/>
          </p:cNvPicPr>
          <p:nvPr/>
        </p:nvPicPr>
        <p:blipFill>
          <a:blip r:embed="rId2">
            <a:extLst>
              <a:ext uri="{28A0092B-C50C-407E-A947-70E740481C1C}">
                <a14:useLocalDpi xmlns:a14="http://schemas.microsoft.com/office/drawing/2010/main" val="0"/>
              </a:ext>
            </a:extLst>
          </a:blip>
          <a:srcRect l="892" r="1" b="1"/>
          <a:stretch/>
        </p:blipFill>
        <p:spPr>
          <a:xfrm>
            <a:off x="6127951" y="2159000"/>
            <a:ext cx="3145536" cy="3882362"/>
          </a:xfrm>
          <a:prstGeom prst="rect">
            <a:avLst/>
          </a:prstGeom>
        </p:spPr>
      </p:pic>
    </p:spTree>
    <p:extLst>
      <p:ext uri="{BB962C8B-B14F-4D97-AF65-F5344CB8AC3E}">
        <p14:creationId xmlns:p14="http://schemas.microsoft.com/office/powerpoint/2010/main" val="372986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45E54-D08D-CEF6-7030-95BD909E50AD}"/>
              </a:ext>
            </a:extLst>
          </p:cNvPr>
          <p:cNvSpPr>
            <a:spLocks noGrp="1"/>
          </p:cNvSpPr>
          <p:nvPr>
            <p:ph type="title"/>
          </p:nvPr>
        </p:nvSpPr>
        <p:spPr>
          <a:xfrm>
            <a:off x="677334" y="609600"/>
            <a:ext cx="8596668" cy="1320800"/>
          </a:xfrm>
        </p:spPr>
        <p:txBody>
          <a:bodyPr anchor="t">
            <a:normAutofit/>
          </a:bodyPr>
          <a:lstStyle/>
          <a:p>
            <a:r>
              <a:rPr lang="es-CO" dirty="0"/>
              <a:t>LEY DE INERCIA</a:t>
            </a:r>
          </a:p>
        </p:txBody>
      </p:sp>
      <p:sp>
        <p:nvSpPr>
          <p:cNvPr id="3" name="Marcador de contenido 2">
            <a:extLst>
              <a:ext uri="{FF2B5EF4-FFF2-40B4-BE49-F238E27FC236}">
                <a16:creationId xmlns:a16="http://schemas.microsoft.com/office/drawing/2014/main" id="{180149BC-3839-D88F-206B-8A13F91BB547}"/>
              </a:ext>
            </a:extLst>
          </p:cNvPr>
          <p:cNvSpPr>
            <a:spLocks noGrp="1"/>
          </p:cNvSpPr>
          <p:nvPr>
            <p:ph idx="1"/>
          </p:nvPr>
        </p:nvSpPr>
        <p:spPr>
          <a:xfrm>
            <a:off x="677334" y="3159774"/>
            <a:ext cx="3957349" cy="1881475"/>
          </a:xfrm>
        </p:spPr>
        <p:txBody>
          <a:bodyPr>
            <a:normAutofit/>
          </a:bodyPr>
          <a:lstStyle/>
          <a:p>
            <a:pPr algn="just"/>
            <a:r>
              <a:rPr lang="es-ES" dirty="0"/>
              <a:t>T</a:t>
            </a:r>
            <a:r>
              <a:rPr lang="es-ES" b="0" i="0" dirty="0">
                <a:effectLst/>
              </a:rPr>
              <a:t>odo cuerpo persevera en su estado de reposo o movimiento uniforme y en la misma dirección y velocidad a no ser que sea obligado a cambiar su estado por fuerzas netas impresas sobre él</a:t>
            </a:r>
          </a:p>
          <a:p>
            <a:endParaRPr lang="es-ES" dirty="0">
              <a:latin typeface="Google Sans"/>
            </a:endParaRPr>
          </a:p>
          <a:p>
            <a:endParaRPr lang="es-CO" dirty="0"/>
          </a:p>
        </p:txBody>
      </p:sp>
      <p:pic>
        <p:nvPicPr>
          <p:cNvPr id="5" name="Imagen 4" descr="Un dibujo de una persona en una bicicleta&#10;&#10;Descripción generada automáticamente con confianza media">
            <a:extLst>
              <a:ext uri="{FF2B5EF4-FFF2-40B4-BE49-F238E27FC236}">
                <a16:creationId xmlns:a16="http://schemas.microsoft.com/office/drawing/2014/main" id="{00BC212C-4640-0735-C931-7CF87754CF7D}"/>
              </a:ext>
            </a:extLst>
          </p:cNvPr>
          <p:cNvPicPr>
            <a:picLocks noChangeAspect="1"/>
          </p:cNvPicPr>
          <p:nvPr/>
        </p:nvPicPr>
        <p:blipFill>
          <a:blip r:embed="rId2">
            <a:extLst>
              <a:ext uri="{28A0092B-C50C-407E-A947-70E740481C1C}">
                <a14:useLocalDpi xmlns:a14="http://schemas.microsoft.com/office/drawing/2010/main" val="0"/>
              </a:ext>
            </a:extLst>
          </a:blip>
          <a:srcRect l="1601" r="16930" b="-2"/>
          <a:stretch/>
        </p:blipFill>
        <p:spPr>
          <a:xfrm>
            <a:off x="4857451" y="2159331"/>
            <a:ext cx="4941176" cy="3882362"/>
          </a:xfrm>
          <a:prstGeom prst="rect">
            <a:avLst/>
          </a:prstGeom>
        </p:spPr>
      </p:pic>
    </p:spTree>
    <p:extLst>
      <p:ext uri="{BB962C8B-B14F-4D97-AF65-F5344CB8AC3E}">
        <p14:creationId xmlns:p14="http://schemas.microsoft.com/office/powerpoint/2010/main" val="153509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2509D-9920-7813-9449-DCC1CAF3F684}"/>
              </a:ext>
            </a:extLst>
          </p:cNvPr>
          <p:cNvSpPr>
            <a:spLocks noGrp="1"/>
          </p:cNvSpPr>
          <p:nvPr>
            <p:ph type="title"/>
          </p:nvPr>
        </p:nvSpPr>
        <p:spPr>
          <a:xfrm>
            <a:off x="677334" y="609600"/>
            <a:ext cx="8596668" cy="1320800"/>
          </a:xfrm>
        </p:spPr>
        <p:txBody>
          <a:bodyPr anchor="t">
            <a:normAutofit/>
          </a:bodyPr>
          <a:lstStyle/>
          <a:p>
            <a:r>
              <a:rPr lang="es-CO" dirty="0"/>
              <a:t>LEY FUNDAMENTAL DE LA DINÁMICA </a:t>
            </a:r>
          </a:p>
        </p:txBody>
      </p:sp>
      <p:sp>
        <p:nvSpPr>
          <p:cNvPr id="3" name="Marcador de contenido 2">
            <a:extLst>
              <a:ext uri="{FF2B5EF4-FFF2-40B4-BE49-F238E27FC236}">
                <a16:creationId xmlns:a16="http://schemas.microsoft.com/office/drawing/2014/main" id="{EF0B68E4-5B25-7F34-3E83-D7271D563845}"/>
              </a:ext>
            </a:extLst>
          </p:cNvPr>
          <p:cNvSpPr>
            <a:spLocks noGrp="1"/>
          </p:cNvSpPr>
          <p:nvPr>
            <p:ph idx="1"/>
          </p:nvPr>
        </p:nvSpPr>
        <p:spPr>
          <a:xfrm>
            <a:off x="313652" y="3024550"/>
            <a:ext cx="5220430" cy="1268410"/>
          </a:xfrm>
        </p:spPr>
        <p:txBody>
          <a:bodyPr>
            <a:normAutofit/>
          </a:bodyPr>
          <a:lstStyle/>
          <a:p>
            <a:pPr algn="just"/>
            <a:r>
              <a:rPr lang="es-ES" dirty="0"/>
              <a:t>P</a:t>
            </a:r>
            <a:r>
              <a:rPr lang="es-ES" b="0" i="0" dirty="0">
                <a:effectLst/>
              </a:rPr>
              <a:t>lantea que la fuerza neta aplicada sobre un objeto es directamente proporcional a la aceleración que este adquiere en su trayectoria</a:t>
            </a:r>
          </a:p>
          <a:p>
            <a:endParaRPr lang="es-ES" dirty="0"/>
          </a:p>
          <a:p>
            <a:endParaRPr lang="es-CO" dirty="0"/>
          </a:p>
        </p:txBody>
      </p:sp>
      <p:pic>
        <p:nvPicPr>
          <p:cNvPr id="5" name="Imagen 4" descr="Gráfico">
            <a:extLst>
              <a:ext uri="{FF2B5EF4-FFF2-40B4-BE49-F238E27FC236}">
                <a16:creationId xmlns:a16="http://schemas.microsoft.com/office/drawing/2014/main" id="{5B97E5C6-0738-2E33-2B85-D5205FB0B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764" y="2389910"/>
            <a:ext cx="4511451" cy="2537691"/>
          </a:xfrm>
          <a:prstGeom prst="rect">
            <a:avLst/>
          </a:prstGeom>
        </p:spPr>
      </p:pic>
    </p:spTree>
    <p:extLst>
      <p:ext uri="{BB962C8B-B14F-4D97-AF65-F5344CB8AC3E}">
        <p14:creationId xmlns:p14="http://schemas.microsoft.com/office/powerpoint/2010/main" val="265445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611D7-3393-51EA-0BD4-E7A01B930DEE}"/>
              </a:ext>
            </a:extLst>
          </p:cNvPr>
          <p:cNvSpPr>
            <a:spLocks noGrp="1"/>
          </p:cNvSpPr>
          <p:nvPr>
            <p:ph type="title"/>
          </p:nvPr>
        </p:nvSpPr>
        <p:spPr>
          <a:xfrm>
            <a:off x="677334" y="609600"/>
            <a:ext cx="8596668" cy="1320800"/>
          </a:xfrm>
        </p:spPr>
        <p:txBody>
          <a:bodyPr anchor="t">
            <a:normAutofit/>
          </a:bodyPr>
          <a:lstStyle/>
          <a:p>
            <a:r>
              <a:rPr lang="es-CO" dirty="0"/>
              <a:t>LEY DE PRINCIPIO DE ACCIÓN Y REACCIÓN </a:t>
            </a:r>
          </a:p>
        </p:txBody>
      </p:sp>
      <p:sp>
        <p:nvSpPr>
          <p:cNvPr id="3" name="Marcador de contenido 2">
            <a:extLst>
              <a:ext uri="{FF2B5EF4-FFF2-40B4-BE49-F238E27FC236}">
                <a16:creationId xmlns:a16="http://schemas.microsoft.com/office/drawing/2014/main" id="{D93B7F2C-56BF-7D49-93F5-AB852DF52DCF}"/>
              </a:ext>
            </a:extLst>
          </p:cNvPr>
          <p:cNvSpPr>
            <a:spLocks noGrp="1"/>
          </p:cNvSpPr>
          <p:nvPr>
            <p:ph idx="1"/>
          </p:nvPr>
        </p:nvSpPr>
        <p:spPr>
          <a:xfrm>
            <a:off x="677334" y="2160589"/>
            <a:ext cx="3957349" cy="3880773"/>
          </a:xfrm>
        </p:spPr>
        <p:txBody>
          <a:bodyPr>
            <a:normAutofit/>
          </a:bodyPr>
          <a:lstStyle/>
          <a:p>
            <a:r>
              <a:rPr lang="es-ES" dirty="0"/>
              <a:t>T</a:t>
            </a:r>
            <a:r>
              <a:rPr lang="es-ES" b="0" i="0" dirty="0">
                <a:effectLst/>
              </a:rPr>
              <a:t>oda acción genera una reacción de igual intensidad, pero en sentido opuesto. Es decir, siempre que un objeto ejerza una fuerza sobre otro, este último devolverá una fuerza de igual magnitud, pero en sentido opuesto al primero</a:t>
            </a:r>
            <a:endParaRPr lang="es-CO" dirty="0"/>
          </a:p>
        </p:txBody>
      </p:sp>
      <p:pic>
        <p:nvPicPr>
          <p:cNvPr id="5" name="Imagen 4" descr="Diagrama">
            <a:extLst>
              <a:ext uri="{FF2B5EF4-FFF2-40B4-BE49-F238E27FC236}">
                <a16:creationId xmlns:a16="http://schemas.microsoft.com/office/drawing/2014/main" id="{41309852-CFEF-2B23-0926-221B312DE8EF}"/>
              </a:ext>
            </a:extLst>
          </p:cNvPr>
          <p:cNvPicPr>
            <a:picLocks noChangeAspect="1"/>
          </p:cNvPicPr>
          <p:nvPr/>
        </p:nvPicPr>
        <p:blipFill>
          <a:blip r:embed="rId2">
            <a:extLst>
              <a:ext uri="{28A0092B-C50C-407E-A947-70E740481C1C}">
                <a14:useLocalDpi xmlns:a14="http://schemas.microsoft.com/office/drawing/2010/main" val="0"/>
              </a:ext>
            </a:extLst>
          </a:blip>
          <a:srcRect t="2829" r="-1" b="6450"/>
          <a:stretch/>
        </p:blipFill>
        <p:spPr>
          <a:xfrm>
            <a:off x="4857451" y="2159331"/>
            <a:ext cx="4415050" cy="3882362"/>
          </a:xfrm>
          <a:prstGeom prst="rect">
            <a:avLst/>
          </a:prstGeom>
        </p:spPr>
      </p:pic>
    </p:spTree>
    <p:extLst>
      <p:ext uri="{BB962C8B-B14F-4D97-AF65-F5344CB8AC3E}">
        <p14:creationId xmlns:p14="http://schemas.microsoft.com/office/powerpoint/2010/main" val="26979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507F6-D0B0-603B-2D99-E7219093E19E}"/>
              </a:ext>
            </a:extLst>
          </p:cNvPr>
          <p:cNvSpPr>
            <a:spLocks noGrp="1"/>
          </p:cNvSpPr>
          <p:nvPr>
            <p:ph type="title"/>
          </p:nvPr>
        </p:nvSpPr>
        <p:spPr>
          <a:xfrm>
            <a:off x="729288" y="1267690"/>
            <a:ext cx="8596668" cy="4125191"/>
          </a:xfrm>
        </p:spPr>
        <p:txBody>
          <a:bodyPr>
            <a:normAutofit fontScale="90000"/>
          </a:bodyPr>
          <a:lstStyle/>
          <a:p>
            <a:r>
              <a:rPr lang="es-CO" dirty="0"/>
              <a:t>EXPERIMENTO DE LA SEGUNDA LEY DE NEWTON: PRINCIPIO FUNDAMENTAL DE LA DINÁMICA</a:t>
            </a:r>
            <a:br>
              <a:rPr lang="es-CO" dirty="0"/>
            </a:br>
            <a:br>
              <a:rPr lang="es-CO" dirty="0"/>
            </a:br>
            <a:r>
              <a:rPr lang="es-CO" dirty="0"/>
              <a:t>EN ESTE VÍDEO VAMOS A EXPLICAR LA LEY DE LA FUERZA</a:t>
            </a:r>
            <a:br>
              <a:rPr lang="es-CO" dirty="0"/>
            </a:br>
            <a:br>
              <a:rPr lang="es-CO" dirty="0"/>
            </a:br>
            <a:endParaRPr lang="es-CO" dirty="0"/>
          </a:p>
        </p:txBody>
      </p:sp>
    </p:spTree>
    <p:extLst>
      <p:ext uri="{BB962C8B-B14F-4D97-AF65-F5344CB8AC3E}">
        <p14:creationId xmlns:p14="http://schemas.microsoft.com/office/powerpoint/2010/main" val="403332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56B37-0C50-D42A-18FA-5E3CA264BA17}"/>
              </a:ext>
            </a:extLst>
          </p:cNvPr>
          <p:cNvSpPr>
            <a:spLocks noGrp="1"/>
          </p:cNvSpPr>
          <p:nvPr>
            <p:ph type="title"/>
          </p:nvPr>
        </p:nvSpPr>
        <p:spPr>
          <a:xfrm>
            <a:off x="677334" y="609600"/>
            <a:ext cx="8596668" cy="1320800"/>
          </a:xfrm>
        </p:spPr>
        <p:txBody>
          <a:bodyPr anchor="t">
            <a:normAutofit/>
          </a:bodyPr>
          <a:lstStyle/>
          <a:p>
            <a:r>
              <a:rPr lang="es-CO" dirty="0"/>
              <a:t>LEY DE FUERZA</a:t>
            </a:r>
          </a:p>
        </p:txBody>
      </p:sp>
      <p:sp>
        <p:nvSpPr>
          <p:cNvPr id="3" name="Marcador de contenido 2">
            <a:extLst>
              <a:ext uri="{FF2B5EF4-FFF2-40B4-BE49-F238E27FC236}">
                <a16:creationId xmlns:a16="http://schemas.microsoft.com/office/drawing/2014/main" id="{5A6F78FF-A069-DDEA-02A8-D0D4DA51E684}"/>
              </a:ext>
            </a:extLst>
          </p:cNvPr>
          <p:cNvSpPr>
            <a:spLocks noGrp="1"/>
          </p:cNvSpPr>
          <p:nvPr>
            <p:ph idx="1"/>
          </p:nvPr>
        </p:nvSpPr>
        <p:spPr>
          <a:xfrm>
            <a:off x="677334" y="2434577"/>
            <a:ext cx="5220430" cy="786606"/>
          </a:xfrm>
        </p:spPr>
        <p:txBody>
          <a:bodyPr>
            <a:normAutofit/>
          </a:bodyPr>
          <a:lstStyle/>
          <a:p>
            <a:pPr algn="just"/>
            <a:r>
              <a:rPr lang="es-CO" dirty="0"/>
              <a:t>Entre mayor es la fuerza que se le da a un objeto, mayor será su aceleración</a:t>
            </a:r>
          </a:p>
          <a:p>
            <a:endParaRPr lang="es-CO" dirty="0"/>
          </a:p>
        </p:txBody>
      </p:sp>
      <p:pic>
        <p:nvPicPr>
          <p:cNvPr id="5" name="Imagen 4" descr="Interfaz de usuario gráfica, Aplicación&#10;&#10;Descripción generada automáticamente">
            <a:extLst>
              <a:ext uri="{FF2B5EF4-FFF2-40B4-BE49-F238E27FC236}">
                <a16:creationId xmlns:a16="http://schemas.microsoft.com/office/drawing/2014/main" id="{C3D829BC-73F4-EC84-6D44-2E0BCDD5BB37}"/>
              </a:ext>
            </a:extLst>
          </p:cNvPr>
          <p:cNvPicPr>
            <a:picLocks noChangeAspect="1"/>
          </p:cNvPicPr>
          <p:nvPr/>
        </p:nvPicPr>
        <p:blipFill>
          <a:blip r:embed="rId2"/>
          <a:srcRect l="13466" t="32879" r="49290" b="39977"/>
          <a:stretch/>
        </p:blipFill>
        <p:spPr>
          <a:xfrm>
            <a:off x="6087417" y="2159000"/>
            <a:ext cx="3145536" cy="1320801"/>
          </a:xfrm>
          <a:prstGeom prst="rect">
            <a:avLst/>
          </a:prstGeom>
        </p:spPr>
      </p:pic>
      <p:sp>
        <p:nvSpPr>
          <p:cNvPr id="7" name="Marcador de contenido 2">
            <a:extLst>
              <a:ext uri="{FF2B5EF4-FFF2-40B4-BE49-F238E27FC236}">
                <a16:creationId xmlns:a16="http://schemas.microsoft.com/office/drawing/2014/main" id="{F66C1219-E042-76AF-557E-C72C21CE9F3D}"/>
              </a:ext>
            </a:extLst>
          </p:cNvPr>
          <p:cNvSpPr txBox="1">
            <a:spLocks/>
          </p:cNvSpPr>
          <p:nvPr/>
        </p:nvSpPr>
        <p:spPr>
          <a:xfrm>
            <a:off x="677334" y="4534299"/>
            <a:ext cx="5220430" cy="105601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CO" sz="1900" dirty="0"/>
              <a:t>EL objeto al aplicar más volumen, la aceleración disminuye, es decir, que el objeto se hace más lento y por lo tanto, la fuerza aumentaría más</a:t>
            </a:r>
          </a:p>
          <a:p>
            <a:endParaRPr lang="es-CO" dirty="0"/>
          </a:p>
        </p:txBody>
      </p:sp>
      <p:pic>
        <p:nvPicPr>
          <p:cNvPr id="9" name="Imagen 8">
            <a:extLst>
              <a:ext uri="{FF2B5EF4-FFF2-40B4-BE49-F238E27FC236}">
                <a16:creationId xmlns:a16="http://schemas.microsoft.com/office/drawing/2014/main" id="{9C6091CA-77E1-3BEB-FF0C-0450C0301D89}"/>
              </a:ext>
            </a:extLst>
          </p:cNvPr>
          <p:cNvPicPr>
            <a:picLocks noChangeAspect="1"/>
          </p:cNvPicPr>
          <p:nvPr/>
        </p:nvPicPr>
        <p:blipFill>
          <a:blip r:embed="rId3"/>
          <a:srcRect l="18410" t="31481" r="53977" b="39091"/>
          <a:stretch/>
        </p:blipFill>
        <p:spPr>
          <a:xfrm>
            <a:off x="6096000" y="4031673"/>
            <a:ext cx="3366655" cy="1905000"/>
          </a:xfrm>
          <a:prstGeom prst="rect">
            <a:avLst/>
          </a:prstGeom>
        </p:spPr>
      </p:pic>
    </p:spTree>
    <p:extLst>
      <p:ext uri="{BB962C8B-B14F-4D97-AF65-F5344CB8AC3E}">
        <p14:creationId xmlns:p14="http://schemas.microsoft.com/office/powerpoint/2010/main" val="335511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429E9-4EF2-2864-A5FF-855DC1800AD1}"/>
              </a:ext>
            </a:extLst>
          </p:cNvPr>
          <p:cNvSpPr>
            <a:spLocks noGrp="1"/>
          </p:cNvSpPr>
          <p:nvPr>
            <p:ph type="title"/>
          </p:nvPr>
        </p:nvSpPr>
        <p:spPr/>
        <p:txBody>
          <a:bodyPr/>
          <a:lstStyle/>
          <a:p>
            <a:r>
              <a:rPr lang="es-CO" dirty="0"/>
              <a:t>CONCLUSIÓN</a:t>
            </a:r>
          </a:p>
        </p:txBody>
      </p:sp>
      <p:sp>
        <p:nvSpPr>
          <p:cNvPr id="3" name="Marcador de contenido 2">
            <a:extLst>
              <a:ext uri="{FF2B5EF4-FFF2-40B4-BE49-F238E27FC236}">
                <a16:creationId xmlns:a16="http://schemas.microsoft.com/office/drawing/2014/main" id="{69DE1108-9414-37DA-EC4F-C986DAAD1BBC}"/>
              </a:ext>
            </a:extLst>
          </p:cNvPr>
          <p:cNvSpPr>
            <a:spLocks noGrp="1"/>
          </p:cNvSpPr>
          <p:nvPr>
            <p:ph idx="1"/>
          </p:nvPr>
        </p:nvSpPr>
        <p:spPr/>
        <p:txBody>
          <a:bodyPr/>
          <a:lstStyle/>
          <a:p>
            <a:r>
              <a:rPr lang="es-ES" dirty="0"/>
              <a:t>La conclusión de un experimento de aplicación debe resumir los hallazgos clave, reflexionar sobre los resultados obtenidos y destacar las posibles implicaciones prácticas</a:t>
            </a:r>
            <a:endParaRPr lang="es-CO" dirty="0"/>
          </a:p>
        </p:txBody>
      </p:sp>
    </p:spTree>
    <p:extLst>
      <p:ext uri="{BB962C8B-B14F-4D97-AF65-F5344CB8AC3E}">
        <p14:creationId xmlns:p14="http://schemas.microsoft.com/office/powerpoint/2010/main" val="252755003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84</TotalTime>
  <Words>388</Words>
  <Application>Microsoft Office PowerPoint</Application>
  <PresentationFormat>Panorámica</PresentationFormat>
  <Paragraphs>23</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Aptos</vt:lpstr>
      <vt:lpstr>Arial</vt:lpstr>
      <vt:lpstr>Google Sans</vt:lpstr>
      <vt:lpstr>Trebuchet MS</vt:lpstr>
      <vt:lpstr>Wingdings 3</vt:lpstr>
      <vt:lpstr>Faceta</vt:lpstr>
      <vt:lpstr>   VIDEO –EXPOSITIVO SOBRE EXPERIMENTO DE APLICACIÓN  GA3-220501093-AA2-EV01  ANDRÉS ALBERTO BUILES MUÑOZ  INSTRUCTOR JHON ALEJANDRO NIÑO TAMBO  2277395  SENA </vt:lpstr>
      <vt:lpstr>INTRODUCCIÓN</vt:lpstr>
      <vt:lpstr>ISSAC NEWTON</vt:lpstr>
      <vt:lpstr>LEY DE INERCIA</vt:lpstr>
      <vt:lpstr>LEY FUNDAMENTAL DE LA DINÁMICA </vt:lpstr>
      <vt:lpstr>LEY DE PRINCIPIO DE ACCIÓN Y REACCIÓN </vt:lpstr>
      <vt:lpstr>EXPERIMENTO DE LA SEGUNDA LEY DE NEWTON: PRINCIPIO FUNDAMENTAL DE LA DINÁMICA  EN ESTE VÍDEO VAMOS A EXPLICAR LA LEY DE LA FUERZA  </vt:lpstr>
      <vt:lpstr>LEY DE FUERZA</vt:lpstr>
      <vt:lpstr>CONCLUSIÓN</vt:lpstr>
      <vt:lpstr>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ANDRES MUÑOZ</dc:creator>
  <cp:lastModifiedBy>ANDRES MUÑOZ</cp:lastModifiedBy>
  <cp:revision>1</cp:revision>
  <dcterms:created xsi:type="dcterms:W3CDTF">2024-11-26T23:59:58Z</dcterms:created>
  <dcterms:modified xsi:type="dcterms:W3CDTF">2024-11-27T01:24:06Z</dcterms:modified>
</cp:coreProperties>
</file>