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66E5F5C-E1EC-4F6B-9009-79A27DDE996E}" type="datetimeFigureOut">
              <a:rPr lang="es-CO" smtClean="0"/>
              <a:t>4/12/2024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7403BDE-2E87-463A-8504-1E6AB40021FD}" type="slidenum">
              <a:rPr lang="es-CO" smtClean="0"/>
              <a:t>‹Nº›</a:t>
            </a:fld>
            <a:endParaRPr lang="es-CO"/>
          </a:p>
        </p:txBody>
      </p:sp>
    </p:spTree>
    <p:extLst>
      <p:ext uri="{BB962C8B-B14F-4D97-AF65-F5344CB8AC3E}">
        <p14:creationId xmlns:p14="http://schemas.microsoft.com/office/powerpoint/2010/main" val="3520176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66E5F5C-E1EC-4F6B-9009-79A27DDE996E}" type="datetimeFigureOut">
              <a:rPr lang="es-CO" smtClean="0"/>
              <a:t>4/12/2024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7403BDE-2E87-463A-8504-1E6AB40021FD}" type="slidenum">
              <a:rPr lang="es-CO" smtClean="0"/>
              <a:t>‹Nº›</a:t>
            </a:fld>
            <a:endParaRPr lang="es-CO"/>
          </a:p>
        </p:txBody>
      </p:sp>
    </p:spTree>
    <p:extLst>
      <p:ext uri="{BB962C8B-B14F-4D97-AF65-F5344CB8AC3E}">
        <p14:creationId xmlns:p14="http://schemas.microsoft.com/office/powerpoint/2010/main" val="2222524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66E5F5C-E1EC-4F6B-9009-79A27DDE996E}" type="datetimeFigureOut">
              <a:rPr lang="es-CO" smtClean="0"/>
              <a:t>4/12/2024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7403BDE-2E87-463A-8504-1E6AB40021FD}" type="slidenum">
              <a:rPr lang="es-CO" smtClean="0"/>
              <a:t>‹Nº›</a:t>
            </a:fld>
            <a:endParaRPr lang="es-CO"/>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52258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66E5F5C-E1EC-4F6B-9009-79A27DDE996E}" type="datetimeFigureOut">
              <a:rPr lang="es-CO" smtClean="0"/>
              <a:t>4/12/2024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7403BDE-2E87-463A-8504-1E6AB40021FD}" type="slidenum">
              <a:rPr lang="es-CO" smtClean="0"/>
              <a:t>‹Nº›</a:t>
            </a:fld>
            <a:endParaRPr lang="es-CO"/>
          </a:p>
        </p:txBody>
      </p:sp>
    </p:spTree>
    <p:extLst>
      <p:ext uri="{BB962C8B-B14F-4D97-AF65-F5344CB8AC3E}">
        <p14:creationId xmlns:p14="http://schemas.microsoft.com/office/powerpoint/2010/main" val="32739007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66E5F5C-E1EC-4F6B-9009-79A27DDE996E}" type="datetimeFigureOut">
              <a:rPr lang="es-CO" smtClean="0"/>
              <a:t>4/12/2024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7403BDE-2E87-463A-8504-1E6AB40021FD}" type="slidenum">
              <a:rPr lang="es-CO" smtClean="0"/>
              <a:t>‹Nº›</a:t>
            </a:fld>
            <a:endParaRPr lang="es-C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16271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66E5F5C-E1EC-4F6B-9009-79A27DDE996E}" type="datetimeFigureOut">
              <a:rPr lang="es-CO" smtClean="0"/>
              <a:t>4/12/2024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7403BDE-2E87-463A-8504-1E6AB40021FD}" type="slidenum">
              <a:rPr lang="es-CO" smtClean="0"/>
              <a:t>‹Nº›</a:t>
            </a:fld>
            <a:endParaRPr lang="es-CO"/>
          </a:p>
        </p:txBody>
      </p:sp>
    </p:spTree>
    <p:extLst>
      <p:ext uri="{BB962C8B-B14F-4D97-AF65-F5344CB8AC3E}">
        <p14:creationId xmlns:p14="http://schemas.microsoft.com/office/powerpoint/2010/main" val="3020042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6E5F5C-E1EC-4F6B-9009-79A27DDE996E}" type="datetimeFigureOut">
              <a:rPr lang="es-CO" smtClean="0"/>
              <a:t>4/12/2024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7403BDE-2E87-463A-8504-1E6AB40021FD}" type="slidenum">
              <a:rPr lang="es-CO" smtClean="0"/>
              <a:t>‹Nº›</a:t>
            </a:fld>
            <a:endParaRPr lang="es-CO"/>
          </a:p>
        </p:txBody>
      </p:sp>
    </p:spTree>
    <p:extLst>
      <p:ext uri="{BB962C8B-B14F-4D97-AF65-F5344CB8AC3E}">
        <p14:creationId xmlns:p14="http://schemas.microsoft.com/office/powerpoint/2010/main" val="28366835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6E5F5C-E1EC-4F6B-9009-79A27DDE996E}" type="datetimeFigureOut">
              <a:rPr lang="es-CO" smtClean="0"/>
              <a:t>4/12/2024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7403BDE-2E87-463A-8504-1E6AB40021FD}" type="slidenum">
              <a:rPr lang="es-CO" smtClean="0"/>
              <a:t>‹Nº›</a:t>
            </a:fld>
            <a:endParaRPr lang="es-CO"/>
          </a:p>
        </p:txBody>
      </p:sp>
    </p:spTree>
    <p:extLst>
      <p:ext uri="{BB962C8B-B14F-4D97-AF65-F5344CB8AC3E}">
        <p14:creationId xmlns:p14="http://schemas.microsoft.com/office/powerpoint/2010/main" val="2047297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6E5F5C-E1EC-4F6B-9009-79A27DDE996E}" type="datetimeFigureOut">
              <a:rPr lang="es-CO" smtClean="0"/>
              <a:t>4/12/2024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7403BDE-2E87-463A-8504-1E6AB40021FD}" type="slidenum">
              <a:rPr lang="es-CO" smtClean="0"/>
              <a:t>‹Nº›</a:t>
            </a:fld>
            <a:endParaRPr lang="es-CO"/>
          </a:p>
        </p:txBody>
      </p:sp>
    </p:spTree>
    <p:extLst>
      <p:ext uri="{BB962C8B-B14F-4D97-AF65-F5344CB8AC3E}">
        <p14:creationId xmlns:p14="http://schemas.microsoft.com/office/powerpoint/2010/main" val="3063029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66E5F5C-E1EC-4F6B-9009-79A27DDE996E}" type="datetimeFigureOut">
              <a:rPr lang="es-CO" smtClean="0"/>
              <a:t>4/12/2024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7403BDE-2E87-463A-8504-1E6AB40021FD}" type="slidenum">
              <a:rPr lang="es-CO" smtClean="0"/>
              <a:t>‹Nº›</a:t>
            </a:fld>
            <a:endParaRPr lang="es-CO"/>
          </a:p>
        </p:txBody>
      </p:sp>
    </p:spTree>
    <p:extLst>
      <p:ext uri="{BB962C8B-B14F-4D97-AF65-F5344CB8AC3E}">
        <p14:creationId xmlns:p14="http://schemas.microsoft.com/office/powerpoint/2010/main" val="2434436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66E5F5C-E1EC-4F6B-9009-79A27DDE996E}" type="datetimeFigureOut">
              <a:rPr lang="es-CO" smtClean="0"/>
              <a:t>4/12/2024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7403BDE-2E87-463A-8504-1E6AB40021FD}" type="slidenum">
              <a:rPr lang="es-CO" smtClean="0"/>
              <a:t>‹Nº›</a:t>
            </a:fld>
            <a:endParaRPr lang="es-CO"/>
          </a:p>
        </p:txBody>
      </p:sp>
    </p:spTree>
    <p:extLst>
      <p:ext uri="{BB962C8B-B14F-4D97-AF65-F5344CB8AC3E}">
        <p14:creationId xmlns:p14="http://schemas.microsoft.com/office/powerpoint/2010/main" val="2180584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66E5F5C-E1EC-4F6B-9009-79A27DDE996E}" type="datetimeFigureOut">
              <a:rPr lang="es-CO" smtClean="0"/>
              <a:t>4/12/2024</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27403BDE-2E87-463A-8504-1E6AB40021FD}" type="slidenum">
              <a:rPr lang="es-CO" smtClean="0"/>
              <a:t>‹Nº›</a:t>
            </a:fld>
            <a:endParaRPr lang="es-CO"/>
          </a:p>
        </p:txBody>
      </p:sp>
    </p:spTree>
    <p:extLst>
      <p:ext uri="{BB962C8B-B14F-4D97-AF65-F5344CB8AC3E}">
        <p14:creationId xmlns:p14="http://schemas.microsoft.com/office/powerpoint/2010/main" val="837788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66E5F5C-E1EC-4F6B-9009-79A27DDE996E}" type="datetimeFigureOut">
              <a:rPr lang="es-CO" smtClean="0"/>
              <a:t>4/12/2024</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27403BDE-2E87-463A-8504-1E6AB40021FD}" type="slidenum">
              <a:rPr lang="es-CO" smtClean="0"/>
              <a:t>‹Nº›</a:t>
            </a:fld>
            <a:endParaRPr lang="es-CO"/>
          </a:p>
        </p:txBody>
      </p:sp>
    </p:spTree>
    <p:extLst>
      <p:ext uri="{BB962C8B-B14F-4D97-AF65-F5344CB8AC3E}">
        <p14:creationId xmlns:p14="http://schemas.microsoft.com/office/powerpoint/2010/main" val="1938178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6E5F5C-E1EC-4F6B-9009-79A27DDE996E}" type="datetimeFigureOut">
              <a:rPr lang="es-CO" smtClean="0"/>
              <a:t>4/12/2024</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27403BDE-2E87-463A-8504-1E6AB40021FD}" type="slidenum">
              <a:rPr lang="es-CO" smtClean="0"/>
              <a:t>‹Nº›</a:t>
            </a:fld>
            <a:endParaRPr lang="es-CO"/>
          </a:p>
        </p:txBody>
      </p:sp>
    </p:spTree>
    <p:extLst>
      <p:ext uri="{BB962C8B-B14F-4D97-AF65-F5344CB8AC3E}">
        <p14:creationId xmlns:p14="http://schemas.microsoft.com/office/powerpoint/2010/main" val="4118185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66E5F5C-E1EC-4F6B-9009-79A27DDE996E}" type="datetimeFigureOut">
              <a:rPr lang="es-CO" smtClean="0"/>
              <a:t>4/12/2024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7403BDE-2E87-463A-8504-1E6AB40021FD}" type="slidenum">
              <a:rPr lang="es-CO" smtClean="0"/>
              <a:t>‹Nº›</a:t>
            </a:fld>
            <a:endParaRPr lang="es-CO"/>
          </a:p>
        </p:txBody>
      </p:sp>
    </p:spTree>
    <p:extLst>
      <p:ext uri="{BB962C8B-B14F-4D97-AF65-F5344CB8AC3E}">
        <p14:creationId xmlns:p14="http://schemas.microsoft.com/office/powerpoint/2010/main" val="3841212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66E5F5C-E1EC-4F6B-9009-79A27DDE996E}" type="datetimeFigureOut">
              <a:rPr lang="es-CO" smtClean="0"/>
              <a:t>4/12/2024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7403BDE-2E87-463A-8504-1E6AB40021FD}" type="slidenum">
              <a:rPr lang="es-CO" smtClean="0"/>
              <a:t>‹Nº›</a:t>
            </a:fld>
            <a:endParaRPr lang="es-CO"/>
          </a:p>
        </p:txBody>
      </p:sp>
    </p:spTree>
    <p:extLst>
      <p:ext uri="{BB962C8B-B14F-4D97-AF65-F5344CB8AC3E}">
        <p14:creationId xmlns:p14="http://schemas.microsoft.com/office/powerpoint/2010/main" val="2688560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6E5F5C-E1EC-4F6B-9009-79A27DDE996E}" type="datetimeFigureOut">
              <a:rPr lang="es-CO" smtClean="0"/>
              <a:t>4/12/2024</a:t>
            </a:fld>
            <a:endParaRPr lang="es-C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7403BDE-2E87-463A-8504-1E6AB40021FD}" type="slidenum">
              <a:rPr lang="es-CO" smtClean="0"/>
              <a:t>‹Nº›</a:t>
            </a:fld>
            <a:endParaRPr lang="es-CO"/>
          </a:p>
        </p:txBody>
      </p:sp>
    </p:spTree>
    <p:extLst>
      <p:ext uri="{BB962C8B-B14F-4D97-AF65-F5344CB8AC3E}">
        <p14:creationId xmlns:p14="http://schemas.microsoft.com/office/powerpoint/2010/main" val="1564921412"/>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202508-0AA2-9BD5-7040-698F488DF578}"/>
              </a:ext>
            </a:extLst>
          </p:cNvPr>
          <p:cNvSpPr>
            <a:spLocks noGrp="1"/>
          </p:cNvSpPr>
          <p:nvPr>
            <p:ph type="ctrTitle"/>
          </p:nvPr>
        </p:nvSpPr>
        <p:spPr>
          <a:xfrm>
            <a:off x="818809" y="713386"/>
            <a:ext cx="8374352" cy="1646302"/>
          </a:xfrm>
        </p:spPr>
        <p:txBody>
          <a:bodyPr/>
          <a:lstStyle/>
          <a:p>
            <a:r>
              <a:rPr lang="es-ES" dirty="0"/>
              <a:t>VIDEO SUSTENTACIÓN</a:t>
            </a:r>
            <a:br>
              <a:rPr lang="es-ES" dirty="0"/>
            </a:br>
            <a:r>
              <a:rPr lang="es-ES" dirty="0"/>
              <a:t>GA1-240201528-AA3-EVO1</a:t>
            </a:r>
            <a:endParaRPr lang="es-CO" dirty="0"/>
          </a:p>
        </p:txBody>
      </p:sp>
      <p:sp>
        <p:nvSpPr>
          <p:cNvPr id="3" name="Subtítulo 2">
            <a:extLst>
              <a:ext uri="{FF2B5EF4-FFF2-40B4-BE49-F238E27FC236}">
                <a16:creationId xmlns:a16="http://schemas.microsoft.com/office/drawing/2014/main" id="{044EB915-0B0F-E52E-FFEE-B2BB3C7BD854}"/>
              </a:ext>
            </a:extLst>
          </p:cNvPr>
          <p:cNvSpPr>
            <a:spLocks noGrp="1"/>
          </p:cNvSpPr>
          <p:nvPr>
            <p:ph type="subTitle" idx="1"/>
          </p:nvPr>
        </p:nvSpPr>
        <p:spPr>
          <a:xfrm>
            <a:off x="818810" y="3028278"/>
            <a:ext cx="8374351" cy="2703928"/>
          </a:xfrm>
        </p:spPr>
        <p:txBody>
          <a:bodyPr>
            <a:normAutofit lnSpcReduction="10000"/>
          </a:bodyPr>
          <a:lstStyle/>
          <a:p>
            <a:r>
              <a:rPr lang="es-ES" dirty="0"/>
              <a:t>ANDRÉS ALBERTO BUILES MUÑOZ</a:t>
            </a:r>
          </a:p>
          <a:p>
            <a:r>
              <a:rPr lang="es-ES" dirty="0"/>
              <a:t>INSTRUCTOR</a:t>
            </a:r>
          </a:p>
          <a:p>
            <a:r>
              <a:rPr lang="es-ES" dirty="0"/>
              <a:t>JHON ALEJANDRO NIÑO TAMBO</a:t>
            </a:r>
          </a:p>
          <a:p>
            <a:r>
              <a:rPr lang="es-CO" dirty="0"/>
              <a:t>2977395</a:t>
            </a:r>
          </a:p>
          <a:p>
            <a:r>
              <a:rPr lang="es-CO" dirty="0"/>
              <a:t>CENTRO METALMÉCANICO</a:t>
            </a:r>
          </a:p>
          <a:p>
            <a:r>
              <a:rPr lang="es-CO" dirty="0"/>
              <a:t>SENA</a:t>
            </a:r>
          </a:p>
          <a:p>
            <a:r>
              <a:rPr lang="es-CO" dirty="0"/>
              <a:t>DICIEMBRE 04, 2024</a:t>
            </a:r>
          </a:p>
          <a:p>
            <a:endParaRPr lang="es-CO" dirty="0"/>
          </a:p>
        </p:txBody>
      </p:sp>
    </p:spTree>
    <p:extLst>
      <p:ext uri="{BB962C8B-B14F-4D97-AF65-F5344CB8AC3E}">
        <p14:creationId xmlns:p14="http://schemas.microsoft.com/office/powerpoint/2010/main" val="576580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2825F8-5A04-B79A-E1BE-B26A00894EA9}"/>
              </a:ext>
            </a:extLst>
          </p:cNvPr>
          <p:cNvSpPr>
            <a:spLocks noGrp="1"/>
          </p:cNvSpPr>
          <p:nvPr>
            <p:ph type="title"/>
          </p:nvPr>
        </p:nvSpPr>
        <p:spPr/>
        <p:txBody>
          <a:bodyPr/>
          <a:lstStyle/>
          <a:p>
            <a:pPr algn="ctr"/>
            <a:r>
              <a:rPr lang="es-ES" b="1" dirty="0"/>
              <a:t>CONCLUSIÓN</a:t>
            </a:r>
            <a:endParaRPr lang="es-CO" b="1" dirty="0"/>
          </a:p>
        </p:txBody>
      </p:sp>
      <p:sp>
        <p:nvSpPr>
          <p:cNvPr id="3" name="Marcador de contenido 2">
            <a:extLst>
              <a:ext uri="{FF2B5EF4-FFF2-40B4-BE49-F238E27FC236}">
                <a16:creationId xmlns:a16="http://schemas.microsoft.com/office/drawing/2014/main" id="{F484214A-3BAD-8934-E132-DCE70AA83771}"/>
              </a:ext>
            </a:extLst>
          </p:cNvPr>
          <p:cNvSpPr>
            <a:spLocks noGrp="1"/>
          </p:cNvSpPr>
          <p:nvPr>
            <p:ph idx="1"/>
          </p:nvPr>
        </p:nvSpPr>
        <p:spPr/>
        <p:txBody>
          <a:bodyPr>
            <a:normAutofit fontScale="92500" lnSpcReduction="20000"/>
          </a:bodyPr>
          <a:lstStyle/>
          <a:p>
            <a:pPr algn="just"/>
            <a:r>
              <a:rPr lang="es-ES" sz="1900" dirty="0"/>
              <a:t>El </a:t>
            </a:r>
            <a:r>
              <a:rPr lang="es-ES" sz="1900" b="1" dirty="0"/>
              <a:t>Censo Nacional de Población y Vivienda</a:t>
            </a:r>
            <a:r>
              <a:rPr lang="es-ES" sz="1900" dirty="0"/>
              <a:t> en Colombia es una herramienta fundamental para conocer las características demográficas, sociales y económicas de la población, así como las condiciones de las viviendas en el país. Los datos recopilados son esenciales para la planificación y toma de decisiones en diversas áreas, como políticas públicas, educación, salud, infraestructura y desarrollo económico.</a:t>
            </a:r>
          </a:p>
          <a:p>
            <a:pPr algn="just"/>
            <a:r>
              <a:rPr lang="es-ES" sz="1900" dirty="0"/>
              <a:t>A través de este censo, el gobierno y las instituciones pueden identificar las necesidades de las comunidades, distribuidas en regiones, áreas urbanas y rurales, lo que permite diseñar políticas más efectivas y equitativas. Además, los resultados sirven como base para proyectos de desarrollo local y regional, facilitando la asignación de recursos y la identificación de prioridades.</a:t>
            </a:r>
          </a:p>
          <a:p>
            <a:pPr algn="just"/>
            <a:r>
              <a:rPr lang="es-ES" sz="1900" dirty="0"/>
              <a:t>En conclusión, el Censo Nacional de Población y Vivienda en Colombia no solo proporciona una radiografía detallada de la situación actual del país, sino que también es un insumo vital para el desarrollo y la construcción de un futuro más inclusivo y sostenible</a:t>
            </a:r>
          </a:p>
          <a:p>
            <a:endParaRPr lang="es-CO" dirty="0"/>
          </a:p>
        </p:txBody>
      </p:sp>
    </p:spTree>
    <p:extLst>
      <p:ext uri="{BB962C8B-B14F-4D97-AF65-F5344CB8AC3E}">
        <p14:creationId xmlns:p14="http://schemas.microsoft.com/office/powerpoint/2010/main" val="632420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078C6B-79E2-79D4-392F-FF84DE389580}"/>
              </a:ext>
            </a:extLst>
          </p:cNvPr>
          <p:cNvSpPr>
            <a:spLocks noGrp="1"/>
          </p:cNvSpPr>
          <p:nvPr>
            <p:ph type="title"/>
          </p:nvPr>
        </p:nvSpPr>
        <p:spPr/>
        <p:txBody>
          <a:bodyPr/>
          <a:lstStyle/>
          <a:p>
            <a:pPr algn="ctr"/>
            <a:r>
              <a:rPr lang="es-ES" b="1" dirty="0"/>
              <a:t>INTRODUCCIÓN</a:t>
            </a:r>
            <a:endParaRPr lang="es-CO" b="1" dirty="0"/>
          </a:p>
        </p:txBody>
      </p:sp>
      <p:sp>
        <p:nvSpPr>
          <p:cNvPr id="3" name="Marcador de contenido 2">
            <a:extLst>
              <a:ext uri="{FF2B5EF4-FFF2-40B4-BE49-F238E27FC236}">
                <a16:creationId xmlns:a16="http://schemas.microsoft.com/office/drawing/2014/main" id="{FF59B479-0C5E-06A6-0460-2D60D454D316}"/>
              </a:ext>
            </a:extLst>
          </p:cNvPr>
          <p:cNvSpPr>
            <a:spLocks noGrp="1"/>
          </p:cNvSpPr>
          <p:nvPr>
            <p:ph idx="1"/>
          </p:nvPr>
        </p:nvSpPr>
        <p:spPr>
          <a:xfrm>
            <a:off x="677334" y="1836125"/>
            <a:ext cx="8596668" cy="4692494"/>
          </a:xfrm>
        </p:spPr>
        <p:txBody>
          <a:bodyPr>
            <a:noAutofit/>
          </a:bodyPr>
          <a:lstStyle/>
          <a:p>
            <a:pPr algn="just"/>
            <a:r>
              <a:rPr lang="es-ES" dirty="0"/>
              <a:t>La información del Censo Nacional de Población y Vivienda en Colombia es obtenida desde la página principal del DANE (Dirección Nacional de Estadística). Fue realizado en el año 2018, consistió en contar y caracterizar las personas residentes en Colombia, así como las viviendas y los hogares del territorio nacional. A través del censo, el país obtiene datos de primera mano sobre el número de habitantes, su distribución en el territorio y sus condiciones de vida</a:t>
            </a:r>
          </a:p>
          <a:p>
            <a:pPr algn="just"/>
            <a:r>
              <a:rPr lang="es-ES" dirty="0"/>
              <a:t>En este marco, la información generada por el Censo Nacional de Población y Vivienda 2018 sobre las características de la población como sexo, edad, pertenencia étnica, nivel cultural, situación económica; y sus respectivas condiciones de vida, como la conformación de los hogares, jefatura de hogar, tipos de vivienda, y el acceso a servicios públicos, se convierte en información esencial para el desarrollo del país, y se constituye en el principal insumo para determinar la evolución de las variables </a:t>
            </a:r>
            <a:r>
              <a:rPr lang="es-ES" dirty="0" err="1"/>
              <a:t>demo´gráficas</a:t>
            </a:r>
            <a:endParaRPr lang="es-ES" dirty="0"/>
          </a:p>
          <a:p>
            <a:pPr algn="just"/>
            <a:r>
              <a:rPr lang="es-ES" dirty="0"/>
              <a:t>La información se presenta distribuida en 3 categorías: </a:t>
            </a:r>
            <a:r>
              <a:rPr lang="es-ES" b="1" dirty="0"/>
              <a:t>¿Cuántos somos?, ¿Dónde estamos? </a:t>
            </a:r>
            <a:r>
              <a:rPr lang="es-ES" dirty="0"/>
              <a:t>y</a:t>
            </a:r>
            <a:r>
              <a:rPr lang="es-ES" b="1" dirty="0"/>
              <a:t> ¿Cómo vivimos?   </a:t>
            </a:r>
            <a:endParaRPr lang="es-CO" b="1" dirty="0"/>
          </a:p>
        </p:txBody>
      </p:sp>
    </p:spTree>
    <p:extLst>
      <p:ext uri="{BB962C8B-B14F-4D97-AF65-F5344CB8AC3E}">
        <p14:creationId xmlns:p14="http://schemas.microsoft.com/office/powerpoint/2010/main" val="1444003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602857-8948-C1B3-B379-992A7800F53E}"/>
              </a:ext>
            </a:extLst>
          </p:cNvPr>
          <p:cNvSpPr>
            <a:spLocks noGrp="1"/>
          </p:cNvSpPr>
          <p:nvPr>
            <p:ph type="title"/>
          </p:nvPr>
        </p:nvSpPr>
        <p:spPr/>
        <p:txBody>
          <a:bodyPr/>
          <a:lstStyle/>
          <a:p>
            <a:pPr algn="ctr"/>
            <a:r>
              <a:rPr lang="es-ES" b="1" dirty="0"/>
              <a:t>¿CUÁNTOS SOMOS?</a:t>
            </a:r>
            <a:endParaRPr lang="es-CO" b="1" dirty="0"/>
          </a:p>
        </p:txBody>
      </p:sp>
      <p:sp>
        <p:nvSpPr>
          <p:cNvPr id="3" name="Marcador de contenido 2">
            <a:extLst>
              <a:ext uri="{FF2B5EF4-FFF2-40B4-BE49-F238E27FC236}">
                <a16:creationId xmlns:a16="http://schemas.microsoft.com/office/drawing/2014/main" id="{5D589360-F4CE-5566-F753-B33E9F3036C1}"/>
              </a:ext>
            </a:extLst>
          </p:cNvPr>
          <p:cNvSpPr>
            <a:spLocks noGrp="1"/>
          </p:cNvSpPr>
          <p:nvPr>
            <p:ph idx="1"/>
          </p:nvPr>
        </p:nvSpPr>
        <p:spPr/>
        <p:txBody>
          <a:bodyPr/>
          <a:lstStyle/>
          <a:p>
            <a:pPr algn="just"/>
            <a:r>
              <a:rPr lang="es-ES" dirty="0"/>
              <a:t>En el censo de Colombia realizado en 2018, se contabilizaron un total de 44.164.417 personas. Sin embargo, se estima que la población total real podría haber sido de 48.258.494 personas si se hubieran censado a todas las personas en hogares particulares</a:t>
            </a:r>
          </a:p>
          <a:p>
            <a:pPr algn="just"/>
            <a:r>
              <a:rPr lang="es-ES" dirty="0"/>
              <a:t>La distribución por sexo reveló que el 51,2% de la población era femenina (aproximadamente 24.708.349 mujeres) y el 48,8% era masculina (aproximadamente 23.550.145 hombres)</a:t>
            </a:r>
          </a:p>
          <a:p>
            <a:pPr algn="just"/>
            <a:r>
              <a:rPr lang="es-ES" dirty="0"/>
              <a:t>Hubo una reducción significativa en la población de 0 a 14 años, que disminuyó del 30,7% en 2005 al 22,6% en 2018. Por otro lado, la población de 15 a 64 años aumentó del 63% en 2005 al 68,2% en 2018. La población de 65 años en adelante también aumentó ligeramente</a:t>
            </a:r>
            <a:endParaRPr lang="es-CO" dirty="0"/>
          </a:p>
        </p:txBody>
      </p:sp>
    </p:spTree>
    <p:extLst>
      <p:ext uri="{BB962C8B-B14F-4D97-AF65-F5344CB8AC3E}">
        <p14:creationId xmlns:p14="http://schemas.microsoft.com/office/powerpoint/2010/main" val="214194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565C35A-C6FA-4269-822E-6DB5B9C488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F8BBEF76-F066-4551-8A87-AAFD9969E5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97E701E2-9884-4313-A922-224D075A7C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2C9DF5B-371A-4170-9F46-B6EE7EF02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4" name="Rectangle 25">
              <a:extLst>
                <a:ext uri="{FF2B5EF4-FFF2-40B4-BE49-F238E27FC236}">
                  <a16:creationId xmlns:a16="http://schemas.microsoft.com/office/drawing/2014/main" id="{00EAEF78-4C36-4EC9-855A-C27427C36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5" name="Isosceles Triangle 14">
              <a:extLst>
                <a:ext uri="{FF2B5EF4-FFF2-40B4-BE49-F238E27FC236}">
                  <a16:creationId xmlns:a16="http://schemas.microsoft.com/office/drawing/2014/main" id="{5E397A22-38A0-4816-926B-740F8E189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6" name="Rectangle 27">
              <a:extLst>
                <a:ext uri="{FF2B5EF4-FFF2-40B4-BE49-F238E27FC236}">
                  <a16:creationId xmlns:a16="http://schemas.microsoft.com/office/drawing/2014/main" id="{A4756C8A-87DB-494D-999F-E6C0EB0BDA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7" name="Rectangle 28">
              <a:extLst>
                <a:ext uri="{FF2B5EF4-FFF2-40B4-BE49-F238E27FC236}">
                  <a16:creationId xmlns:a16="http://schemas.microsoft.com/office/drawing/2014/main" id="{FB60A164-1613-43A9-A23E-870E89DD90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8" name="Rectangle 29">
              <a:extLst>
                <a:ext uri="{FF2B5EF4-FFF2-40B4-BE49-F238E27FC236}">
                  <a16:creationId xmlns:a16="http://schemas.microsoft.com/office/drawing/2014/main" id="{CA0CF5DE-8A99-4138-A0F0-C84DA0C73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9" name="Isosceles Triangle 18">
              <a:extLst>
                <a:ext uri="{FF2B5EF4-FFF2-40B4-BE49-F238E27FC236}">
                  <a16:creationId xmlns:a16="http://schemas.microsoft.com/office/drawing/2014/main" id="{B41D911B-1F2A-43C3-BDE4-77A1F3D85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20" name="Isosceles Triangle 19">
              <a:extLst>
                <a:ext uri="{FF2B5EF4-FFF2-40B4-BE49-F238E27FC236}">
                  <a16:creationId xmlns:a16="http://schemas.microsoft.com/office/drawing/2014/main" id="{A429A86E-CFC2-4521-9A58-DF4BF96D95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grpSp>
      <p:sp useBgFill="1">
        <p:nvSpPr>
          <p:cNvPr id="22" name="Rectangle 21">
            <a:extLst>
              <a:ext uri="{FF2B5EF4-FFF2-40B4-BE49-F238E27FC236}">
                <a16:creationId xmlns:a16="http://schemas.microsoft.com/office/drawing/2014/main" id="{377F545A-A4BF-4D23-B82E-2D33535D6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Gráfico&#10;&#10;Descripción generada automáticamente">
            <a:extLst>
              <a:ext uri="{FF2B5EF4-FFF2-40B4-BE49-F238E27FC236}">
                <a16:creationId xmlns:a16="http://schemas.microsoft.com/office/drawing/2014/main" id="{8F27959B-FAA6-8D5E-12EB-8FE252997F10}"/>
              </a:ext>
            </a:extLst>
          </p:cNvPr>
          <p:cNvPicPr>
            <a:picLocks noGrp="1" noChangeAspect="1"/>
          </p:cNvPicPr>
          <p:nvPr>
            <p:ph idx="1"/>
          </p:nvPr>
        </p:nvPicPr>
        <p:blipFill>
          <a:blip r:embed="rId2"/>
          <a:srcRect l="12034" t="9179" r="12945" b="9627"/>
          <a:stretch/>
        </p:blipFill>
        <p:spPr>
          <a:xfrm>
            <a:off x="1337237" y="548195"/>
            <a:ext cx="9252975" cy="5633024"/>
          </a:xfrm>
          <a:prstGeom prst="rect">
            <a:avLst/>
          </a:prstGeom>
        </p:spPr>
      </p:pic>
    </p:spTree>
    <p:extLst>
      <p:ext uri="{BB962C8B-B14F-4D97-AF65-F5344CB8AC3E}">
        <p14:creationId xmlns:p14="http://schemas.microsoft.com/office/powerpoint/2010/main" val="263988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14D79D-26EF-C19B-925C-15EC31F7F934}"/>
              </a:ext>
            </a:extLst>
          </p:cNvPr>
          <p:cNvSpPr>
            <a:spLocks noGrp="1"/>
          </p:cNvSpPr>
          <p:nvPr>
            <p:ph type="title"/>
          </p:nvPr>
        </p:nvSpPr>
        <p:spPr/>
        <p:txBody>
          <a:bodyPr/>
          <a:lstStyle/>
          <a:p>
            <a:pPr algn="ctr"/>
            <a:r>
              <a:rPr lang="es-ES" b="1" dirty="0"/>
              <a:t>¿DONDE ESTAMOS?</a:t>
            </a:r>
            <a:endParaRPr lang="es-CO" b="1" dirty="0"/>
          </a:p>
        </p:txBody>
      </p:sp>
      <p:sp>
        <p:nvSpPr>
          <p:cNvPr id="3" name="Marcador de contenido 2">
            <a:extLst>
              <a:ext uri="{FF2B5EF4-FFF2-40B4-BE49-F238E27FC236}">
                <a16:creationId xmlns:a16="http://schemas.microsoft.com/office/drawing/2014/main" id="{6734778E-C18B-2291-264F-63EA3074C2AA}"/>
              </a:ext>
            </a:extLst>
          </p:cNvPr>
          <p:cNvSpPr>
            <a:spLocks noGrp="1"/>
          </p:cNvSpPr>
          <p:nvPr>
            <p:ph idx="1"/>
          </p:nvPr>
        </p:nvSpPr>
        <p:spPr/>
        <p:txBody>
          <a:bodyPr>
            <a:normAutofit lnSpcReduction="10000"/>
          </a:bodyPr>
          <a:lstStyle/>
          <a:p>
            <a:pPr algn="just"/>
            <a:r>
              <a:rPr lang="es-ES" dirty="0"/>
              <a:t>En cuánto a la distribución de la población en Colombia, según su ubicación y lugar de nacimiento:</a:t>
            </a:r>
          </a:p>
          <a:p>
            <a:pPr algn="just"/>
            <a:r>
              <a:rPr lang="es-ES" dirty="0"/>
              <a:t>La mayoría de la población se encuentra en cabeceras municipales, representando el 77,1% en el censo de 2018 y el 76% en el censo de 2005, lo que equivale a un total de 37.207.299 personas en 2018</a:t>
            </a:r>
          </a:p>
          <a:p>
            <a:pPr algn="just"/>
            <a:r>
              <a:rPr lang="es-ES" dirty="0"/>
              <a:t>Una parte de la población reside en centros poblados, siendo el 7,1% del total en 2018, con 3.426.353 personas</a:t>
            </a:r>
          </a:p>
          <a:p>
            <a:pPr algn="just"/>
            <a:r>
              <a:rPr lang="es-ES" dirty="0"/>
              <a:t>La población en zonas rurales dispersas representa el 15,8%en 2018, con un total de 7.624.842 habitantes</a:t>
            </a:r>
          </a:p>
          <a:p>
            <a:pPr algn="just"/>
            <a:r>
              <a:rPr lang="es-ES" dirty="0"/>
              <a:t>Además, se observó un aumento significativo de la población en edades jóvenes (entre 15 y 29 años) en varios departamentos, incluyendo </a:t>
            </a:r>
            <a:r>
              <a:rPr lang="es-ES" b="1" dirty="0"/>
              <a:t>Amazonas, Putumayo, Guainía, Vichada, Guaviare </a:t>
            </a:r>
            <a:r>
              <a:rPr lang="es-ES" dirty="0"/>
              <a:t>y </a:t>
            </a:r>
            <a:r>
              <a:rPr lang="es-ES" b="1" dirty="0"/>
              <a:t>Arauca</a:t>
            </a:r>
            <a:endParaRPr lang="es-CO" dirty="0"/>
          </a:p>
        </p:txBody>
      </p:sp>
    </p:spTree>
    <p:extLst>
      <p:ext uri="{BB962C8B-B14F-4D97-AF65-F5344CB8AC3E}">
        <p14:creationId xmlns:p14="http://schemas.microsoft.com/office/powerpoint/2010/main" val="1055307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565C35A-C6FA-4269-822E-6DB5B9C488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F8BBEF76-F066-4551-8A87-AAFD9969E5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97E701E2-9884-4313-A922-224D075A7C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2C9DF5B-371A-4170-9F46-B6EE7EF02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4" name="Rectangle 25">
              <a:extLst>
                <a:ext uri="{FF2B5EF4-FFF2-40B4-BE49-F238E27FC236}">
                  <a16:creationId xmlns:a16="http://schemas.microsoft.com/office/drawing/2014/main" id="{00EAEF78-4C36-4EC9-855A-C27427C36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5" name="Isosceles Triangle 14">
              <a:extLst>
                <a:ext uri="{FF2B5EF4-FFF2-40B4-BE49-F238E27FC236}">
                  <a16:creationId xmlns:a16="http://schemas.microsoft.com/office/drawing/2014/main" id="{5E397A22-38A0-4816-926B-740F8E189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6" name="Rectangle 27">
              <a:extLst>
                <a:ext uri="{FF2B5EF4-FFF2-40B4-BE49-F238E27FC236}">
                  <a16:creationId xmlns:a16="http://schemas.microsoft.com/office/drawing/2014/main" id="{A4756C8A-87DB-494D-999F-E6C0EB0BDA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7" name="Rectangle 28">
              <a:extLst>
                <a:ext uri="{FF2B5EF4-FFF2-40B4-BE49-F238E27FC236}">
                  <a16:creationId xmlns:a16="http://schemas.microsoft.com/office/drawing/2014/main" id="{FB60A164-1613-43A9-A23E-870E89DD90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8" name="Rectangle 29">
              <a:extLst>
                <a:ext uri="{FF2B5EF4-FFF2-40B4-BE49-F238E27FC236}">
                  <a16:creationId xmlns:a16="http://schemas.microsoft.com/office/drawing/2014/main" id="{CA0CF5DE-8A99-4138-A0F0-C84DA0C73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9" name="Isosceles Triangle 18">
              <a:extLst>
                <a:ext uri="{FF2B5EF4-FFF2-40B4-BE49-F238E27FC236}">
                  <a16:creationId xmlns:a16="http://schemas.microsoft.com/office/drawing/2014/main" id="{B41D911B-1F2A-43C3-BDE4-77A1F3D85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20" name="Isosceles Triangle 19">
              <a:extLst>
                <a:ext uri="{FF2B5EF4-FFF2-40B4-BE49-F238E27FC236}">
                  <a16:creationId xmlns:a16="http://schemas.microsoft.com/office/drawing/2014/main" id="{A429A86E-CFC2-4521-9A58-DF4BF96D95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grpSp>
      <p:sp useBgFill="1">
        <p:nvSpPr>
          <p:cNvPr id="22" name="Rectangle 21">
            <a:extLst>
              <a:ext uri="{FF2B5EF4-FFF2-40B4-BE49-F238E27FC236}">
                <a16:creationId xmlns:a16="http://schemas.microsoft.com/office/drawing/2014/main" id="{377F545A-A4BF-4D23-B82E-2D33535D6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Interfaz de usuario gráfica, Texto, Aplicación, Correo electrónico&#10;&#10;Descripción generada automáticamente">
            <a:extLst>
              <a:ext uri="{FF2B5EF4-FFF2-40B4-BE49-F238E27FC236}">
                <a16:creationId xmlns:a16="http://schemas.microsoft.com/office/drawing/2014/main" id="{22E115C3-393D-47D8-29CC-3A4DC0033F3C}"/>
              </a:ext>
            </a:extLst>
          </p:cNvPr>
          <p:cNvPicPr>
            <a:picLocks noGrp="1" noChangeAspect="1"/>
          </p:cNvPicPr>
          <p:nvPr>
            <p:ph idx="1"/>
          </p:nvPr>
        </p:nvPicPr>
        <p:blipFill>
          <a:blip r:embed="rId2"/>
          <a:srcRect l="10091" t="9065" r="10822" b="30346"/>
          <a:stretch/>
        </p:blipFill>
        <p:spPr>
          <a:xfrm>
            <a:off x="1091585" y="1163210"/>
            <a:ext cx="9423033" cy="4060723"/>
          </a:xfrm>
          <a:prstGeom prst="rect">
            <a:avLst/>
          </a:prstGeom>
        </p:spPr>
      </p:pic>
    </p:spTree>
    <p:extLst>
      <p:ext uri="{BB962C8B-B14F-4D97-AF65-F5344CB8AC3E}">
        <p14:creationId xmlns:p14="http://schemas.microsoft.com/office/powerpoint/2010/main" val="866438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7253A9-DBEB-3932-2A66-D8685890ED48}"/>
              </a:ext>
            </a:extLst>
          </p:cNvPr>
          <p:cNvSpPr>
            <a:spLocks noGrp="1"/>
          </p:cNvSpPr>
          <p:nvPr>
            <p:ph type="title"/>
          </p:nvPr>
        </p:nvSpPr>
        <p:spPr/>
        <p:txBody>
          <a:bodyPr/>
          <a:lstStyle/>
          <a:p>
            <a:pPr algn="ctr"/>
            <a:r>
              <a:rPr lang="es-ES" b="1" dirty="0"/>
              <a:t>¿CÓMO VIVIMOS?</a:t>
            </a:r>
            <a:endParaRPr lang="es-CO" b="1" dirty="0"/>
          </a:p>
        </p:txBody>
      </p:sp>
      <p:sp>
        <p:nvSpPr>
          <p:cNvPr id="3" name="Marcador de contenido 2">
            <a:extLst>
              <a:ext uri="{FF2B5EF4-FFF2-40B4-BE49-F238E27FC236}">
                <a16:creationId xmlns:a16="http://schemas.microsoft.com/office/drawing/2014/main" id="{37D5D572-50F0-CE85-B311-EA99DBE726A5}"/>
              </a:ext>
            </a:extLst>
          </p:cNvPr>
          <p:cNvSpPr>
            <a:spLocks noGrp="1"/>
          </p:cNvSpPr>
          <p:nvPr>
            <p:ph idx="1"/>
          </p:nvPr>
        </p:nvSpPr>
        <p:spPr>
          <a:xfrm>
            <a:off x="677334" y="2160589"/>
            <a:ext cx="8596668" cy="4397527"/>
          </a:xfrm>
        </p:spPr>
        <p:txBody>
          <a:bodyPr/>
          <a:lstStyle/>
          <a:p>
            <a:pPr algn="just"/>
            <a:r>
              <a:rPr lang="es-ES" dirty="0"/>
              <a:t>En relación con la vivienda y los servicios públicos en Colombia, se observan  las siguientes tendencias a partir de los censos de 2005 al 2018:</a:t>
            </a:r>
          </a:p>
          <a:p>
            <a:pPr algn="just"/>
            <a:r>
              <a:rPr lang="es-ES" dirty="0"/>
              <a:t>La vivienda en ha experimentado un aumento significativo en el censo de 2018, en comparación con 2005, con una diferencia de 3.090.522 viviendas. EN 2005, las viviendas repr4esentaban el 43,5% de la población, mientras que, en 2018 representaron el 56,5%</a:t>
            </a:r>
          </a:p>
          <a:p>
            <a:pPr algn="just"/>
            <a:r>
              <a:rPr lang="es-ES" dirty="0"/>
              <a:t>En cuanto hogares:</a:t>
            </a:r>
          </a:p>
          <a:p>
            <a:pPr algn="just"/>
            <a:r>
              <a:rPr lang="es-ES" dirty="0"/>
              <a:t>Se observa un aumento en el número de hogares con una sola persona, pasando del 11,1% en 2005 al 18,5% en 2018</a:t>
            </a:r>
          </a:p>
          <a:p>
            <a:pPr algn="just"/>
            <a:r>
              <a:rPr lang="es-ES" dirty="0"/>
              <a:t>Los hogares con 2 personas también aumentaron del 15,1% en 2005 al 21,7% en 2018</a:t>
            </a:r>
          </a:p>
          <a:p>
            <a:pPr algn="just"/>
            <a:r>
              <a:rPr lang="es-ES" dirty="0"/>
              <a:t>Los hogares con 3 personas experimentaron un aumento del 19,8% en 2005 al 23,2%en 2018</a:t>
            </a:r>
          </a:p>
          <a:p>
            <a:endParaRPr lang="es-CO" dirty="0"/>
          </a:p>
        </p:txBody>
      </p:sp>
    </p:spTree>
    <p:extLst>
      <p:ext uri="{BB962C8B-B14F-4D97-AF65-F5344CB8AC3E}">
        <p14:creationId xmlns:p14="http://schemas.microsoft.com/office/powerpoint/2010/main" val="3295706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1EF9B71-2C61-1089-0CBD-F3C145A637E6}"/>
              </a:ext>
            </a:extLst>
          </p:cNvPr>
          <p:cNvSpPr>
            <a:spLocks noGrp="1"/>
          </p:cNvSpPr>
          <p:nvPr>
            <p:ph idx="1"/>
          </p:nvPr>
        </p:nvSpPr>
        <p:spPr>
          <a:xfrm>
            <a:off x="677334" y="245807"/>
            <a:ext cx="8596668" cy="5795556"/>
          </a:xfrm>
        </p:spPr>
        <p:txBody>
          <a:bodyPr/>
          <a:lstStyle/>
          <a:p>
            <a:pPr algn="just"/>
            <a:r>
              <a:rPr lang="es-ES" dirty="0"/>
              <a:t>Los hogares con 4 personas disminuyen ligeramente del 20,5% en 2005 al 19,5% en 2018</a:t>
            </a:r>
          </a:p>
          <a:p>
            <a:pPr algn="just"/>
            <a:r>
              <a:rPr lang="es-ES" dirty="0"/>
              <a:t>Los hogares con 5 o más personas experimentaron una disminución significativa del 33,2% en 2005 al 16,8% en 2018</a:t>
            </a:r>
          </a:p>
          <a:p>
            <a:pPr algn="just"/>
            <a:r>
              <a:rPr lang="es-ES" dirty="0"/>
              <a:t>En cuánto en los hogares:</a:t>
            </a:r>
          </a:p>
          <a:p>
            <a:pPr algn="just"/>
            <a:r>
              <a:rPr lang="es-ES"/>
              <a:t>En 2005</a:t>
            </a:r>
            <a:r>
              <a:rPr lang="es-ES" dirty="0"/>
              <a:t>, el 70,1% de los hogares tenían jefes hombres, mientras que solo el 29,9% tenían jefas mujeres</a:t>
            </a:r>
          </a:p>
          <a:p>
            <a:pPr algn="just"/>
            <a:r>
              <a:rPr lang="es-ES" dirty="0"/>
              <a:t>En 2018, se observa una reducción en la proporción de hogares con jefes hombres (59,3%) y un aumento en la proporción de hogares con jefas mujeres (40,7%)</a:t>
            </a:r>
            <a:endParaRPr lang="es-CO" dirty="0"/>
          </a:p>
        </p:txBody>
      </p:sp>
    </p:spTree>
    <p:extLst>
      <p:ext uri="{BB962C8B-B14F-4D97-AF65-F5344CB8AC3E}">
        <p14:creationId xmlns:p14="http://schemas.microsoft.com/office/powerpoint/2010/main" val="1845745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565C35A-C6FA-4269-822E-6DB5B9C488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F8BBEF76-F066-4551-8A87-AAFD9969E5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97E701E2-9884-4313-A922-224D075A7C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32C9DF5B-371A-4170-9F46-B6EE7EF02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5" name="Rectangle 25">
              <a:extLst>
                <a:ext uri="{FF2B5EF4-FFF2-40B4-BE49-F238E27FC236}">
                  <a16:creationId xmlns:a16="http://schemas.microsoft.com/office/drawing/2014/main" id="{00EAEF78-4C36-4EC9-855A-C27427C36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6" name="Isosceles Triangle 15">
              <a:extLst>
                <a:ext uri="{FF2B5EF4-FFF2-40B4-BE49-F238E27FC236}">
                  <a16:creationId xmlns:a16="http://schemas.microsoft.com/office/drawing/2014/main" id="{5E397A22-38A0-4816-926B-740F8E189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7" name="Rectangle 27">
              <a:extLst>
                <a:ext uri="{FF2B5EF4-FFF2-40B4-BE49-F238E27FC236}">
                  <a16:creationId xmlns:a16="http://schemas.microsoft.com/office/drawing/2014/main" id="{A4756C8A-87DB-494D-999F-E6C0EB0BDA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8" name="Rectangle 28">
              <a:extLst>
                <a:ext uri="{FF2B5EF4-FFF2-40B4-BE49-F238E27FC236}">
                  <a16:creationId xmlns:a16="http://schemas.microsoft.com/office/drawing/2014/main" id="{FB60A164-1613-43A9-A23E-870E89DD90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9" name="Rectangle 29">
              <a:extLst>
                <a:ext uri="{FF2B5EF4-FFF2-40B4-BE49-F238E27FC236}">
                  <a16:creationId xmlns:a16="http://schemas.microsoft.com/office/drawing/2014/main" id="{CA0CF5DE-8A99-4138-A0F0-C84DA0C73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20" name="Isosceles Triangle 19">
              <a:extLst>
                <a:ext uri="{FF2B5EF4-FFF2-40B4-BE49-F238E27FC236}">
                  <a16:creationId xmlns:a16="http://schemas.microsoft.com/office/drawing/2014/main" id="{B41D911B-1F2A-43C3-BDE4-77A1F3D85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21" name="Isosceles Triangle 20">
              <a:extLst>
                <a:ext uri="{FF2B5EF4-FFF2-40B4-BE49-F238E27FC236}">
                  <a16:creationId xmlns:a16="http://schemas.microsoft.com/office/drawing/2014/main" id="{A429A86E-CFC2-4521-9A58-DF4BF96D95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grpSp>
      <p:sp useBgFill="1">
        <p:nvSpPr>
          <p:cNvPr id="23" name="Rectangle 22">
            <a:extLst>
              <a:ext uri="{FF2B5EF4-FFF2-40B4-BE49-F238E27FC236}">
                <a16:creationId xmlns:a16="http://schemas.microsoft.com/office/drawing/2014/main" id="{377F545A-A4BF-4D23-B82E-2D33535D6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Marcador de contenido 5">
            <a:extLst>
              <a:ext uri="{FF2B5EF4-FFF2-40B4-BE49-F238E27FC236}">
                <a16:creationId xmlns:a16="http://schemas.microsoft.com/office/drawing/2014/main" id="{B1664584-B4F5-7BEA-CDE8-A333E4A607FD}"/>
              </a:ext>
            </a:extLst>
          </p:cNvPr>
          <p:cNvPicPr>
            <a:picLocks noGrp="1" noChangeAspect="1"/>
          </p:cNvPicPr>
          <p:nvPr>
            <p:ph idx="1"/>
          </p:nvPr>
        </p:nvPicPr>
        <p:blipFill>
          <a:blip r:embed="rId2"/>
          <a:srcRect l="16120" t="9179" r="20333" b="12035"/>
          <a:stretch/>
        </p:blipFill>
        <p:spPr>
          <a:xfrm>
            <a:off x="1744021" y="586600"/>
            <a:ext cx="7966936" cy="5556214"/>
          </a:xfrm>
          <a:prstGeom prst="rect">
            <a:avLst/>
          </a:prstGeom>
        </p:spPr>
      </p:pic>
    </p:spTree>
    <p:extLst>
      <p:ext uri="{BB962C8B-B14F-4D97-AF65-F5344CB8AC3E}">
        <p14:creationId xmlns:p14="http://schemas.microsoft.com/office/powerpoint/2010/main" val="135136019"/>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111</TotalTime>
  <Words>914</Words>
  <Application>Microsoft Office PowerPoint</Application>
  <PresentationFormat>Panorámica</PresentationFormat>
  <Paragraphs>38</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Trebuchet MS</vt:lpstr>
      <vt:lpstr>Wingdings 3</vt:lpstr>
      <vt:lpstr>Faceta</vt:lpstr>
      <vt:lpstr>VIDEO SUSTENTACIÓN GA1-240201528-AA3-EVO1</vt:lpstr>
      <vt:lpstr>INTRODUCCIÓN</vt:lpstr>
      <vt:lpstr>¿CUÁNTOS SOMOS?</vt:lpstr>
      <vt:lpstr>Presentación de PowerPoint</vt:lpstr>
      <vt:lpstr>¿DONDE ESTAMOS?</vt:lpstr>
      <vt:lpstr>Presentación de PowerPoint</vt:lpstr>
      <vt:lpstr>¿CÓMO VIVIMOS?</vt:lpstr>
      <vt:lpstr>Presentación de PowerPoint</vt:lpstr>
      <vt:lpstr>Presentación de PowerPoint</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ANDRES MUÑOZ</dc:creator>
  <cp:lastModifiedBy>ANDRES MUÑOZ</cp:lastModifiedBy>
  <cp:revision>1</cp:revision>
  <dcterms:created xsi:type="dcterms:W3CDTF">2024-12-04T20:29:10Z</dcterms:created>
  <dcterms:modified xsi:type="dcterms:W3CDTF">2024-12-04T22:20:59Z</dcterms:modified>
</cp:coreProperties>
</file>