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6" r:id="rId16"/>
    <p:sldId id="275" r:id="rId17"/>
    <p:sldId id="279" r:id="rId18"/>
    <p:sldId id="280" r:id="rId19"/>
    <p:sldId id="278" r:id="rId20"/>
    <p:sldId id="277" r:id="rId21"/>
    <p:sldId id="281" r:id="rId22"/>
    <p:sldId id="282" r:id="rId23"/>
    <p:sldId id="283" r:id="rId24"/>
    <p:sldId id="284" r:id="rId25"/>
    <p:sldId id="285" r:id="rId26"/>
    <p:sldId id="272" r:id="rId2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217"/>
    <p:restoredTop sz="96327"/>
  </p:normalViewPr>
  <p:slideViewPr>
    <p:cSldViewPr snapToGrid="0" snapToObjects="1">
      <p:cViewPr varScale="1">
        <p:scale>
          <a:sx n="88" d="100"/>
          <a:sy n="88" d="100"/>
        </p:scale>
        <p:origin x="17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980AB4-55C0-41A8-B6CE-3F32ED4D7FB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4EF6508-C288-47B4-80AC-BB362276D9F9}">
      <dgm:prSet/>
      <dgm:spPr/>
      <dgm:t>
        <a:bodyPr/>
        <a:lstStyle/>
        <a:p>
          <a:r>
            <a:rPr lang="es-CO"/>
            <a:t>Este modelo trabaja con un lenguaje a de las relacionales</a:t>
          </a:r>
          <a:endParaRPr lang="en-US"/>
        </a:p>
      </dgm:t>
    </dgm:pt>
    <dgm:pt modelId="{23570A45-A125-4A78-94BC-1BC0C9571AC7}" type="parTrans" cxnId="{BA762B5A-6830-4080-A9E9-C925A4AD28E4}">
      <dgm:prSet/>
      <dgm:spPr/>
      <dgm:t>
        <a:bodyPr/>
        <a:lstStyle/>
        <a:p>
          <a:endParaRPr lang="en-US"/>
        </a:p>
      </dgm:t>
    </dgm:pt>
    <dgm:pt modelId="{5E233239-BB99-4C5A-9F2C-54436C07A528}" type="sibTrans" cxnId="{BA762B5A-6830-4080-A9E9-C925A4AD28E4}">
      <dgm:prSet/>
      <dgm:spPr/>
      <dgm:t>
        <a:bodyPr/>
        <a:lstStyle/>
        <a:p>
          <a:endParaRPr lang="en-US"/>
        </a:p>
      </dgm:t>
    </dgm:pt>
    <dgm:pt modelId="{81271FF5-5877-49A0-B050-ACE2BFFB36F5}">
      <dgm:prSet/>
      <dgm:spPr/>
      <dgm:t>
        <a:bodyPr/>
        <a:lstStyle/>
        <a:p>
          <a:r>
            <a:rPr lang="es-CO"/>
            <a:t>No tienen llaves o indicadores que sirvan de relación entre conjuntos de datos</a:t>
          </a:r>
          <a:endParaRPr lang="en-US"/>
        </a:p>
      </dgm:t>
    </dgm:pt>
    <dgm:pt modelId="{7F3356B3-17D2-4034-BDC6-425988EA8ED0}" type="parTrans" cxnId="{EEBC98A3-EC32-41D9-8B73-0255D9F6B4C1}">
      <dgm:prSet/>
      <dgm:spPr/>
      <dgm:t>
        <a:bodyPr/>
        <a:lstStyle/>
        <a:p>
          <a:endParaRPr lang="en-US"/>
        </a:p>
      </dgm:t>
    </dgm:pt>
    <dgm:pt modelId="{E6EB3BA2-0E36-4D7F-8405-F2D83CB5DF2F}" type="sibTrans" cxnId="{EEBC98A3-EC32-41D9-8B73-0255D9F6B4C1}">
      <dgm:prSet/>
      <dgm:spPr/>
      <dgm:t>
        <a:bodyPr/>
        <a:lstStyle/>
        <a:p>
          <a:endParaRPr lang="en-US"/>
        </a:p>
      </dgm:t>
    </dgm:pt>
    <dgm:pt modelId="{3FA9EB9D-D96D-493E-94CE-E09E43ECB52C}">
      <dgm:prSet/>
      <dgm:spPr/>
      <dgm:t>
        <a:bodyPr/>
        <a:lstStyle/>
        <a:p>
          <a:r>
            <a:rPr lang="es-CO"/>
            <a:t>El formato es diferente al de las tablas de SQL</a:t>
          </a:r>
          <a:endParaRPr lang="en-US"/>
        </a:p>
      </dgm:t>
    </dgm:pt>
    <dgm:pt modelId="{F57FD5AD-056A-48A1-89F5-A7B1EAD17917}" type="parTrans" cxnId="{C2B6D7C6-9461-4766-A6A9-0FA441600337}">
      <dgm:prSet/>
      <dgm:spPr/>
      <dgm:t>
        <a:bodyPr/>
        <a:lstStyle/>
        <a:p>
          <a:endParaRPr lang="en-US"/>
        </a:p>
      </dgm:t>
    </dgm:pt>
    <dgm:pt modelId="{0F094615-499D-42D9-BF6E-500627C8D015}" type="sibTrans" cxnId="{C2B6D7C6-9461-4766-A6A9-0FA441600337}">
      <dgm:prSet/>
      <dgm:spPr/>
      <dgm:t>
        <a:bodyPr/>
        <a:lstStyle/>
        <a:p>
          <a:endParaRPr lang="en-US"/>
        </a:p>
      </dgm:t>
    </dgm:pt>
    <dgm:pt modelId="{4020F322-B8AB-4883-B4A1-E2AC1BA1DEF4}">
      <dgm:prSet/>
      <dgm:spPr/>
      <dgm:t>
        <a:bodyPr/>
        <a:lstStyle/>
        <a:p>
          <a:r>
            <a:rPr lang="es-CO" err="1"/>
            <a:t>Not</a:t>
          </a:r>
          <a:r>
            <a:rPr lang="es-CO"/>
            <a:t> </a:t>
          </a:r>
          <a:r>
            <a:rPr lang="es-CO" err="1"/>
            <a:t>Only</a:t>
          </a:r>
          <a:r>
            <a:rPr lang="es-CO"/>
            <a:t> SQL (</a:t>
          </a:r>
          <a:r>
            <a:rPr lang="es-CO" err="1"/>
            <a:t>NoSQL</a:t>
          </a:r>
          <a:r>
            <a:rPr lang="es-CO"/>
            <a:t>), no se orientan en ser relacional pero no significa que no se puedan realizar relaciones </a:t>
          </a:r>
          <a:endParaRPr lang="en-US"/>
        </a:p>
      </dgm:t>
    </dgm:pt>
    <dgm:pt modelId="{D49A7098-9966-4B89-BC7A-DE5694C7EA6A}" type="parTrans" cxnId="{6A83BE53-774D-4134-9B71-E75DE86CE7D3}">
      <dgm:prSet/>
      <dgm:spPr/>
      <dgm:t>
        <a:bodyPr/>
        <a:lstStyle/>
        <a:p>
          <a:endParaRPr lang="en-US"/>
        </a:p>
      </dgm:t>
    </dgm:pt>
    <dgm:pt modelId="{DF961D92-CC7D-46EF-9A46-B9A3461BCFC0}" type="sibTrans" cxnId="{6A83BE53-774D-4134-9B71-E75DE86CE7D3}">
      <dgm:prSet/>
      <dgm:spPr/>
      <dgm:t>
        <a:bodyPr/>
        <a:lstStyle/>
        <a:p>
          <a:endParaRPr lang="en-US"/>
        </a:p>
      </dgm:t>
    </dgm:pt>
    <dgm:pt modelId="{E741C2E5-282F-184D-804D-7717669C2509}">
      <dgm:prSet/>
      <dgm:spPr/>
      <dgm:t>
        <a:bodyPr/>
        <a:lstStyle/>
        <a:p>
          <a:r>
            <a:rPr lang="en-US" err="1"/>
            <a:t>Permiten</a:t>
          </a:r>
          <a:r>
            <a:rPr lang="en-US"/>
            <a:t> </a:t>
          </a:r>
          <a:r>
            <a:rPr lang="en-US" err="1"/>
            <a:t>redundancia</a:t>
          </a:r>
          <a:r>
            <a:rPr lang="en-US"/>
            <a:t> de </a:t>
          </a:r>
          <a:r>
            <a:rPr lang="en-US" err="1"/>
            <a:t>datos</a:t>
          </a:r>
          <a:r>
            <a:rPr lang="en-US"/>
            <a:t> </a:t>
          </a:r>
        </a:p>
      </dgm:t>
    </dgm:pt>
    <dgm:pt modelId="{00814113-3B82-9B4E-8031-821BC7E60A72}" type="parTrans" cxnId="{226A6D1A-11DB-1F4A-BCB5-43742B7545D0}">
      <dgm:prSet/>
      <dgm:spPr/>
      <dgm:t>
        <a:bodyPr/>
        <a:lstStyle/>
        <a:p>
          <a:endParaRPr lang="es-MX"/>
        </a:p>
      </dgm:t>
    </dgm:pt>
    <dgm:pt modelId="{0F8406B7-8A0E-194E-BC73-0C5A8C3E972E}" type="sibTrans" cxnId="{226A6D1A-11DB-1F4A-BCB5-43742B7545D0}">
      <dgm:prSet/>
      <dgm:spPr/>
      <dgm:t>
        <a:bodyPr/>
        <a:lstStyle/>
        <a:p>
          <a:endParaRPr lang="es-MX"/>
        </a:p>
      </dgm:t>
    </dgm:pt>
    <dgm:pt modelId="{1204247B-05AA-6B4F-A6E7-68DC4CECC3BA}" type="pres">
      <dgm:prSet presAssocID="{B7980AB4-55C0-41A8-B6CE-3F32ED4D7FB9}" presName="vert0" presStyleCnt="0">
        <dgm:presLayoutVars>
          <dgm:dir/>
          <dgm:animOne val="branch"/>
          <dgm:animLvl val="lvl"/>
        </dgm:presLayoutVars>
      </dgm:prSet>
      <dgm:spPr/>
    </dgm:pt>
    <dgm:pt modelId="{0D5108CB-4E1B-2D4E-ACBD-C174E0614EB3}" type="pres">
      <dgm:prSet presAssocID="{74EF6508-C288-47B4-80AC-BB362276D9F9}" presName="thickLine" presStyleLbl="alignNode1" presStyleIdx="0" presStyleCnt="5"/>
      <dgm:spPr/>
    </dgm:pt>
    <dgm:pt modelId="{53395FF6-79F3-9248-8684-9A65E6D8184C}" type="pres">
      <dgm:prSet presAssocID="{74EF6508-C288-47B4-80AC-BB362276D9F9}" presName="horz1" presStyleCnt="0"/>
      <dgm:spPr/>
    </dgm:pt>
    <dgm:pt modelId="{D163185F-E665-A942-9C2E-3E249ABBAFB2}" type="pres">
      <dgm:prSet presAssocID="{74EF6508-C288-47B4-80AC-BB362276D9F9}" presName="tx1" presStyleLbl="revTx" presStyleIdx="0" presStyleCnt="5"/>
      <dgm:spPr/>
    </dgm:pt>
    <dgm:pt modelId="{E4FACA73-3D13-604B-BC8A-AE4CD3157B9F}" type="pres">
      <dgm:prSet presAssocID="{74EF6508-C288-47B4-80AC-BB362276D9F9}" presName="vert1" presStyleCnt="0"/>
      <dgm:spPr/>
    </dgm:pt>
    <dgm:pt modelId="{50B1A99F-F1EC-C34F-B1F2-AEAFC5A1C331}" type="pres">
      <dgm:prSet presAssocID="{81271FF5-5877-49A0-B050-ACE2BFFB36F5}" presName="thickLine" presStyleLbl="alignNode1" presStyleIdx="1" presStyleCnt="5"/>
      <dgm:spPr/>
    </dgm:pt>
    <dgm:pt modelId="{78DA2710-124A-9C48-9A6E-9456D41CE74E}" type="pres">
      <dgm:prSet presAssocID="{81271FF5-5877-49A0-B050-ACE2BFFB36F5}" presName="horz1" presStyleCnt="0"/>
      <dgm:spPr/>
    </dgm:pt>
    <dgm:pt modelId="{9D7C1220-FDE9-044C-8C0B-6151AB79C681}" type="pres">
      <dgm:prSet presAssocID="{81271FF5-5877-49A0-B050-ACE2BFFB36F5}" presName="tx1" presStyleLbl="revTx" presStyleIdx="1" presStyleCnt="5"/>
      <dgm:spPr/>
    </dgm:pt>
    <dgm:pt modelId="{90D74E1E-36C2-7643-AC7E-B3328B7C8E19}" type="pres">
      <dgm:prSet presAssocID="{81271FF5-5877-49A0-B050-ACE2BFFB36F5}" presName="vert1" presStyleCnt="0"/>
      <dgm:spPr/>
    </dgm:pt>
    <dgm:pt modelId="{E6507C6F-5FCA-6247-B201-0ACFE6219275}" type="pres">
      <dgm:prSet presAssocID="{3FA9EB9D-D96D-493E-94CE-E09E43ECB52C}" presName="thickLine" presStyleLbl="alignNode1" presStyleIdx="2" presStyleCnt="5"/>
      <dgm:spPr/>
    </dgm:pt>
    <dgm:pt modelId="{C4827637-D543-044B-9A6C-A8612DF85922}" type="pres">
      <dgm:prSet presAssocID="{3FA9EB9D-D96D-493E-94CE-E09E43ECB52C}" presName="horz1" presStyleCnt="0"/>
      <dgm:spPr/>
    </dgm:pt>
    <dgm:pt modelId="{452A95EA-3961-5946-89E0-E91D1109A592}" type="pres">
      <dgm:prSet presAssocID="{3FA9EB9D-D96D-493E-94CE-E09E43ECB52C}" presName="tx1" presStyleLbl="revTx" presStyleIdx="2" presStyleCnt="5"/>
      <dgm:spPr/>
    </dgm:pt>
    <dgm:pt modelId="{5948B9E3-761B-DC46-BE8D-C4B41FDA4415}" type="pres">
      <dgm:prSet presAssocID="{3FA9EB9D-D96D-493E-94CE-E09E43ECB52C}" presName="vert1" presStyleCnt="0"/>
      <dgm:spPr/>
    </dgm:pt>
    <dgm:pt modelId="{C352600B-DE7F-BF4E-9BA9-89799E264E82}" type="pres">
      <dgm:prSet presAssocID="{4020F322-B8AB-4883-B4A1-E2AC1BA1DEF4}" presName="thickLine" presStyleLbl="alignNode1" presStyleIdx="3" presStyleCnt="5"/>
      <dgm:spPr/>
    </dgm:pt>
    <dgm:pt modelId="{9AB63114-FB78-DB45-90FD-963E988ADE5D}" type="pres">
      <dgm:prSet presAssocID="{4020F322-B8AB-4883-B4A1-E2AC1BA1DEF4}" presName="horz1" presStyleCnt="0"/>
      <dgm:spPr/>
    </dgm:pt>
    <dgm:pt modelId="{3E95A525-D97F-4B4F-AA7E-0A88C4523B78}" type="pres">
      <dgm:prSet presAssocID="{4020F322-B8AB-4883-B4A1-E2AC1BA1DEF4}" presName="tx1" presStyleLbl="revTx" presStyleIdx="3" presStyleCnt="5"/>
      <dgm:spPr/>
    </dgm:pt>
    <dgm:pt modelId="{7D363C35-234D-AC4E-AC0E-887DDDFA9715}" type="pres">
      <dgm:prSet presAssocID="{4020F322-B8AB-4883-B4A1-E2AC1BA1DEF4}" presName="vert1" presStyleCnt="0"/>
      <dgm:spPr/>
    </dgm:pt>
    <dgm:pt modelId="{BFE02032-F094-8B4C-901B-16398AE15A65}" type="pres">
      <dgm:prSet presAssocID="{E741C2E5-282F-184D-804D-7717669C2509}" presName="thickLine" presStyleLbl="alignNode1" presStyleIdx="4" presStyleCnt="5"/>
      <dgm:spPr/>
    </dgm:pt>
    <dgm:pt modelId="{748DDE63-2F79-E343-8222-5E7AAE02761E}" type="pres">
      <dgm:prSet presAssocID="{E741C2E5-282F-184D-804D-7717669C2509}" presName="horz1" presStyleCnt="0"/>
      <dgm:spPr/>
    </dgm:pt>
    <dgm:pt modelId="{B12D0002-4E84-5A4C-BB0D-7A11777ED5A1}" type="pres">
      <dgm:prSet presAssocID="{E741C2E5-282F-184D-804D-7717669C2509}" presName="tx1" presStyleLbl="revTx" presStyleIdx="4" presStyleCnt="5"/>
      <dgm:spPr/>
    </dgm:pt>
    <dgm:pt modelId="{58D4CC38-D0CF-A04F-8023-68DB59FF1217}" type="pres">
      <dgm:prSet presAssocID="{E741C2E5-282F-184D-804D-7717669C2509}" presName="vert1" presStyleCnt="0"/>
      <dgm:spPr/>
    </dgm:pt>
  </dgm:ptLst>
  <dgm:cxnLst>
    <dgm:cxn modelId="{C212B310-5928-4C41-BF49-BEF2E9C6013D}" type="presOf" srcId="{74EF6508-C288-47B4-80AC-BB362276D9F9}" destId="{D163185F-E665-A942-9C2E-3E249ABBAFB2}" srcOrd="0" destOrd="0" presId="urn:microsoft.com/office/officeart/2008/layout/LinedList"/>
    <dgm:cxn modelId="{FBDDCC18-2274-5B44-9910-84BCB899E3B4}" type="presOf" srcId="{81271FF5-5877-49A0-B050-ACE2BFFB36F5}" destId="{9D7C1220-FDE9-044C-8C0B-6151AB79C681}" srcOrd="0" destOrd="0" presId="urn:microsoft.com/office/officeart/2008/layout/LinedList"/>
    <dgm:cxn modelId="{226A6D1A-11DB-1F4A-BCB5-43742B7545D0}" srcId="{B7980AB4-55C0-41A8-B6CE-3F32ED4D7FB9}" destId="{E741C2E5-282F-184D-804D-7717669C2509}" srcOrd="4" destOrd="0" parTransId="{00814113-3B82-9B4E-8031-821BC7E60A72}" sibTransId="{0F8406B7-8A0E-194E-BC73-0C5A8C3E972E}"/>
    <dgm:cxn modelId="{3FCB9348-4535-FD41-8761-F062C9F5F6C1}" type="presOf" srcId="{3FA9EB9D-D96D-493E-94CE-E09E43ECB52C}" destId="{452A95EA-3961-5946-89E0-E91D1109A592}" srcOrd="0" destOrd="0" presId="urn:microsoft.com/office/officeart/2008/layout/LinedList"/>
    <dgm:cxn modelId="{6A83BE53-774D-4134-9B71-E75DE86CE7D3}" srcId="{B7980AB4-55C0-41A8-B6CE-3F32ED4D7FB9}" destId="{4020F322-B8AB-4883-B4A1-E2AC1BA1DEF4}" srcOrd="3" destOrd="0" parTransId="{D49A7098-9966-4B89-BC7A-DE5694C7EA6A}" sibTransId="{DF961D92-CC7D-46EF-9A46-B9A3461BCFC0}"/>
    <dgm:cxn modelId="{BA762B5A-6830-4080-A9E9-C925A4AD28E4}" srcId="{B7980AB4-55C0-41A8-B6CE-3F32ED4D7FB9}" destId="{74EF6508-C288-47B4-80AC-BB362276D9F9}" srcOrd="0" destOrd="0" parTransId="{23570A45-A125-4A78-94BC-1BC0C9571AC7}" sibTransId="{5E233239-BB99-4C5A-9F2C-54436C07A528}"/>
    <dgm:cxn modelId="{4EE97F9A-A854-B54E-AA14-204D58BF1D29}" type="presOf" srcId="{4020F322-B8AB-4883-B4A1-E2AC1BA1DEF4}" destId="{3E95A525-D97F-4B4F-AA7E-0A88C4523B78}" srcOrd="0" destOrd="0" presId="urn:microsoft.com/office/officeart/2008/layout/LinedList"/>
    <dgm:cxn modelId="{CF3AA29C-5E3C-B549-A41E-AEA820F6E6B1}" type="presOf" srcId="{E741C2E5-282F-184D-804D-7717669C2509}" destId="{B12D0002-4E84-5A4C-BB0D-7A11777ED5A1}" srcOrd="0" destOrd="0" presId="urn:microsoft.com/office/officeart/2008/layout/LinedList"/>
    <dgm:cxn modelId="{70928B9E-5144-C24B-9FC6-E28770A271FF}" type="presOf" srcId="{B7980AB4-55C0-41A8-B6CE-3F32ED4D7FB9}" destId="{1204247B-05AA-6B4F-A6E7-68DC4CECC3BA}" srcOrd="0" destOrd="0" presId="urn:microsoft.com/office/officeart/2008/layout/LinedList"/>
    <dgm:cxn modelId="{EEBC98A3-EC32-41D9-8B73-0255D9F6B4C1}" srcId="{B7980AB4-55C0-41A8-B6CE-3F32ED4D7FB9}" destId="{81271FF5-5877-49A0-B050-ACE2BFFB36F5}" srcOrd="1" destOrd="0" parTransId="{7F3356B3-17D2-4034-BDC6-425988EA8ED0}" sibTransId="{E6EB3BA2-0E36-4D7F-8405-F2D83CB5DF2F}"/>
    <dgm:cxn modelId="{C2B6D7C6-9461-4766-A6A9-0FA441600337}" srcId="{B7980AB4-55C0-41A8-B6CE-3F32ED4D7FB9}" destId="{3FA9EB9D-D96D-493E-94CE-E09E43ECB52C}" srcOrd="2" destOrd="0" parTransId="{F57FD5AD-056A-48A1-89F5-A7B1EAD17917}" sibTransId="{0F094615-499D-42D9-BF6E-500627C8D015}"/>
    <dgm:cxn modelId="{CBF98A44-FE39-D44D-820A-C39338935D0A}" type="presParOf" srcId="{1204247B-05AA-6B4F-A6E7-68DC4CECC3BA}" destId="{0D5108CB-4E1B-2D4E-ACBD-C174E0614EB3}" srcOrd="0" destOrd="0" presId="urn:microsoft.com/office/officeart/2008/layout/LinedList"/>
    <dgm:cxn modelId="{0D8CBEA7-62F2-F444-995D-4C6A4B5C3B03}" type="presParOf" srcId="{1204247B-05AA-6B4F-A6E7-68DC4CECC3BA}" destId="{53395FF6-79F3-9248-8684-9A65E6D8184C}" srcOrd="1" destOrd="0" presId="urn:microsoft.com/office/officeart/2008/layout/LinedList"/>
    <dgm:cxn modelId="{7999A768-3551-A541-90D5-81A1D4A01F68}" type="presParOf" srcId="{53395FF6-79F3-9248-8684-9A65E6D8184C}" destId="{D163185F-E665-A942-9C2E-3E249ABBAFB2}" srcOrd="0" destOrd="0" presId="urn:microsoft.com/office/officeart/2008/layout/LinedList"/>
    <dgm:cxn modelId="{2A52FCAB-0992-5B40-AC0E-CBF6E4FDA20D}" type="presParOf" srcId="{53395FF6-79F3-9248-8684-9A65E6D8184C}" destId="{E4FACA73-3D13-604B-BC8A-AE4CD3157B9F}" srcOrd="1" destOrd="0" presId="urn:microsoft.com/office/officeart/2008/layout/LinedList"/>
    <dgm:cxn modelId="{B2943E6E-33AA-9148-A235-40E9666DC77B}" type="presParOf" srcId="{1204247B-05AA-6B4F-A6E7-68DC4CECC3BA}" destId="{50B1A99F-F1EC-C34F-B1F2-AEAFC5A1C331}" srcOrd="2" destOrd="0" presId="urn:microsoft.com/office/officeart/2008/layout/LinedList"/>
    <dgm:cxn modelId="{D8ADF7BE-6067-5D43-86EF-F4E2D9691F59}" type="presParOf" srcId="{1204247B-05AA-6B4F-A6E7-68DC4CECC3BA}" destId="{78DA2710-124A-9C48-9A6E-9456D41CE74E}" srcOrd="3" destOrd="0" presId="urn:microsoft.com/office/officeart/2008/layout/LinedList"/>
    <dgm:cxn modelId="{2B2D099C-07A4-5942-B4B1-153E8A9F7EE4}" type="presParOf" srcId="{78DA2710-124A-9C48-9A6E-9456D41CE74E}" destId="{9D7C1220-FDE9-044C-8C0B-6151AB79C681}" srcOrd="0" destOrd="0" presId="urn:microsoft.com/office/officeart/2008/layout/LinedList"/>
    <dgm:cxn modelId="{9A790834-155D-4343-91F4-530D4DD7892A}" type="presParOf" srcId="{78DA2710-124A-9C48-9A6E-9456D41CE74E}" destId="{90D74E1E-36C2-7643-AC7E-B3328B7C8E19}" srcOrd="1" destOrd="0" presId="urn:microsoft.com/office/officeart/2008/layout/LinedList"/>
    <dgm:cxn modelId="{3CB466FA-3D02-F846-87B3-27C59BCAB4E5}" type="presParOf" srcId="{1204247B-05AA-6B4F-A6E7-68DC4CECC3BA}" destId="{E6507C6F-5FCA-6247-B201-0ACFE6219275}" srcOrd="4" destOrd="0" presId="urn:microsoft.com/office/officeart/2008/layout/LinedList"/>
    <dgm:cxn modelId="{DFE042FA-BAC8-B641-9CBB-9CBE5A8D728F}" type="presParOf" srcId="{1204247B-05AA-6B4F-A6E7-68DC4CECC3BA}" destId="{C4827637-D543-044B-9A6C-A8612DF85922}" srcOrd="5" destOrd="0" presId="urn:microsoft.com/office/officeart/2008/layout/LinedList"/>
    <dgm:cxn modelId="{3BD21C79-796D-CC4C-85EC-12F9AD7E3557}" type="presParOf" srcId="{C4827637-D543-044B-9A6C-A8612DF85922}" destId="{452A95EA-3961-5946-89E0-E91D1109A592}" srcOrd="0" destOrd="0" presId="urn:microsoft.com/office/officeart/2008/layout/LinedList"/>
    <dgm:cxn modelId="{75F036BB-BC33-BA4C-8118-EEBC334D049B}" type="presParOf" srcId="{C4827637-D543-044B-9A6C-A8612DF85922}" destId="{5948B9E3-761B-DC46-BE8D-C4B41FDA4415}" srcOrd="1" destOrd="0" presId="urn:microsoft.com/office/officeart/2008/layout/LinedList"/>
    <dgm:cxn modelId="{A3B04074-0FAE-554A-B9D3-28EDBEEB93EC}" type="presParOf" srcId="{1204247B-05AA-6B4F-A6E7-68DC4CECC3BA}" destId="{C352600B-DE7F-BF4E-9BA9-89799E264E82}" srcOrd="6" destOrd="0" presId="urn:microsoft.com/office/officeart/2008/layout/LinedList"/>
    <dgm:cxn modelId="{9B9C3DBB-08DA-4D48-A684-9A8006E6F617}" type="presParOf" srcId="{1204247B-05AA-6B4F-A6E7-68DC4CECC3BA}" destId="{9AB63114-FB78-DB45-90FD-963E988ADE5D}" srcOrd="7" destOrd="0" presId="urn:microsoft.com/office/officeart/2008/layout/LinedList"/>
    <dgm:cxn modelId="{CFE4E7F9-A4CA-184E-8C23-874D88574C27}" type="presParOf" srcId="{9AB63114-FB78-DB45-90FD-963E988ADE5D}" destId="{3E95A525-D97F-4B4F-AA7E-0A88C4523B78}" srcOrd="0" destOrd="0" presId="urn:microsoft.com/office/officeart/2008/layout/LinedList"/>
    <dgm:cxn modelId="{FAC83B23-4C9C-914B-BAD8-73F976262994}" type="presParOf" srcId="{9AB63114-FB78-DB45-90FD-963E988ADE5D}" destId="{7D363C35-234D-AC4E-AC0E-887DDDFA9715}" srcOrd="1" destOrd="0" presId="urn:microsoft.com/office/officeart/2008/layout/LinedList"/>
    <dgm:cxn modelId="{C437BF77-960D-E849-91A5-7A8184A7E232}" type="presParOf" srcId="{1204247B-05AA-6B4F-A6E7-68DC4CECC3BA}" destId="{BFE02032-F094-8B4C-901B-16398AE15A65}" srcOrd="8" destOrd="0" presId="urn:microsoft.com/office/officeart/2008/layout/LinedList"/>
    <dgm:cxn modelId="{41D80155-C228-DA40-AE59-4F1D6C2F9A46}" type="presParOf" srcId="{1204247B-05AA-6B4F-A6E7-68DC4CECC3BA}" destId="{748DDE63-2F79-E343-8222-5E7AAE02761E}" srcOrd="9" destOrd="0" presId="urn:microsoft.com/office/officeart/2008/layout/LinedList"/>
    <dgm:cxn modelId="{11E56258-C2A9-E44B-A8EA-E08F59929F42}" type="presParOf" srcId="{748DDE63-2F79-E343-8222-5E7AAE02761E}" destId="{B12D0002-4E84-5A4C-BB0D-7A11777ED5A1}" srcOrd="0" destOrd="0" presId="urn:microsoft.com/office/officeart/2008/layout/LinedList"/>
    <dgm:cxn modelId="{F2D6B099-B11E-244F-849E-177B98296D88}" type="presParOf" srcId="{748DDE63-2F79-E343-8222-5E7AAE02761E}" destId="{58D4CC38-D0CF-A04F-8023-68DB59FF121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5108CB-4E1B-2D4E-ACBD-C174E0614EB3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3185F-E665-A942-9C2E-3E249ABBAFB2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kern="1200"/>
            <a:t>Este modelo trabaja con un lenguaje a de las relacionales</a:t>
          </a:r>
          <a:endParaRPr lang="en-US" sz="2300" kern="1200"/>
        </a:p>
      </dsp:txBody>
      <dsp:txXfrm>
        <a:off x="0" y="675"/>
        <a:ext cx="6900512" cy="1106957"/>
      </dsp:txXfrm>
    </dsp:sp>
    <dsp:sp modelId="{50B1A99F-F1EC-C34F-B1F2-AEAFC5A1C331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C1220-FDE9-044C-8C0B-6151AB79C681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kern="1200"/>
            <a:t>No tienen llaves o indicadores que sirvan de relación entre conjuntos de datos</a:t>
          </a:r>
          <a:endParaRPr lang="en-US" sz="2300" kern="1200"/>
        </a:p>
      </dsp:txBody>
      <dsp:txXfrm>
        <a:off x="0" y="1107633"/>
        <a:ext cx="6900512" cy="1106957"/>
      </dsp:txXfrm>
    </dsp:sp>
    <dsp:sp modelId="{E6507C6F-5FCA-6247-B201-0ACFE6219275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A95EA-3961-5946-89E0-E91D1109A592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kern="1200"/>
            <a:t>El formato es diferente al de las tablas de SQL</a:t>
          </a:r>
          <a:endParaRPr lang="en-US" sz="2300" kern="1200"/>
        </a:p>
      </dsp:txBody>
      <dsp:txXfrm>
        <a:off x="0" y="2214591"/>
        <a:ext cx="6900512" cy="1106957"/>
      </dsp:txXfrm>
    </dsp:sp>
    <dsp:sp modelId="{C352600B-DE7F-BF4E-9BA9-89799E264E82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5A525-D97F-4B4F-AA7E-0A88C4523B78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kern="1200" err="1"/>
            <a:t>Not</a:t>
          </a:r>
          <a:r>
            <a:rPr lang="es-CO" sz="2300" kern="1200"/>
            <a:t> </a:t>
          </a:r>
          <a:r>
            <a:rPr lang="es-CO" sz="2300" kern="1200" err="1"/>
            <a:t>Only</a:t>
          </a:r>
          <a:r>
            <a:rPr lang="es-CO" sz="2300" kern="1200"/>
            <a:t> SQL (</a:t>
          </a:r>
          <a:r>
            <a:rPr lang="es-CO" sz="2300" kern="1200" err="1"/>
            <a:t>NoSQL</a:t>
          </a:r>
          <a:r>
            <a:rPr lang="es-CO" sz="2300" kern="1200"/>
            <a:t>), no se orientan en ser relacional pero no significa que no se puedan realizar relaciones </a:t>
          </a:r>
          <a:endParaRPr lang="en-US" sz="2300" kern="1200"/>
        </a:p>
      </dsp:txBody>
      <dsp:txXfrm>
        <a:off x="0" y="3321549"/>
        <a:ext cx="6900512" cy="1106957"/>
      </dsp:txXfrm>
    </dsp:sp>
    <dsp:sp modelId="{BFE02032-F094-8B4C-901B-16398AE15A65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D0002-4E84-5A4C-BB0D-7A11777ED5A1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err="1"/>
            <a:t>Permiten</a:t>
          </a:r>
          <a:r>
            <a:rPr lang="en-US" sz="2300" kern="1200"/>
            <a:t> </a:t>
          </a:r>
          <a:r>
            <a:rPr lang="en-US" sz="2300" kern="1200" err="1"/>
            <a:t>redundancia</a:t>
          </a:r>
          <a:r>
            <a:rPr lang="en-US" sz="2300" kern="1200"/>
            <a:t> de </a:t>
          </a:r>
          <a:r>
            <a:rPr lang="en-US" sz="2300" kern="1200" err="1"/>
            <a:t>datos</a:t>
          </a:r>
          <a:r>
            <a:rPr lang="en-US" sz="2300" kern="1200"/>
            <a:t> </a:t>
          </a:r>
        </a:p>
      </dsp:txBody>
      <dsp:txXfrm>
        <a:off x="0" y="4428507"/>
        <a:ext cx="6900512" cy="1106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E306E-5E07-9F42-BBD6-4C7DF05AC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088E36-E816-8F4B-A0F1-46C87C2D4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9F93AE-1C5A-7348-BA18-AC5AFF9C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7D4E-A2E6-8043-A91F-ACD376932DA1}" type="datetimeFigureOut">
              <a:rPr lang="es-CO" smtClean="0"/>
              <a:t>2/11/21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8F9728-74CA-524D-B68A-F3E4E6470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51431E-F11C-A846-8009-26F2D1E1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C774-BBBF-A14F-953D-217F7FA989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73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44628-348F-B34D-99C1-06AB11499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0E3F6F-500B-F74B-BC1E-0597941FD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136C03-0A83-D34C-8D82-48E1EB762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7D4E-A2E6-8043-A91F-ACD376932DA1}" type="datetimeFigureOut">
              <a:rPr lang="es-CO" smtClean="0"/>
              <a:t>2/11/21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93A6AF-7F65-0C42-8978-E4E497BC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5A6755-96F6-1844-8736-B7E5335B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C774-BBBF-A14F-953D-217F7FA989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527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A398F3-6412-9F47-9A8C-078EC77A6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0982CA-8D39-DD45-B42B-FDC2E308A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5F06C9-028B-0F4E-A59B-679C4A28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7D4E-A2E6-8043-A91F-ACD376932DA1}" type="datetimeFigureOut">
              <a:rPr lang="es-CO" smtClean="0"/>
              <a:t>2/11/21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7239C1-CE26-FF42-BCC8-71FA6D4C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B60663-B063-2F49-B334-EDEBB524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C774-BBBF-A14F-953D-217F7FA989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760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E07F1-2D66-B84A-8A66-284007DFF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6C0C64-06DF-7E42-AA4F-48F1E21D9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31D38E-8CCA-3A4E-A873-DB099E9E5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7D4E-A2E6-8043-A91F-ACD376932DA1}" type="datetimeFigureOut">
              <a:rPr lang="es-CO" smtClean="0"/>
              <a:t>2/11/21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B28350-AF75-754B-AEFC-5DF4F2D02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B4FD16-79F5-AB45-BB90-016F6B92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C774-BBBF-A14F-953D-217F7FA989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56501-2AC8-7643-8EC3-C2A9D140D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7E865D-F947-F346-9AA4-0E8DAAE0E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84099-93A5-754E-A84D-608D5BC73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7D4E-A2E6-8043-A91F-ACD376932DA1}" type="datetimeFigureOut">
              <a:rPr lang="es-CO" smtClean="0"/>
              <a:t>2/11/21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A82F88-8D08-8F49-8A68-3774BE80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E0C2C0-95A6-0B42-9957-037D7B8E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C774-BBBF-A14F-953D-217F7FA989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989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FA008-57E2-1942-9317-2FA32A9BB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340445-01EB-8143-BFA0-A2B369915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191C1B-3E37-B14A-AF21-8F4120856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383BB7-E89E-404B-9B30-9902EA5B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7D4E-A2E6-8043-A91F-ACD376932DA1}" type="datetimeFigureOut">
              <a:rPr lang="es-CO" smtClean="0"/>
              <a:t>2/11/21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2EAEA3-B75D-E44B-97A1-CC6A7A00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5F435F-F6DE-7A44-BFA9-8958CD08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C774-BBBF-A14F-953D-217F7FA989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075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A20F5-BD4F-A346-B336-D8F076D74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2027BE-1E12-A846-AC7F-41A0E7195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B6F91E-6894-5D42-BF9C-24F784920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BD944CB-8EF7-9140-AEFC-24B430B60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488EC91-B23C-FF48-8C90-3744F280E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B8D29B6-8790-174F-89D4-7F41D5A6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7D4E-A2E6-8043-A91F-ACD376932DA1}" type="datetimeFigureOut">
              <a:rPr lang="es-CO" smtClean="0"/>
              <a:t>2/11/21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65811E6-9D13-2F4E-BA81-72FC9DF6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8256969-C593-9247-9EF7-A19CA4DD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C774-BBBF-A14F-953D-217F7FA989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829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B1B19-AC34-D942-BCF1-CD36ADAD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34EC541-258E-8349-84FA-EF1BCC79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7D4E-A2E6-8043-A91F-ACD376932DA1}" type="datetimeFigureOut">
              <a:rPr lang="es-CO" smtClean="0"/>
              <a:t>2/11/21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E5205D-91BD-7D42-96FD-CB128DD9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DBEADC-33BC-1C42-8789-D5CA9286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C774-BBBF-A14F-953D-217F7FA989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202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ACBDE69-6C9F-EB4B-BF3F-9852EE6B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7D4E-A2E6-8043-A91F-ACD376932DA1}" type="datetimeFigureOut">
              <a:rPr lang="es-CO" smtClean="0"/>
              <a:t>2/11/21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0EC33F-6186-054B-963A-2ABA9BC6C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22CF86-2F6F-5940-B544-7878C460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C774-BBBF-A14F-953D-217F7FA989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24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5602E-4EA3-7042-B959-AF4599CD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BC26E6-A9BC-F842-9A6E-708C3CBE7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AF5311-5045-2440-98D1-8BCAA1BCB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8D1650-D8F6-0545-B71A-FE712247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7D4E-A2E6-8043-A91F-ACD376932DA1}" type="datetimeFigureOut">
              <a:rPr lang="es-CO" smtClean="0"/>
              <a:t>2/11/21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5CAB88-FF28-B246-944B-F9711DF7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A3A9EF-5F09-E94B-B717-C19788D5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C774-BBBF-A14F-953D-217F7FA989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39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55DFF-BE22-7C46-9542-ECAC4387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4859433-3C59-7B4C-8713-74823DEC8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236EB6-0423-3349-8166-742257FD3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457B23-849B-0E4E-8FF4-976109CB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7D4E-A2E6-8043-A91F-ACD376932DA1}" type="datetimeFigureOut">
              <a:rPr lang="es-CO" smtClean="0"/>
              <a:t>2/11/21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4008CA-C45C-284F-AE49-F95713A3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BAC7A8-16EE-4D4E-8030-1018831F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C774-BBBF-A14F-953D-217F7FA989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194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E0DCF2A-51F9-9D45-A0C3-FB6592517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5E1621-872E-894C-B0AB-542C6618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96A11F-49C1-7242-874A-5213D5E78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17D4E-A2E6-8043-A91F-ACD376932DA1}" type="datetimeFigureOut">
              <a:rPr lang="es-CO" smtClean="0"/>
              <a:t>2/11/21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B4E614-0F24-704D-BC25-89E7FF78D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DBA7E0-F9E6-5747-94CC-CC29038CA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4C774-BBBF-A14F-953D-217F7FA989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226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Qué son las bases de datos no relacionales? Ventajas de NoSQL - Full Stack  Blogger">
            <a:extLst>
              <a:ext uri="{FF2B5EF4-FFF2-40B4-BE49-F238E27FC236}">
                <a16:creationId xmlns:a16="http://schemas.microsoft.com/office/drawing/2014/main" id="{316474CC-24F2-4F41-A90C-C4D2C8967E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7" t="2635" r="25427" b="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F27569-B46E-F945-A60E-DC15B9031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s-CO" sz="4800" dirty="0"/>
              <a:t>Bases de datos </a:t>
            </a:r>
            <a:r>
              <a:rPr lang="es-CO" sz="4800" dirty="0" err="1"/>
              <a:t>NoSQL</a:t>
            </a:r>
            <a:endParaRPr lang="es-CO" sz="48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097833-FB7C-784A-B2C6-A06FF3C71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s-CO" sz="2000"/>
              <a:t>Universidad EAN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6832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0EFD753D-6A49-46DD-9E82-AA6E2C62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38A5824-1F4A-4EE7-BC13-5BB48FC0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4" y="321732"/>
            <a:ext cx="4568741" cy="6192603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024215-EE17-3947-89F7-58AB7FA07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57" y="637523"/>
            <a:ext cx="3608896" cy="3716526"/>
          </a:xfrm>
        </p:spPr>
        <p:txBody>
          <a:bodyPr anchor="b">
            <a:normAutofit/>
          </a:bodyPr>
          <a:lstStyle/>
          <a:p>
            <a:r>
              <a:rPr lang="es-CO" sz="4800">
                <a:solidFill>
                  <a:srgbClr val="FFFFFF"/>
                </a:solidFill>
              </a:rPr>
              <a:t>Algunas son: </a:t>
            </a:r>
          </a:p>
        </p:txBody>
      </p:sp>
      <p:pic>
        <p:nvPicPr>
          <p:cNvPr id="9230" name="Picture 14" descr="GitHub - AhmetFurkanDEMIR/Amazon-DynamoDB-Building-NoSQL-Database-Driven-Applications:  Amazon DynamoDB: Building NoSQL Database-Driven Applications (Coursera)">
            <a:extLst>
              <a:ext uri="{FF2B5EF4-FFF2-40B4-BE49-F238E27FC236}">
                <a16:creationId xmlns:a16="http://schemas.microsoft.com/office/drawing/2014/main" id="{88AC2331-CDA1-194F-9F57-7A359D2FA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5080" y="642744"/>
            <a:ext cx="3211039" cy="122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Mongo DB">
            <a:extLst>
              <a:ext uri="{FF2B5EF4-FFF2-40B4-BE49-F238E27FC236}">
                <a16:creationId xmlns:a16="http://schemas.microsoft.com/office/drawing/2014/main" id="{DBDBB504-BBC1-A348-96F8-6CD6C1358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96790" y="424917"/>
            <a:ext cx="3169090" cy="165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 descr="REDIS: qué, cómo, ejemplos - yosoy.dev">
            <a:extLst>
              <a:ext uri="{FF2B5EF4-FFF2-40B4-BE49-F238E27FC236}">
                <a16:creationId xmlns:a16="http://schemas.microsoft.com/office/drawing/2014/main" id="{C8C2E6B9-D7A5-F742-ACB7-5120FC092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5081" y="2889655"/>
            <a:ext cx="3219976" cy="107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ursos Microsoft archivos - Página 8 de 11 - Teorema">
            <a:extLst>
              <a:ext uri="{FF2B5EF4-FFF2-40B4-BE49-F238E27FC236}">
                <a16:creationId xmlns:a16="http://schemas.microsoft.com/office/drawing/2014/main" id="{CD9CE29F-0FCC-8B44-9338-C4E1EE13E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66128" y="2503952"/>
            <a:ext cx="2057506" cy="185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A2E64CA8-B8A7-3D4F-BC6E-E0F6E2ED9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3486" y="4941360"/>
            <a:ext cx="3211571" cy="127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ArangoDB, the multi-model database for graph and beyond">
            <a:extLst>
              <a:ext uri="{FF2B5EF4-FFF2-40B4-BE49-F238E27FC236}">
                <a16:creationId xmlns:a16="http://schemas.microsoft.com/office/drawing/2014/main" id="{15B9A12F-C27C-1A45-B5C5-5ABF7EE22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42078" y="4649694"/>
            <a:ext cx="1878513" cy="187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995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7DEA2A06-79D7-41DB-B42B-63F145C76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4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A2C93E-EDC5-C74B-B589-DE1CFD67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Ventajas de las bases de datos NoSQL</a:t>
            </a:r>
          </a:p>
        </p:txBody>
      </p:sp>
    </p:spTree>
    <p:extLst>
      <p:ext uri="{BB962C8B-B14F-4D97-AF65-F5344CB8AC3E}">
        <p14:creationId xmlns:p14="http://schemas.microsoft.com/office/powerpoint/2010/main" val="4230411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DINAMISMO EMPRESARIAL, CLAVE EN LA RECUPERACIÓN DEL PAÍS - Felix de las  Cuevas - Senador por Cantabria del Partido Popular">
            <a:extLst>
              <a:ext uri="{FF2B5EF4-FFF2-40B4-BE49-F238E27FC236}">
                <a16:creationId xmlns:a16="http://schemas.microsoft.com/office/drawing/2014/main" id="{E7AF8E91-B73C-6847-8D2F-9BCABE46B0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82" b="805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A9CF5F4-6811-CB4D-98F6-BF2DA196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s-CO" sz="4000">
                <a:solidFill>
                  <a:srgbClr val="FFFFFF"/>
                </a:solidFill>
              </a:rPr>
              <a:t>1. Versatilidad - Dinamismo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6545FF-38E1-A94F-9146-2A44140D8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s-CO" sz="2000">
                <a:solidFill>
                  <a:srgbClr val="FFFFFF"/>
                </a:solidFill>
              </a:rPr>
              <a:t>La capacidad de adaptación para poder brindar soluciones es la mayor ventaja de </a:t>
            </a:r>
            <a:r>
              <a:rPr lang="es-CO" sz="2000" err="1">
                <a:solidFill>
                  <a:srgbClr val="FFFFFF"/>
                </a:solidFill>
              </a:rPr>
              <a:t>NoSQL</a:t>
            </a:r>
            <a:r>
              <a:rPr lang="es-CO" sz="2000">
                <a:solidFill>
                  <a:srgbClr val="FFFFFF"/>
                </a:solidFill>
              </a:rPr>
              <a:t>. Se puede crecer el volumen de datos o podemos tener la posibilidad de cambiar la forma en la que se ingresan los datos sin alterar la estructura. </a:t>
            </a:r>
          </a:p>
        </p:txBody>
      </p:sp>
    </p:spTree>
    <p:extLst>
      <p:ext uri="{BB962C8B-B14F-4D97-AF65-F5344CB8AC3E}">
        <p14:creationId xmlns:p14="http://schemas.microsoft.com/office/powerpoint/2010/main" val="4177287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5F5186-CEE0-9C4E-8F6A-35490381C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75488"/>
            <a:ext cx="10515600" cy="1197864"/>
          </a:xfrm>
        </p:spPr>
        <p:txBody>
          <a:bodyPr>
            <a:normAutofit/>
          </a:bodyPr>
          <a:lstStyle/>
          <a:p>
            <a:r>
              <a:rPr lang="es-CO"/>
              <a:t>2. Crecimiento Horizontal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5216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Үндэсний Дата Төв">
            <a:extLst>
              <a:ext uri="{FF2B5EF4-FFF2-40B4-BE49-F238E27FC236}">
                <a16:creationId xmlns:a16="http://schemas.microsoft.com/office/drawing/2014/main" id="{6CA945A6-73D7-1944-ACD7-CB0E82986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604" y="2084833"/>
            <a:ext cx="7353497" cy="351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8D6A28-F89A-CA45-BAB5-650E947D0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6" y="2002536"/>
            <a:ext cx="3822192" cy="4169664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s-CO" sz="2200"/>
              <a:t>Son altamente escalables, si en el futuro requerimos instalar mayor cantidad de nodos podemos hacerlo sin problemas, sin afectar la usabilidad o consultas de la DB</a:t>
            </a:r>
          </a:p>
        </p:txBody>
      </p:sp>
    </p:spTree>
    <p:extLst>
      <p:ext uri="{BB962C8B-B14F-4D97-AF65-F5344CB8AC3E}">
        <p14:creationId xmlns:p14="http://schemas.microsoft.com/office/powerpoint/2010/main" val="1692471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67CF3F-EF52-9D4E-8D34-3F7B3F7EE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75488"/>
            <a:ext cx="10515600" cy="1197864"/>
          </a:xfrm>
        </p:spPr>
        <p:txBody>
          <a:bodyPr>
            <a:normAutofit/>
          </a:bodyPr>
          <a:lstStyle/>
          <a:p>
            <a:r>
              <a:rPr lang="es-CO"/>
              <a:t>3. Bajos requerimientos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5216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Que es Internet explicado en cinco minutos | Pizcos.net | Content  management system, Cloud services, Content management">
            <a:extLst>
              <a:ext uri="{FF2B5EF4-FFF2-40B4-BE49-F238E27FC236}">
                <a16:creationId xmlns:a16="http://schemas.microsoft.com/office/drawing/2014/main" id="{1A60B864-A8BE-4145-B4EE-5ECE3447F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2104" y="2221992"/>
            <a:ext cx="6217920" cy="373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FFC78E-48B9-3747-9ACA-F35DAE3BF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6" y="2002536"/>
            <a:ext cx="3822192" cy="4169664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s-CO" sz="2200"/>
              <a:t>No es necesario tener servidores con gran cantidad de recursos. La adaptabilidad de las bases de datos </a:t>
            </a:r>
            <a:r>
              <a:rPr lang="es-CO" sz="2200" err="1"/>
              <a:t>NoSQL</a:t>
            </a:r>
            <a:r>
              <a:rPr lang="es-CO" sz="2200"/>
              <a:t> permiten empezar con bajos niveles de inversión en equipos e ir ampliando la capacidad a medida de las necesidades.  </a:t>
            </a:r>
          </a:p>
        </p:txBody>
      </p:sp>
    </p:spTree>
    <p:extLst>
      <p:ext uri="{BB962C8B-B14F-4D97-AF65-F5344CB8AC3E}">
        <p14:creationId xmlns:p14="http://schemas.microsoft.com/office/powerpoint/2010/main" val="422310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67CF3F-EF52-9D4E-8D34-3F7B3F7EE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75488"/>
            <a:ext cx="10515600" cy="1197864"/>
          </a:xfrm>
        </p:spPr>
        <p:txBody>
          <a:bodyPr>
            <a:normAutofit/>
          </a:bodyPr>
          <a:lstStyle/>
          <a:p>
            <a:pPr algn="ctr"/>
            <a:r>
              <a:rPr lang="es-CO"/>
              <a:t>Tipos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5216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omparativa de Bases de Datos Relacionales con NoSQL - Diego Calvo">
            <a:extLst>
              <a:ext uri="{FF2B5EF4-FFF2-40B4-BE49-F238E27FC236}">
                <a16:creationId xmlns:a16="http://schemas.microsoft.com/office/drawing/2014/main" id="{BE9E5C35-10B8-744D-9828-ACF5476C2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14" y="2148841"/>
            <a:ext cx="11236323" cy="312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383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67CF3F-EF52-9D4E-8D34-3F7B3F7EE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75488"/>
            <a:ext cx="10515600" cy="1197864"/>
          </a:xfrm>
        </p:spPr>
        <p:txBody>
          <a:bodyPr>
            <a:normAutofit/>
          </a:bodyPr>
          <a:lstStyle/>
          <a:p>
            <a:r>
              <a:rPr lang="es-CO"/>
              <a:t>Clave - Valor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5216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FFC78E-48B9-3747-9ACA-F35DAE3BF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6" y="2002536"/>
            <a:ext cx="3822192" cy="4169664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s-CO" sz="2200"/>
              <a:t>Son modelos no relacionales que utilizan un método simple de almacenamiento de datos.  Esta BD toma los datos como un conjunto “clave-valor” en los que las claves cumplen la función de ser identificadores únicos.</a:t>
            </a:r>
          </a:p>
          <a:p>
            <a:pPr marL="0" indent="0" algn="just">
              <a:buNone/>
            </a:pPr>
            <a:r>
              <a:rPr lang="es-CO" sz="2200"/>
              <a:t>Las claves pueden ser cualquier tipo de dato.</a:t>
            </a:r>
          </a:p>
          <a:p>
            <a:pPr marL="0" indent="0" algn="just">
              <a:buNone/>
            </a:pPr>
            <a:endParaRPr lang="es-CO" sz="2200"/>
          </a:p>
        </p:txBody>
      </p:sp>
      <p:pic>
        <p:nvPicPr>
          <p:cNvPr id="7" name="Picture 2" descr="CLASIFICACIÓN DE SISTEMAS GESTORES DE BASE DE DATOS SEGÚN EL TEOREMA DE CAP  SERGIO ANDRÉS SEPÚLVEDA CRUZ INFORME FINAL MONOG">
            <a:extLst>
              <a:ext uri="{FF2B5EF4-FFF2-40B4-BE49-F238E27FC236}">
                <a16:creationId xmlns:a16="http://schemas.microsoft.com/office/drawing/2014/main" id="{7CF3E26B-DB73-934D-8D23-AD9502259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95" y="2640475"/>
            <a:ext cx="6389041" cy="201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771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67CF3F-EF52-9D4E-8D34-3F7B3F7EE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75488"/>
            <a:ext cx="10515600" cy="1197864"/>
          </a:xfrm>
        </p:spPr>
        <p:txBody>
          <a:bodyPr>
            <a:normAutofit/>
          </a:bodyPr>
          <a:lstStyle/>
          <a:p>
            <a:r>
              <a:rPr lang="es-CO"/>
              <a:t>Grafos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5216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FFC78E-48B9-3747-9ACA-F35DAE3BF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9619" y="1970111"/>
            <a:ext cx="3822192" cy="4169664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s-CO" sz="2000"/>
              <a:t>Son modelos excelentes para trabajar con datos muy complejos, este nos permitirá representar datos en estructuras de grafos y son de gran utilidad cuando los datos tienen un alto nivel de interrelación. </a:t>
            </a:r>
          </a:p>
          <a:p>
            <a:pPr marL="0" indent="0" algn="just">
              <a:buNone/>
            </a:pPr>
            <a:r>
              <a:rPr lang="es-CO" sz="2000"/>
              <a:t>Además tienen un buen rendimiento para responder de forma eficiente al análisis y consulta de volúmenes gigantescos de datos</a:t>
            </a:r>
            <a:r>
              <a:rPr lang="es-CO"/>
              <a:t>. </a:t>
            </a:r>
            <a:endParaRPr lang="es-CO" sz="220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CC59FC2-CA6C-7F49-9D04-86C8D93859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r="16389"/>
          <a:stretch/>
        </p:blipFill>
        <p:spPr bwMode="auto">
          <a:xfrm>
            <a:off x="521699" y="1499615"/>
            <a:ext cx="7012957" cy="511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441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67CF3F-EF52-9D4E-8D34-3F7B3F7EE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75488"/>
            <a:ext cx="10515600" cy="1197864"/>
          </a:xfrm>
        </p:spPr>
        <p:txBody>
          <a:bodyPr>
            <a:normAutofit/>
          </a:bodyPr>
          <a:lstStyle/>
          <a:p>
            <a:r>
              <a:rPr lang="es-CO"/>
              <a:t>Documentos 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5216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FFC78E-48B9-3747-9ACA-F35DAE3BF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0828" y="1970111"/>
            <a:ext cx="4294908" cy="4169664"/>
          </a:xfrm>
        </p:spPr>
        <p:txBody>
          <a:bodyPr anchor="t">
            <a:normAutofit/>
          </a:bodyPr>
          <a:lstStyle/>
          <a:p>
            <a:pPr marL="0" indent="0" algn="just" fontAlgn="base">
              <a:buNone/>
            </a:pPr>
            <a:r>
              <a:rPr lang="es-CO" sz="2000"/>
              <a:t>Estas bases de datos se utilizan para almacenar, recuperar y administrar datos semiestructurados.</a:t>
            </a:r>
          </a:p>
          <a:p>
            <a:pPr marL="0" indent="0" algn="just">
              <a:buNone/>
            </a:pPr>
            <a:r>
              <a:rPr lang="es-CO" sz="2000"/>
              <a:t>Estas almacenan los registros y los datos asociados en un documento. Cada documento contiene datos semiestructurados que pueden ser consultados</a:t>
            </a:r>
            <a:r>
              <a:rPr lang="es-CO" sz="2000" b="1"/>
              <a:t>. </a:t>
            </a:r>
            <a:r>
              <a:rPr lang="es-CO" sz="2000"/>
              <a:t>Estas bases de datos ofrecen mucha flexibilidad, escritura rápida, y consultas rápidas</a:t>
            </a:r>
            <a:endParaRPr lang="es-CO" sz="1800"/>
          </a:p>
        </p:txBody>
      </p:sp>
      <p:pic>
        <p:nvPicPr>
          <p:cNvPr id="10248" name="Picture 8" descr="NoSQL database - Different types of NoSQL database ~ DevinLine - full stack  development">
            <a:extLst>
              <a:ext uri="{FF2B5EF4-FFF2-40B4-BE49-F238E27FC236}">
                <a16:creationId xmlns:a16="http://schemas.microsoft.com/office/drawing/2014/main" id="{8D8ABC80-A37A-BE4E-BF8F-53647AAFF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4" r="3857"/>
          <a:stretch/>
        </p:blipFill>
        <p:spPr bwMode="auto">
          <a:xfrm>
            <a:off x="356264" y="2210776"/>
            <a:ext cx="6828300" cy="259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400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5216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1B6786AB-7A51-4344-BAC8-A2238E70B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50" y="901700"/>
            <a:ext cx="74041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21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mbioDigital-OL on Twitter: &amp;quot;¿Qué es SQL? El primer lenguaje de analítica  de datos. En la actualidad, Structured Query Language (SQL) es el medio  estándar para manipular y consultar datos en bases de">
            <a:extLst>
              <a:ext uri="{FF2B5EF4-FFF2-40B4-BE49-F238E27FC236}">
                <a16:creationId xmlns:a16="http://schemas.microsoft.com/office/drawing/2014/main" id="{8E69EBD7-B700-4241-AFA9-DE13029875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5E501A-F682-F94C-9C71-2E312F7F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Limitaciones de bases de datos SQL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2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5216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885AB6DB-2A31-6B47-88D3-BCA09C772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70" y="946149"/>
            <a:ext cx="11067088" cy="481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72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5216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D114DDAC-4BF0-6B4B-9DC7-B633773B9EA7}"/>
              </a:ext>
            </a:extLst>
          </p:cNvPr>
          <p:cNvSpPr txBox="1"/>
          <p:nvPr/>
        </p:nvSpPr>
        <p:spPr>
          <a:xfrm>
            <a:off x="2301803" y="585216"/>
            <a:ext cx="75853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>
                <a:latin typeface="+mj-lt"/>
              </a:rPr>
              <a:t>Modelado de bases de datos </a:t>
            </a:r>
            <a:r>
              <a:rPr lang="es-CO" sz="4000" err="1">
                <a:latin typeface="+mj-lt"/>
              </a:rPr>
              <a:t>NoSQL</a:t>
            </a:r>
            <a:endParaRPr lang="es-CO" sz="4000">
              <a:latin typeface="+mj-l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A4CF156-BFBA-EB46-B821-B7013BFAB534}"/>
              </a:ext>
            </a:extLst>
          </p:cNvPr>
          <p:cNvSpPr txBox="1"/>
          <p:nvPr/>
        </p:nvSpPr>
        <p:spPr>
          <a:xfrm>
            <a:off x="1918204" y="1757547"/>
            <a:ext cx="8352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/>
              <a:t>Modelar una DB </a:t>
            </a:r>
            <a:r>
              <a:rPr lang="es-CO" err="1"/>
              <a:t>NoSQL</a:t>
            </a:r>
            <a:r>
              <a:rPr lang="es-CO"/>
              <a:t> tiene diversas forma de hacerse, por eso hay que tener mucho </a:t>
            </a:r>
          </a:p>
          <a:p>
            <a:r>
              <a:rPr lang="es-CO"/>
              <a:t>cuidado a la hora de realizarlo.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7143A67-190D-1349-B1EF-6E5F897F4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711" y="3236389"/>
            <a:ext cx="6114577" cy="216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001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77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111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114DDAC-4BF0-6B4B-9DC7-B633773B9EA7}"/>
              </a:ext>
            </a:extLst>
          </p:cNvPr>
          <p:cNvSpPr txBox="1"/>
          <p:nvPr/>
        </p:nvSpPr>
        <p:spPr>
          <a:xfrm>
            <a:off x="704087" y="438559"/>
            <a:ext cx="3649704" cy="1881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Modelado de bases de datos NoSQL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A4CF156-BFBA-EB46-B821-B7013BFAB534}"/>
              </a:ext>
            </a:extLst>
          </p:cNvPr>
          <p:cNvSpPr txBox="1"/>
          <p:nvPr/>
        </p:nvSpPr>
        <p:spPr>
          <a:xfrm>
            <a:off x="4742597" y="438559"/>
            <a:ext cx="6745314" cy="1881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solidFill>
                  <a:schemeClr val="bg1"/>
                </a:solidFill>
              </a:rPr>
              <a:t>Diseño</a:t>
            </a:r>
            <a:r>
              <a:rPr lang="en-US" sz="2000" dirty="0">
                <a:solidFill>
                  <a:schemeClr val="bg1"/>
                </a:solidFill>
              </a:rPr>
              <a:t> para el </a:t>
            </a:r>
            <a:r>
              <a:rPr lang="en-US" sz="2000" dirty="0" err="1">
                <a:solidFill>
                  <a:schemeClr val="bg1"/>
                </a:solidFill>
              </a:rPr>
              <a:t>mantenimiento</a:t>
            </a:r>
            <a:r>
              <a:rPr lang="en-US" sz="2000" dirty="0">
                <a:solidFill>
                  <a:schemeClr val="bg1"/>
                </a:solidFill>
              </a:rPr>
              <a:t> de la data: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solidFill>
                  <a:schemeClr val="bg1"/>
                </a:solidFill>
              </a:rPr>
              <a:t>Colección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categorías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0EC2833-6362-3849-935C-3E92F072F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3445755"/>
            <a:ext cx="5422392" cy="21554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0B6E827-7910-E543-B68B-89C37BCBF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967" y="3445755"/>
            <a:ext cx="5422392" cy="215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56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77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111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114DDAC-4BF0-6B4B-9DC7-B633773B9EA7}"/>
              </a:ext>
            </a:extLst>
          </p:cNvPr>
          <p:cNvSpPr txBox="1"/>
          <p:nvPr/>
        </p:nvSpPr>
        <p:spPr>
          <a:xfrm>
            <a:off x="704087" y="438559"/>
            <a:ext cx="3649704" cy="1881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Modelado de bases de datos NoSQL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A4CF156-BFBA-EB46-B821-B7013BFAB534}"/>
              </a:ext>
            </a:extLst>
          </p:cNvPr>
          <p:cNvSpPr txBox="1"/>
          <p:nvPr/>
        </p:nvSpPr>
        <p:spPr>
          <a:xfrm>
            <a:off x="4742597" y="438559"/>
            <a:ext cx="6745314" cy="1881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err="1">
                <a:solidFill>
                  <a:schemeClr val="bg1"/>
                </a:solidFill>
              </a:rPr>
              <a:t>Diseño</a:t>
            </a:r>
            <a:r>
              <a:rPr lang="en-US" sz="2000">
                <a:solidFill>
                  <a:schemeClr val="bg1"/>
                </a:solidFill>
              </a:rPr>
              <a:t> para el </a:t>
            </a:r>
            <a:r>
              <a:rPr lang="en-US" sz="2000" err="1">
                <a:solidFill>
                  <a:schemeClr val="bg1"/>
                </a:solidFill>
              </a:rPr>
              <a:t>mantenimiento</a:t>
            </a:r>
            <a:r>
              <a:rPr lang="en-US" sz="2000">
                <a:solidFill>
                  <a:schemeClr val="bg1"/>
                </a:solidFill>
              </a:rPr>
              <a:t> de la data: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err="1">
                <a:solidFill>
                  <a:schemeClr val="bg1"/>
                </a:solidFill>
              </a:rPr>
              <a:t>Colección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productos</a:t>
            </a:r>
            <a:r>
              <a:rPr lang="en-US" sz="2000">
                <a:solidFill>
                  <a:schemeClr val="bg1"/>
                </a:solidFill>
              </a:rPr>
              <a:t> – Id </a:t>
            </a:r>
            <a:r>
              <a:rPr lang="en-US" sz="2000" err="1">
                <a:solidFill>
                  <a:schemeClr val="bg1"/>
                </a:solidFill>
              </a:rPr>
              <a:t>categoria</a:t>
            </a:r>
            <a:r>
              <a:rPr lang="en-US" sz="2000">
                <a:solidFill>
                  <a:schemeClr val="bg1"/>
                </a:solidFill>
              </a:rPr>
              <a:t> (</a:t>
            </a:r>
            <a:r>
              <a:rPr lang="en-US" sz="2000" err="1">
                <a:solidFill>
                  <a:schemeClr val="bg1"/>
                </a:solidFill>
              </a:rPr>
              <a:t>llave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foránea</a:t>
            </a:r>
            <a:r>
              <a:rPr lang="en-US" sz="200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solidFill>
                  <a:schemeClr val="bg1"/>
                </a:solidFill>
              </a:rPr>
              <a:t>Si se </a:t>
            </a:r>
            <a:r>
              <a:rPr lang="en-US" sz="2000" err="1">
                <a:solidFill>
                  <a:schemeClr val="bg1"/>
                </a:solidFill>
              </a:rPr>
              <a:t>realizan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cambios</a:t>
            </a:r>
            <a:r>
              <a:rPr lang="en-US" sz="2000">
                <a:solidFill>
                  <a:schemeClr val="bg1"/>
                </a:solidFill>
              </a:rPr>
              <a:t>, se </a:t>
            </a:r>
            <a:r>
              <a:rPr lang="en-US" sz="2000" err="1">
                <a:solidFill>
                  <a:schemeClr val="bg1"/>
                </a:solidFill>
              </a:rPr>
              <a:t>haran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en</a:t>
            </a:r>
            <a:r>
              <a:rPr lang="en-US" sz="2000">
                <a:solidFill>
                  <a:schemeClr val="bg1"/>
                </a:solidFill>
              </a:rPr>
              <a:t> el document de la </a:t>
            </a:r>
            <a:r>
              <a:rPr lang="en-US" sz="2000" err="1">
                <a:solidFill>
                  <a:schemeClr val="bg1"/>
                </a:solidFill>
              </a:rPr>
              <a:t>colección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pertinente</a:t>
            </a:r>
            <a:r>
              <a:rPr lang="en-US" sz="200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706E59-3B72-2949-9C1E-6C00B3D1A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2758677"/>
            <a:ext cx="75311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49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77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111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114DDAC-4BF0-6B4B-9DC7-B633773B9EA7}"/>
              </a:ext>
            </a:extLst>
          </p:cNvPr>
          <p:cNvSpPr txBox="1"/>
          <p:nvPr/>
        </p:nvSpPr>
        <p:spPr>
          <a:xfrm>
            <a:off x="704087" y="438559"/>
            <a:ext cx="3649704" cy="1881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Modelado de bases de datos NoSQL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A4CF156-BFBA-EB46-B821-B7013BFAB534}"/>
              </a:ext>
            </a:extLst>
          </p:cNvPr>
          <p:cNvSpPr txBox="1"/>
          <p:nvPr/>
        </p:nvSpPr>
        <p:spPr>
          <a:xfrm>
            <a:off x="4742597" y="438559"/>
            <a:ext cx="6745314" cy="1881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err="1">
                <a:solidFill>
                  <a:schemeClr val="bg1"/>
                </a:solidFill>
              </a:rPr>
              <a:t>Diseño</a:t>
            </a:r>
            <a:r>
              <a:rPr lang="en-US" sz="2000">
                <a:solidFill>
                  <a:schemeClr val="bg1"/>
                </a:solidFill>
              </a:rPr>
              <a:t> para la </a:t>
            </a:r>
            <a:r>
              <a:rPr lang="en-US" sz="2000" err="1">
                <a:solidFill>
                  <a:schemeClr val="bg1"/>
                </a:solidFill>
              </a:rPr>
              <a:t>facilidad</a:t>
            </a:r>
            <a:r>
              <a:rPr lang="en-US" sz="2000">
                <a:solidFill>
                  <a:schemeClr val="bg1"/>
                </a:solidFill>
              </a:rPr>
              <a:t> de </a:t>
            </a:r>
            <a:r>
              <a:rPr lang="en-US" sz="2000" err="1">
                <a:solidFill>
                  <a:schemeClr val="bg1"/>
                </a:solidFill>
              </a:rPr>
              <a:t>lectura</a:t>
            </a:r>
            <a:r>
              <a:rPr lang="en-US" sz="2000">
                <a:solidFill>
                  <a:schemeClr val="bg1"/>
                </a:solidFill>
              </a:rPr>
              <a:t> de </a:t>
            </a:r>
            <a:r>
              <a:rPr lang="en-US" sz="2000" err="1">
                <a:solidFill>
                  <a:schemeClr val="bg1"/>
                </a:solidFill>
              </a:rPr>
              <a:t>datos</a:t>
            </a:r>
            <a:r>
              <a:rPr lang="en-US" sz="200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25396F8-8376-D444-8ECE-CE858BC35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27" y="2758677"/>
            <a:ext cx="2108146" cy="375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96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77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111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114DDAC-4BF0-6B4B-9DC7-B633773B9EA7}"/>
              </a:ext>
            </a:extLst>
          </p:cNvPr>
          <p:cNvSpPr txBox="1"/>
          <p:nvPr/>
        </p:nvSpPr>
        <p:spPr>
          <a:xfrm>
            <a:off x="704087" y="438559"/>
            <a:ext cx="3649704" cy="1881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Modelado de bases de datos NoSQL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A4CF156-BFBA-EB46-B821-B7013BFAB534}"/>
              </a:ext>
            </a:extLst>
          </p:cNvPr>
          <p:cNvSpPr txBox="1"/>
          <p:nvPr/>
        </p:nvSpPr>
        <p:spPr>
          <a:xfrm>
            <a:off x="4742597" y="438559"/>
            <a:ext cx="6745314" cy="1881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err="1">
                <a:solidFill>
                  <a:schemeClr val="bg1"/>
                </a:solidFill>
              </a:rPr>
              <a:t>Diseño</a:t>
            </a:r>
            <a:r>
              <a:rPr lang="en-US" sz="2000">
                <a:solidFill>
                  <a:schemeClr val="bg1"/>
                </a:solidFill>
              </a:rPr>
              <a:t> para la </a:t>
            </a:r>
            <a:r>
              <a:rPr lang="en-US" sz="2000" err="1">
                <a:solidFill>
                  <a:schemeClr val="bg1"/>
                </a:solidFill>
              </a:rPr>
              <a:t>facilidad</a:t>
            </a:r>
            <a:r>
              <a:rPr lang="en-US" sz="2000">
                <a:solidFill>
                  <a:schemeClr val="bg1"/>
                </a:solidFill>
              </a:rPr>
              <a:t> de </a:t>
            </a:r>
            <a:r>
              <a:rPr lang="en-US" sz="2000" err="1">
                <a:solidFill>
                  <a:schemeClr val="bg1"/>
                </a:solidFill>
              </a:rPr>
              <a:t>lectura</a:t>
            </a:r>
            <a:r>
              <a:rPr lang="en-US" sz="2000">
                <a:solidFill>
                  <a:schemeClr val="bg1"/>
                </a:solidFill>
              </a:rPr>
              <a:t> de </a:t>
            </a:r>
            <a:r>
              <a:rPr lang="en-US" sz="2000" err="1">
                <a:solidFill>
                  <a:schemeClr val="bg1"/>
                </a:solidFill>
              </a:rPr>
              <a:t>datos</a:t>
            </a:r>
            <a:r>
              <a:rPr lang="en-US" sz="2000">
                <a:solidFill>
                  <a:schemeClr val="bg1"/>
                </a:solidFill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err="1">
                <a:solidFill>
                  <a:schemeClr val="bg1"/>
                </a:solidFill>
              </a:rPr>
              <a:t>Colección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productos</a:t>
            </a: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solidFill>
                  <a:schemeClr val="bg1"/>
                </a:solidFill>
              </a:rPr>
              <a:t>Se </a:t>
            </a:r>
            <a:r>
              <a:rPr lang="en-US" sz="2000" err="1">
                <a:solidFill>
                  <a:schemeClr val="bg1"/>
                </a:solidFill>
              </a:rPr>
              <a:t>usa</a:t>
            </a:r>
            <a:r>
              <a:rPr lang="en-US" sz="2000">
                <a:solidFill>
                  <a:schemeClr val="bg1"/>
                </a:solidFill>
              </a:rPr>
              <a:t> para apps con </a:t>
            </a:r>
            <a:r>
              <a:rPr lang="en-US" sz="2000" err="1">
                <a:solidFill>
                  <a:schemeClr val="bg1"/>
                </a:solidFill>
              </a:rPr>
              <a:t>mucha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lectura</a:t>
            </a:r>
            <a:r>
              <a:rPr lang="en-US" sz="2000">
                <a:solidFill>
                  <a:schemeClr val="bg1"/>
                </a:solidFill>
              </a:rPr>
              <a:t> y </a:t>
            </a:r>
            <a:r>
              <a:rPr lang="en-US" sz="2000" err="1">
                <a:solidFill>
                  <a:schemeClr val="bg1"/>
                </a:solidFill>
              </a:rPr>
              <a:t>pocas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modificaciones</a:t>
            </a:r>
            <a:r>
              <a:rPr lang="en-US" sz="200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5A86261-6BBB-9F42-A802-0C3A2BA4B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939" y="2717800"/>
            <a:ext cx="75311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13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41F9F4-32ED-F042-B01B-3AE2F0E8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2156" y="713232"/>
            <a:ext cx="4874692" cy="1197864"/>
          </a:xfrm>
        </p:spPr>
        <p:txBody>
          <a:bodyPr>
            <a:normAutofit/>
          </a:bodyPr>
          <a:lstStyle/>
          <a:p>
            <a:r>
              <a:rPr lang="es-CO" err="1"/>
              <a:t>MongoDB</a:t>
            </a:r>
            <a:endParaRPr lang="es-CO"/>
          </a:p>
        </p:txBody>
      </p:sp>
      <p:pic>
        <p:nvPicPr>
          <p:cNvPr id="13314" name="Picture 2" descr="MongoDB: qué es, cómo funciona y cuándo podemos usarlo (o no)">
            <a:extLst>
              <a:ext uri="{FF2B5EF4-FFF2-40B4-BE49-F238E27FC236}">
                <a16:creationId xmlns:a16="http://schemas.microsoft.com/office/drawing/2014/main" id="{85F504D8-E7FC-1F48-9061-BABD9097D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628" y="2373151"/>
            <a:ext cx="4945964" cy="213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116396" y="822960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D10BD7-B3FC-BC41-8E66-44ADA42BD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2156" y="2048256"/>
            <a:ext cx="4874692" cy="4123944"/>
          </a:xfrm>
        </p:spPr>
        <p:txBody>
          <a:bodyPr anchor="t">
            <a:normAutofit/>
          </a:bodyPr>
          <a:lstStyle/>
          <a:p>
            <a:r>
              <a:rPr lang="es-CO" sz="2000"/>
              <a:t>Es un sistema de bases de datos NoSQL, orientado a documentos y open source </a:t>
            </a:r>
          </a:p>
          <a:p>
            <a:r>
              <a:rPr lang="es-CO" sz="2000"/>
              <a:t>Guarda las estructuras de datos en archivos JSON llamados documentos con un esquema dinámico, de esta forma la integración de datos es mas fácil rápida.</a:t>
            </a:r>
          </a:p>
          <a:p>
            <a:r>
              <a:rPr lang="es-CO" sz="2000"/>
              <a:t>El modelo de documentos de Mongo es fácil de usar y aprender, además proporciona todas las funcionalidades que se necesitan para satisfacer cualquier requisito. </a:t>
            </a:r>
          </a:p>
        </p:txBody>
      </p:sp>
    </p:spTree>
    <p:extLst>
      <p:ext uri="{BB962C8B-B14F-4D97-AF65-F5344CB8AC3E}">
        <p14:creationId xmlns:p14="http://schemas.microsoft.com/office/powerpoint/2010/main" val="2749698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72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9" name="Rectangle 74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0" name="Group 76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081" name="Oval 77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2" name="Oval 78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3" name="Oval 79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4" name="Oval 80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Oval 82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86" name="Rectangle 84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7" name="Straight Connector 90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6" name="Picture 4" descr="Costo de Mantenimiento – EasyMaint Blog">
            <a:extLst>
              <a:ext uri="{FF2B5EF4-FFF2-40B4-BE49-F238E27FC236}">
                <a16:creationId xmlns:a16="http://schemas.microsoft.com/office/drawing/2014/main" id="{70259091-ABE3-D54B-9D99-71B0B3D8C2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3" r="1" b="2537"/>
          <a:stretch/>
        </p:blipFill>
        <p:spPr bwMode="auto">
          <a:xfrm>
            <a:off x="626590" y="317578"/>
            <a:ext cx="10851111" cy="350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8" name="Straight Connector 96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89" name="Rectangle 98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4AD8F502-741F-2D46-AC6B-82B997EE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569060" cy="2129586"/>
          </a:xfrm>
          <a:noFill/>
        </p:spPr>
        <p:txBody>
          <a:bodyPr anchor="t">
            <a:normAutofit/>
          </a:bodyPr>
          <a:lstStyle/>
          <a:p>
            <a:r>
              <a:rPr lang="es-CO" sz="4800">
                <a:solidFill>
                  <a:schemeClr val="bg1"/>
                </a:solidFill>
              </a:rPr>
              <a:t>1. Dificultad de crecimiento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406D9-99FF-5F48-82E1-55C898FFC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080" y="4018143"/>
            <a:ext cx="5674105" cy="2129599"/>
          </a:xfrm>
          <a:noFill/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s-CO" sz="1800">
                <a:solidFill>
                  <a:schemeClr val="bg1"/>
                </a:solidFill>
              </a:rPr>
              <a:t>Estas bases de datos no están pensadas en tener un gran volumen de crecimiento, por ende con el tiempo se vuelven difíciles de mantener y realizar mantenimiento, finalmente terminan siendo muy costosas.</a:t>
            </a:r>
          </a:p>
        </p:txBody>
      </p:sp>
    </p:spTree>
    <p:extLst>
      <p:ext uri="{BB962C8B-B14F-4D97-AF65-F5344CB8AC3E}">
        <p14:creationId xmlns:p14="http://schemas.microsoft.com/office/powerpoint/2010/main" val="1477854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00" name="Picture 4" descr="How to Keep Your PC Updated in Windows 10 (Video)">
            <a:extLst>
              <a:ext uri="{FF2B5EF4-FFF2-40B4-BE49-F238E27FC236}">
                <a16:creationId xmlns:a16="http://schemas.microsoft.com/office/drawing/2014/main" id="{82DB1DBE-FC30-8745-A04D-AA2093D02E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0188"/>
          <a:stretch/>
        </p:blipFill>
        <p:spPr bwMode="auto">
          <a:xfrm>
            <a:off x="626590" y="317578"/>
            <a:ext cx="10851111" cy="350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29CE87F-F960-2D4E-B992-B1139FB6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569060" cy="2129586"/>
          </a:xfrm>
          <a:noFill/>
        </p:spPr>
        <p:txBody>
          <a:bodyPr anchor="t">
            <a:normAutofit/>
          </a:bodyPr>
          <a:lstStyle/>
          <a:p>
            <a:r>
              <a:rPr lang="es-CO" sz="4800">
                <a:solidFill>
                  <a:schemeClr val="bg1"/>
                </a:solidFill>
              </a:rPr>
              <a:t>2. Cambios de estructura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8D6268-F89D-2240-AF3F-11247783B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080" y="4018143"/>
            <a:ext cx="5674105" cy="2129599"/>
          </a:xfrm>
          <a:noFill/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s-CO" sz="1800">
                <a:solidFill>
                  <a:schemeClr val="bg1"/>
                </a:solidFill>
              </a:rPr>
              <a:t>El entorno empresarial es altamente dinámico, por lo que día a día las organizaciones requieren de nuevos cambios  de forma elemental en los datos, pero para modificar bases de datos SQL se debe modificar su estructura y con el tiempo esto puede afectar su funcionamiento. </a:t>
            </a:r>
          </a:p>
        </p:txBody>
      </p:sp>
    </p:spTree>
    <p:extLst>
      <p:ext uri="{BB962C8B-B14F-4D97-AF65-F5344CB8AC3E}">
        <p14:creationId xmlns:p14="http://schemas.microsoft.com/office/powerpoint/2010/main" val="2522269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29CE87F-F960-2D4E-B992-B1139FB6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569060" cy="2129586"/>
          </a:xfrm>
          <a:noFill/>
        </p:spPr>
        <p:txBody>
          <a:bodyPr anchor="t">
            <a:normAutofit/>
          </a:bodyPr>
          <a:lstStyle/>
          <a:p>
            <a:r>
              <a:rPr lang="es-CO" sz="4800">
                <a:solidFill>
                  <a:schemeClr val="bg1"/>
                </a:solidFill>
              </a:rPr>
              <a:t>3. Complejidad en su instalación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8D6268-F89D-2240-AF3F-11247783B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080" y="4018143"/>
            <a:ext cx="5674105" cy="2129599"/>
          </a:xfrm>
          <a:noFill/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s-CO" sz="1800">
                <a:solidFill>
                  <a:schemeClr val="bg1"/>
                </a:solidFill>
              </a:rPr>
              <a:t>Algunas bases de datos se ven condicionadas por diferentes sistemas operativos y los requisitos para poder funcionar en servidores u ordenadores pueden variar dependiendo el sistema operativo. </a:t>
            </a:r>
          </a:p>
        </p:txBody>
      </p:sp>
      <p:pic>
        <p:nvPicPr>
          <p:cNvPr id="2052" name="Picture 4" descr="Evolución de los Sistemas Operativos Windows,Mac Os y Linux timeline">
            <a:extLst>
              <a:ext uri="{FF2B5EF4-FFF2-40B4-BE49-F238E27FC236}">
                <a16:creationId xmlns:a16="http://schemas.microsoft.com/office/drawing/2014/main" id="{46BBBC53-9C69-7248-8D73-62F10460BC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" t="20842" r="2010" b="19784"/>
          <a:stretch/>
        </p:blipFill>
        <p:spPr bwMode="auto">
          <a:xfrm>
            <a:off x="2189741" y="510859"/>
            <a:ext cx="7809470" cy="314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180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29CE87F-F960-2D4E-B992-B1139FB6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569060" cy="2129586"/>
          </a:xfrm>
          <a:noFill/>
        </p:spPr>
        <p:txBody>
          <a:bodyPr anchor="t">
            <a:normAutofit/>
          </a:bodyPr>
          <a:lstStyle/>
          <a:p>
            <a:r>
              <a:rPr lang="es-CO" sz="4800">
                <a:solidFill>
                  <a:schemeClr val="bg1"/>
                </a:solidFill>
              </a:rPr>
              <a:t>4. Dificultad en la interfaz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8D6268-F89D-2240-AF3F-11247783B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080" y="4018143"/>
            <a:ext cx="5674105" cy="2129599"/>
          </a:xfrm>
          <a:noFill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CO" sz="1800">
                <a:solidFill>
                  <a:schemeClr val="bg1"/>
                </a:solidFill>
              </a:rPr>
              <a:t>En la interfaz de una base de datos SQL es mas complejo añadir nuevas líneas de código.</a:t>
            </a:r>
          </a:p>
        </p:txBody>
      </p:sp>
      <p:pic>
        <p:nvPicPr>
          <p:cNvPr id="5122" name="Picture 2" descr="7 trucos de SQL para principiantes - Desarrolladores.me">
            <a:extLst>
              <a:ext uri="{FF2B5EF4-FFF2-40B4-BE49-F238E27FC236}">
                <a16:creationId xmlns:a16="http://schemas.microsoft.com/office/drawing/2014/main" id="{E574ED1B-2DEB-3A4F-991E-7483CD835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388" y="466718"/>
            <a:ext cx="4698176" cy="314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527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29CE87F-F960-2D4E-B992-B1139FB6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569060" cy="2129586"/>
          </a:xfrm>
          <a:noFill/>
        </p:spPr>
        <p:txBody>
          <a:bodyPr anchor="t">
            <a:noAutofit/>
          </a:bodyPr>
          <a:lstStyle/>
          <a:p>
            <a:r>
              <a:rPr lang="es-CO" sz="4000" dirty="0">
                <a:solidFill>
                  <a:schemeClr val="bg1"/>
                </a:solidFill>
              </a:rPr>
              <a:t>5. Más características implementadas patentadas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8D6268-F89D-2240-AF3F-11247783B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080" y="4018143"/>
            <a:ext cx="5674105" cy="2129599"/>
          </a:xfrm>
          <a:noFill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CO" sz="1800" dirty="0">
                <a:solidFill>
                  <a:schemeClr val="bg1"/>
                </a:solidFill>
              </a:rPr>
              <a:t>Aunque se ajustan a las normativas ANSI e ISO, algunas de las bases de datos implementan extensiones propias del motor de DB para garantizar el bloque al proveedor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B501C70-3611-AC46-857B-95D842D96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18" y="214411"/>
            <a:ext cx="8794916" cy="359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82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917370"/>
            <a:ext cx="12191999" cy="3940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0DE18C-7FE4-D545-9742-B22C4B9FE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559523"/>
            <a:ext cx="10901471" cy="123644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</a:rPr>
              <a:t>Bases de datos NoSQL</a:t>
            </a:r>
          </a:p>
        </p:txBody>
      </p:sp>
      <p:pic>
        <p:nvPicPr>
          <p:cNvPr id="3074" name="Picture 2" descr="Bases de datos no sql, claves para elegirlas">
            <a:extLst>
              <a:ext uri="{FF2B5EF4-FFF2-40B4-BE49-F238E27FC236}">
                <a16:creationId xmlns:a16="http://schemas.microsoft.com/office/drawing/2014/main" id="{43EF8B98-15C3-0145-BC25-4B0E8A1FDE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24" b="5770"/>
          <a:stretch/>
        </p:blipFill>
        <p:spPr bwMode="auto">
          <a:xfrm>
            <a:off x="20" y="1"/>
            <a:ext cx="12191979" cy="423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205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094AF8-9E55-E847-9E0B-DF6CBAF21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s-CO" sz="4200"/>
              <a:t>Características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D7B71A3-6F0D-4253-8B5B-843623EFAB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45385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0409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746</Words>
  <Application>Microsoft Macintosh PowerPoint</Application>
  <PresentationFormat>Panorámica</PresentationFormat>
  <Paragraphs>61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Tw Cen MT</vt:lpstr>
      <vt:lpstr>Tema de Office</vt:lpstr>
      <vt:lpstr>Bases de datos NoSQL</vt:lpstr>
      <vt:lpstr>Limitaciones de bases de datos SQL</vt:lpstr>
      <vt:lpstr>1. Dificultad de crecimiento</vt:lpstr>
      <vt:lpstr>2. Cambios de estructura</vt:lpstr>
      <vt:lpstr>3. Complejidad en su instalación </vt:lpstr>
      <vt:lpstr>4. Dificultad en la interfaz</vt:lpstr>
      <vt:lpstr>5. Más características implementadas patentadas</vt:lpstr>
      <vt:lpstr>Bases de datos NoSQL</vt:lpstr>
      <vt:lpstr>Características </vt:lpstr>
      <vt:lpstr>Algunas son: </vt:lpstr>
      <vt:lpstr>Ventajas de las bases de datos NoSQL</vt:lpstr>
      <vt:lpstr>1. Versatilidad - Dinamismo</vt:lpstr>
      <vt:lpstr>2. Crecimiento Horizontal</vt:lpstr>
      <vt:lpstr>3. Bajos requerimientos</vt:lpstr>
      <vt:lpstr>Tipos</vt:lpstr>
      <vt:lpstr>Clave - Valor</vt:lpstr>
      <vt:lpstr>Grafos</vt:lpstr>
      <vt:lpstr>Documentos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MongoDB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 NoSQL</dc:title>
  <dc:creator>DIEGO  DIAZ VIVAS</dc:creator>
  <cp:lastModifiedBy>DIEGO  DIAZ VIVAS</cp:lastModifiedBy>
  <cp:revision>7</cp:revision>
  <dcterms:created xsi:type="dcterms:W3CDTF">2021-10-24T19:25:32Z</dcterms:created>
  <dcterms:modified xsi:type="dcterms:W3CDTF">2021-11-02T22:43:35Z</dcterms:modified>
</cp:coreProperties>
</file>