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58" r:id="rId4"/>
    <p:sldId id="262" r:id="rId5"/>
    <p:sldId id="263" r:id="rId6"/>
    <p:sldId id="264" r:id="rId7"/>
    <p:sldId id="265" r:id="rId8"/>
    <p:sldId id="266" r:id="rId9"/>
    <p:sldId id="267" r:id="rId10"/>
    <p:sldId id="268" r:id="rId11"/>
    <p:sldId id="269" r:id="rId12"/>
    <p:sldId id="270" r:id="rId13"/>
    <p:sldId id="271" r:id="rId14"/>
    <p:sldId id="259"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26/08/2021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1581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26/08/2021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02453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26/08/2021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89536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26/08/2021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8217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0A9B67B3-53C9-AA4F-997E-5F50883CCD98}" type="datetimeFigureOut">
              <a:rPr lang="es-ES" smtClean="0"/>
              <a:t>26/08/2021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0927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0A9B67B3-53C9-AA4F-997E-5F50883CCD98}" type="datetimeFigureOut">
              <a:rPr lang="es-ES" smtClean="0"/>
              <a:t>26/08/2021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35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0A9B67B3-53C9-AA4F-997E-5F50883CCD98}" type="datetimeFigureOut">
              <a:rPr lang="es-ES" smtClean="0"/>
              <a:t>26/08/2021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055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0A9B67B3-53C9-AA4F-997E-5F50883CCD98}" type="datetimeFigureOut">
              <a:rPr lang="es-ES" smtClean="0"/>
              <a:t>26/08/2021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88142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9B67B3-53C9-AA4F-997E-5F50883CCD98}" type="datetimeFigureOut">
              <a:rPr lang="es-ES" smtClean="0"/>
              <a:t>26/08/2021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75514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26/08/2021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990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26/08/2021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520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9B67B3-53C9-AA4F-997E-5F50883CCD98}" type="datetimeFigureOut">
              <a:rPr lang="es-ES" smtClean="0"/>
              <a:t>26/08/2021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83429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storres@universidadean.edu.co"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50562" y="1819138"/>
            <a:ext cx="4616694" cy="2308324"/>
          </a:xfrm>
          <a:prstGeom prst="rect">
            <a:avLst/>
          </a:prstGeom>
          <a:noFill/>
        </p:spPr>
        <p:txBody>
          <a:bodyPr wrap="square" rtlCol="0">
            <a:spAutoFit/>
          </a:bodyPr>
          <a:lstStyle/>
          <a:p>
            <a:pPr algn="r"/>
            <a:r>
              <a:rPr lang="es-ES" sz="2400" dirty="0">
                <a:solidFill>
                  <a:schemeClr val="bg1"/>
                </a:solidFill>
              </a:rPr>
              <a:t>Normalización</a:t>
            </a:r>
          </a:p>
          <a:p>
            <a:pPr algn="r"/>
            <a:endParaRPr lang="es-ES" sz="2400" dirty="0">
              <a:solidFill>
                <a:schemeClr val="bg1"/>
              </a:solidFill>
            </a:endParaRPr>
          </a:p>
          <a:p>
            <a:pPr algn="r"/>
            <a:endParaRPr lang="es-ES" sz="2400" dirty="0">
              <a:solidFill>
                <a:schemeClr val="bg1"/>
              </a:solidFill>
            </a:endParaRPr>
          </a:p>
          <a:p>
            <a:pPr algn="r"/>
            <a:r>
              <a:rPr lang="es-ES" sz="2400" dirty="0">
                <a:solidFill>
                  <a:schemeClr val="bg1"/>
                </a:solidFill>
              </a:rPr>
              <a:t>Brayan Torres</a:t>
            </a:r>
          </a:p>
          <a:p>
            <a:pPr algn="r"/>
            <a:r>
              <a:rPr lang="es-ES" sz="2400" dirty="0">
                <a:solidFill>
                  <a:schemeClr val="bg1"/>
                </a:solidFill>
                <a:hlinkClick r:id="rId3"/>
              </a:rPr>
              <a:t>bstorres@universidadean.edu.co</a:t>
            </a:r>
            <a:endParaRPr lang="es-ES" sz="2400" dirty="0">
              <a:solidFill>
                <a:schemeClr val="bg1"/>
              </a:solidFill>
            </a:endParaRPr>
          </a:p>
          <a:p>
            <a:pPr algn="r"/>
            <a:r>
              <a:rPr lang="es-ES" sz="2400" dirty="0">
                <a:solidFill>
                  <a:schemeClr val="bg1"/>
                </a:solidFill>
              </a:rPr>
              <a:t> </a:t>
            </a:r>
          </a:p>
        </p:txBody>
      </p:sp>
    </p:spTree>
    <p:extLst>
      <p:ext uri="{BB962C8B-B14F-4D97-AF65-F5344CB8AC3E}">
        <p14:creationId xmlns:p14="http://schemas.microsoft.com/office/powerpoint/2010/main" val="32110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1881E7D-5C54-41AB-B2C7-D6BAE34FF7B4}"/>
              </a:ext>
            </a:extLst>
          </p:cNvPr>
          <p:cNvSpPr txBox="1"/>
          <p:nvPr/>
        </p:nvSpPr>
        <p:spPr>
          <a:xfrm>
            <a:off x="861238" y="1147585"/>
            <a:ext cx="6985590" cy="2031325"/>
          </a:xfrm>
          <a:prstGeom prst="rect">
            <a:avLst/>
          </a:prstGeom>
          <a:noFill/>
        </p:spPr>
        <p:txBody>
          <a:bodyPr wrap="square" rtlCol="0">
            <a:spAutoFit/>
          </a:bodyPr>
          <a:lstStyle/>
          <a:p>
            <a:r>
              <a:rPr lang="es-ES" dirty="0">
                <a:solidFill>
                  <a:srgbClr val="00B050"/>
                </a:solidFill>
              </a:rPr>
              <a:t>Segunda forma normal (2FN)	</a:t>
            </a:r>
          </a:p>
          <a:p>
            <a:endParaRPr lang="es-ES" dirty="0"/>
          </a:p>
          <a:p>
            <a:r>
              <a:rPr lang="es-ES" dirty="0"/>
              <a:t>Cumple 1FN y cada campo de la tabla debe depender de una clave única.</a:t>
            </a:r>
          </a:p>
          <a:p>
            <a:endParaRPr lang="es-ES" dirty="0"/>
          </a:p>
          <a:p>
            <a:r>
              <a:rPr lang="es-ES" dirty="0"/>
              <a:t>Esto nos ayuda a tener datos más organizados, y distinguir entre si un atributo hace parte de una entidad, o si son dos entidades separadas relacionadas estrechamente.</a:t>
            </a:r>
            <a:endParaRPr lang="es-CO" dirty="0"/>
          </a:p>
        </p:txBody>
      </p:sp>
    </p:spTree>
    <p:extLst>
      <p:ext uri="{BB962C8B-B14F-4D97-AF65-F5344CB8AC3E}">
        <p14:creationId xmlns:p14="http://schemas.microsoft.com/office/powerpoint/2010/main" val="315638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6CC37B26-B9D9-4190-B88F-DC17B16478DF}"/>
              </a:ext>
            </a:extLst>
          </p:cNvPr>
          <p:cNvPicPr>
            <a:picLocks noChangeAspect="1"/>
          </p:cNvPicPr>
          <p:nvPr/>
        </p:nvPicPr>
        <p:blipFill>
          <a:blip r:embed="rId2"/>
          <a:stretch>
            <a:fillRect/>
          </a:stretch>
        </p:blipFill>
        <p:spPr>
          <a:xfrm>
            <a:off x="180753" y="929130"/>
            <a:ext cx="7129352" cy="3476625"/>
          </a:xfrm>
          <a:prstGeom prst="rect">
            <a:avLst/>
          </a:prstGeom>
        </p:spPr>
      </p:pic>
      <p:sp>
        <p:nvSpPr>
          <p:cNvPr id="6" name="CuadroTexto 5">
            <a:extLst>
              <a:ext uri="{FF2B5EF4-FFF2-40B4-BE49-F238E27FC236}">
                <a16:creationId xmlns:a16="http://schemas.microsoft.com/office/drawing/2014/main" id="{510DFCAB-15A6-4E5B-AE72-B09EF02CF717}"/>
              </a:ext>
            </a:extLst>
          </p:cNvPr>
          <p:cNvSpPr txBox="1"/>
          <p:nvPr/>
        </p:nvSpPr>
        <p:spPr>
          <a:xfrm>
            <a:off x="552893" y="361507"/>
            <a:ext cx="4316818" cy="369332"/>
          </a:xfrm>
          <a:prstGeom prst="rect">
            <a:avLst/>
          </a:prstGeom>
          <a:noFill/>
        </p:spPr>
        <p:txBody>
          <a:bodyPr wrap="square" rtlCol="0">
            <a:spAutoFit/>
          </a:bodyPr>
          <a:lstStyle/>
          <a:p>
            <a:r>
              <a:rPr lang="es-ES" dirty="0">
                <a:solidFill>
                  <a:srgbClr val="00B050"/>
                </a:solidFill>
              </a:rPr>
              <a:t>Tercer forma normal</a:t>
            </a:r>
            <a:endParaRPr lang="es-CO" dirty="0">
              <a:solidFill>
                <a:srgbClr val="00B050"/>
              </a:solidFill>
            </a:endParaRPr>
          </a:p>
        </p:txBody>
      </p:sp>
    </p:spTree>
    <p:extLst>
      <p:ext uri="{BB962C8B-B14F-4D97-AF65-F5344CB8AC3E}">
        <p14:creationId xmlns:p14="http://schemas.microsoft.com/office/powerpoint/2010/main" val="202444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BB7A4A5-AD5C-4010-8D71-DD06D5B63856}"/>
              </a:ext>
            </a:extLst>
          </p:cNvPr>
          <p:cNvSpPr txBox="1"/>
          <p:nvPr/>
        </p:nvSpPr>
        <p:spPr>
          <a:xfrm>
            <a:off x="797442" y="680484"/>
            <a:ext cx="7410893" cy="2585323"/>
          </a:xfrm>
          <a:prstGeom prst="rect">
            <a:avLst/>
          </a:prstGeom>
          <a:noFill/>
        </p:spPr>
        <p:txBody>
          <a:bodyPr wrap="square" rtlCol="0">
            <a:spAutoFit/>
          </a:bodyPr>
          <a:lstStyle/>
          <a:p>
            <a:r>
              <a:rPr lang="es-ES" dirty="0">
                <a:solidFill>
                  <a:srgbClr val="00B050"/>
                </a:solidFill>
              </a:rPr>
              <a:t>Tercera forma normal (3FN)	</a:t>
            </a:r>
          </a:p>
          <a:p>
            <a:endParaRPr lang="es-ES" dirty="0">
              <a:solidFill>
                <a:srgbClr val="00B050"/>
              </a:solidFill>
            </a:endParaRPr>
          </a:p>
          <a:p>
            <a:r>
              <a:rPr lang="es-ES" dirty="0"/>
              <a:t>Cumple 1FN, 2FN y los campos que no son clave no deben tener dependencias.</a:t>
            </a:r>
          </a:p>
          <a:p>
            <a:endParaRPr lang="es-ES" dirty="0"/>
          </a:p>
          <a:p>
            <a:r>
              <a:rPr lang="es-ES" dirty="0"/>
              <a:t>Sí un dato de un atributo esta directamente relacionado con otro, para que al editar un dato, no deba editar otro campo y haya espacio a errores (porque alguno “se me olvidó”), se separa en una tabla diferente de esta manera la actualización de los datos es más limpia.</a:t>
            </a:r>
            <a:endParaRPr lang="es-CO" dirty="0"/>
          </a:p>
        </p:txBody>
      </p:sp>
    </p:spTree>
    <p:extLst>
      <p:ext uri="{BB962C8B-B14F-4D97-AF65-F5344CB8AC3E}">
        <p14:creationId xmlns:p14="http://schemas.microsoft.com/office/powerpoint/2010/main" val="37148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22914D-519E-49B1-BB71-C732B1219CAC}"/>
              </a:ext>
            </a:extLst>
          </p:cNvPr>
          <p:cNvSpPr>
            <a:spLocks noGrp="1"/>
          </p:cNvSpPr>
          <p:nvPr>
            <p:ph idx="1"/>
          </p:nvPr>
        </p:nvSpPr>
        <p:spPr>
          <a:xfrm>
            <a:off x="0" y="636625"/>
            <a:ext cx="8229600" cy="3394472"/>
          </a:xfrm>
        </p:spPr>
        <p:txBody>
          <a:bodyPr>
            <a:normAutofit/>
          </a:bodyPr>
          <a:lstStyle/>
          <a:p>
            <a:pPr marL="0" indent="0">
              <a:buNone/>
            </a:pPr>
            <a:r>
              <a:rPr lang="es-ES" sz="2000" dirty="0">
                <a:solidFill>
                  <a:srgbClr val="00B050"/>
                </a:solidFill>
              </a:rPr>
              <a:t>Cuarta forma normal (4FN)	</a:t>
            </a:r>
          </a:p>
          <a:p>
            <a:pPr marL="0" indent="0">
              <a:buNone/>
            </a:pPr>
            <a:endParaRPr lang="es-ES" sz="2000" dirty="0"/>
          </a:p>
          <a:p>
            <a:pPr marL="0" indent="0">
              <a:buNone/>
            </a:pPr>
            <a:r>
              <a:rPr lang="es-ES" sz="2000" dirty="0"/>
              <a:t>Cumple 1FN, 2FN, 3FN y los campos multivaluados se identifican por una clave única.</a:t>
            </a:r>
          </a:p>
          <a:p>
            <a:pPr marL="0" indent="0">
              <a:buNone/>
            </a:pPr>
            <a:endParaRPr lang="es-ES" sz="2000" dirty="0"/>
          </a:p>
          <a:p>
            <a:pPr marL="0" indent="0">
              <a:buNone/>
            </a:pPr>
            <a:r>
              <a:rPr lang="es-ES" sz="2000" dirty="0"/>
              <a:t>Esta es usualmente útil cuándo se tiene una cardinalidad N:M, de muchos a muchos, y simplemente se crea una tabla especial para relacionar las claves únicas de las entidades.</a:t>
            </a:r>
            <a:endParaRPr lang="es-CO" sz="2000" dirty="0"/>
          </a:p>
        </p:txBody>
      </p:sp>
    </p:spTree>
    <p:extLst>
      <p:ext uri="{BB962C8B-B14F-4D97-AF65-F5344CB8AC3E}">
        <p14:creationId xmlns:p14="http://schemas.microsoft.com/office/powerpoint/2010/main" val="380592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6EE9B99-7E36-4531-996A-C04F22888ECE}"/>
              </a:ext>
            </a:extLst>
          </p:cNvPr>
          <p:cNvSpPr txBox="1"/>
          <p:nvPr/>
        </p:nvSpPr>
        <p:spPr>
          <a:xfrm>
            <a:off x="2286000" y="2388413"/>
            <a:ext cx="45720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Calle 71 No. 9 - 84</a:t>
            </a:r>
            <a:endParaRPr lang="es-CO" dirty="0"/>
          </a:p>
        </p:txBody>
      </p:sp>
      <p:pic>
        <p:nvPicPr>
          <p:cNvPr id="5" name="Imagen 4">
            <a:extLst>
              <a:ext uri="{FF2B5EF4-FFF2-40B4-BE49-F238E27FC236}">
                <a16:creationId xmlns:a16="http://schemas.microsoft.com/office/drawing/2014/main" id="{9A9F1BD6-B5F8-47F1-975A-440284DF8D4F}"/>
              </a:ext>
            </a:extLst>
          </p:cNvPr>
          <p:cNvPicPr>
            <a:picLocks noChangeAspect="1"/>
          </p:cNvPicPr>
          <p:nvPr/>
        </p:nvPicPr>
        <p:blipFill>
          <a:blip r:embed="rId3"/>
          <a:stretch>
            <a:fillRect/>
          </a:stretch>
        </p:blipFill>
        <p:spPr>
          <a:xfrm>
            <a:off x="8246506" y="4133250"/>
            <a:ext cx="714301" cy="842024"/>
          </a:xfrm>
          <a:prstGeom prst="rect">
            <a:avLst/>
          </a:prstGeom>
        </p:spPr>
      </p:pic>
    </p:spTree>
    <p:extLst>
      <p:ext uri="{BB962C8B-B14F-4D97-AF65-F5344CB8AC3E}">
        <p14:creationId xmlns:p14="http://schemas.microsoft.com/office/powerpoint/2010/main" val="328844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509153" y="943892"/>
            <a:ext cx="4616694" cy="461665"/>
          </a:xfrm>
          <a:prstGeom prst="rect">
            <a:avLst/>
          </a:prstGeom>
          <a:noFill/>
        </p:spPr>
        <p:txBody>
          <a:bodyPr wrap="square" rtlCol="0">
            <a:spAutoFit/>
          </a:bodyPr>
          <a:lstStyle/>
          <a:p>
            <a:r>
              <a:rPr lang="es-ES" sz="2400" dirty="0">
                <a:solidFill>
                  <a:schemeClr val="bg1"/>
                </a:solidFill>
              </a:rPr>
              <a:t>Contenido </a:t>
            </a:r>
            <a:r>
              <a:rPr lang="es-ES" sz="2400">
                <a:solidFill>
                  <a:schemeClr val="bg1"/>
                </a:solidFill>
              </a:rPr>
              <a:t>/ Índice</a:t>
            </a:r>
            <a:endParaRPr lang="es-ES" sz="2400" dirty="0">
              <a:solidFill>
                <a:schemeClr val="bg1"/>
              </a:solidFill>
            </a:endParaRPr>
          </a:p>
        </p:txBody>
      </p:sp>
      <p:sp>
        <p:nvSpPr>
          <p:cNvPr id="3" name="CuadroTexto 2">
            <a:extLst>
              <a:ext uri="{FF2B5EF4-FFF2-40B4-BE49-F238E27FC236}">
                <a16:creationId xmlns:a16="http://schemas.microsoft.com/office/drawing/2014/main" id="{1013E363-B701-4B54-A278-4B86C800D589}"/>
              </a:ext>
            </a:extLst>
          </p:cNvPr>
          <p:cNvSpPr txBox="1"/>
          <p:nvPr/>
        </p:nvSpPr>
        <p:spPr>
          <a:xfrm>
            <a:off x="425302" y="1536658"/>
            <a:ext cx="4455042" cy="2092881"/>
          </a:xfrm>
          <a:prstGeom prst="rect">
            <a:avLst/>
          </a:prstGeom>
          <a:noFill/>
        </p:spPr>
        <p:txBody>
          <a:bodyPr wrap="square" rtlCol="0">
            <a:spAutoFit/>
          </a:bodyPr>
          <a:lstStyle/>
          <a:p>
            <a:pPr marL="457200" indent="-457200">
              <a:buFont typeface="Arial" panose="020B0604020202020204" pitchFamily="34" charset="0"/>
              <a:buChar char="•"/>
            </a:pPr>
            <a:r>
              <a:rPr lang="es-ES" sz="2800" dirty="0">
                <a:solidFill>
                  <a:schemeClr val="bg1"/>
                </a:solidFill>
              </a:rPr>
              <a:t>1 </a:t>
            </a:r>
            <a:r>
              <a:rPr lang="es-ES" sz="2800" dirty="0" err="1">
                <a:solidFill>
                  <a:schemeClr val="bg1"/>
                </a:solidFill>
              </a:rPr>
              <a:t>er</a:t>
            </a:r>
            <a:r>
              <a:rPr lang="es-ES" sz="2800" dirty="0">
                <a:solidFill>
                  <a:schemeClr val="bg1"/>
                </a:solidFill>
              </a:rPr>
              <a:t> forma normal</a:t>
            </a:r>
          </a:p>
          <a:p>
            <a:pPr marL="457200" indent="-457200">
              <a:buFont typeface="Arial" panose="020B0604020202020204" pitchFamily="34" charset="0"/>
              <a:buChar char="•"/>
            </a:pPr>
            <a:r>
              <a:rPr lang="es-ES" sz="2800" dirty="0">
                <a:solidFill>
                  <a:schemeClr val="bg1"/>
                </a:solidFill>
              </a:rPr>
              <a:t>2 do forma normal</a:t>
            </a:r>
          </a:p>
          <a:p>
            <a:pPr marL="457200" indent="-457200">
              <a:buFont typeface="Arial" panose="020B0604020202020204" pitchFamily="34" charset="0"/>
              <a:buChar char="•"/>
            </a:pPr>
            <a:r>
              <a:rPr lang="es-ES" sz="2800" dirty="0">
                <a:solidFill>
                  <a:schemeClr val="bg1"/>
                </a:solidFill>
              </a:rPr>
              <a:t>3 </a:t>
            </a:r>
            <a:r>
              <a:rPr lang="es-ES" sz="2800" dirty="0" err="1">
                <a:solidFill>
                  <a:schemeClr val="bg1"/>
                </a:solidFill>
              </a:rPr>
              <a:t>er</a:t>
            </a:r>
            <a:r>
              <a:rPr lang="es-ES" sz="2800" dirty="0">
                <a:solidFill>
                  <a:schemeClr val="bg1"/>
                </a:solidFill>
              </a:rPr>
              <a:t> forma normal </a:t>
            </a:r>
          </a:p>
          <a:p>
            <a:pPr marL="457200" indent="-457200">
              <a:buFont typeface="Arial" panose="020B0604020202020204" pitchFamily="34" charset="0"/>
              <a:buChar char="•"/>
            </a:pPr>
            <a:r>
              <a:rPr lang="es-ES" sz="2800" dirty="0">
                <a:solidFill>
                  <a:schemeClr val="bg1"/>
                </a:solidFill>
              </a:rPr>
              <a:t>4 </a:t>
            </a:r>
            <a:r>
              <a:rPr lang="es-ES" sz="2800" dirty="0" err="1">
                <a:solidFill>
                  <a:schemeClr val="bg1"/>
                </a:solidFill>
              </a:rPr>
              <a:t>ta</a:t>
            </a:r>
            <a:r>
              <a:rPr lang="es-ES" sz="2800" dirty="0">
                <a:solidFill>
                  <a:schemeClr val="bg1"/>
                </a:solidFill>
              </a:rPr>
              <a:t> forma moral</a:t>
            </a:r>
          </a:p>
          <a:p>
            <a:endParaRPr lang="es-CO" dirty="0"/>
          </a:p>
        </p:txBody>
      </p:sp>
    </p:spTree>
    <p:extLst>
      <p:ext uri="{BB962C8B-B14F-4D97-AF65-F5344CB8AC3E}">
        <p14:creationId xmlns:p14="http://schemas.microsoft.com/office/powerpoint/2010/main" val="347437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9062" y="509130"/>
            <a:ext cx="4616694" cy="461665"/>
          </a:xfrm>
          <a:prstGeom prst="rect">
            <a:avLst/>
          </a:prstGeom>
          <a:noFill/>
        </p:spPr>
        <p:txBody>
          <a:bodyPr wrap="square" rtlCol="0">
            <a:spAutoFit/>
          </a:bodyPr>
          <a:lstStyle/>
          <a:p>
            <a:r>
              <a:rPr lang="es-ES" sz="2400" dirty="0">
                <a:solidFill>
                  <a:srgbClr val="00B050"/>
                </a:solidFill>
              </a:rPr>
              <a:t>¿Que es normalización?</a:t>
            </a:r>
          </a:p>
        </p:txBody>
      </p:sp>
      <p:pic>
        <p:nvPicPr>
          <p:cNvPr id="4" name="Imagen 3" descr="Texto&#10;&#10;Descripción generada automáticamente con confianza baja">
            <a:extLst>
              <a:ext uri="{FF2B5EF4-FFF2-40B4-BE49-F238E27FC236}">
                <a16:creationId xmlns:a16="http://schemas.microsoft.com/office/drawing/2014/main" id="{CB26DDA3-85F3-42A4-96FE-8EA841D41DBD}"/>
              </a:ext>
            </a:extLst>
          </p:cNvPr>
          <p:cNvPicPr>
            <a:picLocks noChangeAspect="1"/>
          </p:cNvPicPr>
          <p:nvPr/>
        </p:nvPicPr>
        <p:blipFill>
          <a:blip r:embed="rId2"/>
          <a:stretch>
            <a:fillRect/>
          </a:stretch>
        </p:blipFill>
        <p:spPr>
          <a:xfrm>
            <a:off x="0" y="1097257"/>
            <a:ext cx="7860619" cy="2606939"/>
          </a:xfrm>
          <a:prstGeom prst="rect">
            <a:avLst/>
          </a:prstGeom>
        </p:spPr>
      </p:pic>
      <p:sp>
        <p:nvSpPr>
          <p:cNvPr id="5" name="CuadroTexto 4">
            <a:extLst>
              <a:ext uri="{FF2B5EF4-FFF2-40B4-BE49-F238E27FC236}">
                <a16:creationId xmlns:a16="http://schemas.microsoft.com/office/drawing/2014/main" id="{A6451691-A953-4A5E-8A71-BABA785EDB60}"/>
              </a:ext>
            </a:extLst>
          </p:cNvPr>
          <p:cNvSpPr txBox="1"/>
          <p:nvPr/>
        </p:nvSpPr>
        <p:spPr>
          <a:xfrm>
            <a:off x="606056" y="3894733"/>
            <a:ext cx="6475228" cy="369332"/>
          </a:xfrm>
          <a:prstGeom prst="rect">
            <a:avLst/>
          </a:prstGeom>
          <a:noFill/>
        </p:spPr>
        <p:txBody>
          <a:bodyPr wrap="square" rtlCol="0">
            <a:spAutoFit/>
          </a:bodyPr>
          <a:lstStyle/>
          <a:p>
            <a:r>
              <a:rPr lang="es-ES" b="1" dirty="0"/>
              <a:t>La simplificación debe darse sin que haya perdida de información </a:t>
            </a:r>
            <a:endParaRPr lang="es-CO" b="1" dirty="0"/>
          </a:p>
        </p:txBody>
      </p:sp>
    </p:spTree>
    <p:extLst>
      <p:ext uri="{BB962C8B-B14F-4D97-AF65-F5344CB8AC3E}">
        <p14:creationId xmlns:p14="http://schemas.microsoft.com/office/powerpoint/2010/main" val="132960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F0EB00E-935E-4247-9C02-D990FB036323}"/>
              </a:ext>
            </a:extLst>
          </p:cNvPr>
          <p:cNvSpPr txBox="1"/>
          <p:nvPr/>
        </p:nvSpPr>
        <p:spPr>
          <a:xfrm>
            <a:off x="712382" y="1318436"/>
            <a:ext cx="7230140" cy="2031325"/>
          </a:xfrm>
          <a:prstGeom prst="rect">
            <a:avLst/>
          </a:prstGeom>
          <a:noFill/>
        </p:spPr>
        <p:txBody>
          <a:bodyPr wrap="square" rtlCol="0">
            <a:spAutoFit/>
          </a:bodyPr>
          <a:lstStyle/>
          <a:p>
            <a:r>
              <a:rPr lang="es-ES" dirty="0"/>
              <a:t>El proceso de normalización es un estándar que consiste, básicamente, en un proceso de conversión de las relaciones entre las entidades. Es útil para separar la información, minimizar la redundancia de los datos, para que la actualización de los datos sea más sencilla y la integridad de los datos se conserve. Esto obedece a las </a:t>
            </a:r>
            <a:r>
              <a:rPr lang="es-ES" dirty="0">
                <a:solidFill>
                  <a:srgbClr val="00B050"/>
                </a:solidFill>
              </a:rPr>
              <a:t>12 reglas de Codd </a:t>
            </a:r>
            <a:r>
              <a:rPr lang="es-ES" dirty="0"/>
              <a:t>y nos permiten separar componentes en la base de datos. Identificamos para ello </a:t>
            </a:r>
            <a:r>
              <a:rPr lang="es-ES" dirty="0">
                <a:solidFill>
                  <a:srgbClr val="00B050"/>
                </a:solidFill>
              </a:rPr>
              <a:t>4 reglas </a:t>
            </a:r>
            <a:r>
              <a:rPr lang="es-ES" dirty="0"/>
              <a:t>denominadas </a:t>
            </a:r>
            <a:r>
              <a:rPr lang="es-ES" dirty="0">
                <a:solidFill>
                  <a:srgbClr val="00B050"/>
                </a:solidFill>
              </a:rPr>
              <a:t>Formas normales</a:t>
            </a:r>
            <a:r>
              <a:rPr lang="es-ES" dirty="0"/>
              <a:t>.</a:t>
            </a:r>
            <a:endParaRPr lang="es-CO" dirty="0"/>
          </a:p>
        </p:txBody>
      </p:sp>
    </p:spTree>
    <p:extLst>
      <p:ext uri="{BB962C8B-B14F-4D97-AF65-F5344CB8AC3E}">
        <p14:creationId xmlns:p14="http://schemas.microsoft.com/office/powerpoint/2010/main" val="24954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abla&#10;&#10;Descripción generada automáticamente">
            <a:extLst>
              <a:ext uri="{FF2B5EF4-FFF2-40B4-BE49-F238E27FC236}">
                <a16:creationId xmlns:a16="http://schemas.microsoft.com/office/drawing/2014/main" id="{8ACDAEF0-216D-4C4C-9D6B-476CC6CD821B}"/>
              </a:ext>
            </a:extLst>
          </p:cNvPr>
          <p:cNvPicPr>
            <a:picLocks noChangeAspect="1"/>
          </p:cNvPicPr>
          <p:nvPr/>
        </p:nvPicPr>
        <p:blipFill>
          <a:blip r:embed="rId2"/>
          <a:stretch>
            <a:fillRect/>
          </a:stretch>
        </p:blipFill>
        <p:spPr>
          <a:xfrm>
            <a:off x="0" y="813832"/>
            <a:ext cx="8035977" cy="3045785"/>
          </a:xfrm>
          <a:prstGeom prst="rect">
            <a:avLst/>
          </a:prstGeom>
        </p:spPr>
      </p:pic>
      <p:sp>
        <p:nvSpPr>
          <p:cNvPr id="6" name="CuadroTexto 5">
            <a:extLst>
              <a:ext uri="{FF2B5EF4-FFF2-40B4-BE49-F238E27FC236}">
                <a16:creationId xmlns:a16="http://schemas.microsoft.com/office/drawing/2014/main" id="{850BD87B-1143-4CD6-95E7-435C1A9F02D8}"/>
              </a:ext>
            </a:extLst>
          </p:cNvPr>
          <p:cNvSpPr txBox="1"/>
          <p:nvPr/>
        </p:nvSpPr>
        <p:spPr>
          <a:xfrm>
            <a:off x="946298" y="4210493"/>
            <a:ext cx="5103628" cy="646331"/>
          </a:xfrm>
          <a:prstGeom prst="rect">
            <a:avLst/>
          </a:prstGeom>
          <a:noFill/>
        </p:spPr>
        <p:txBody>
          <a:bodyPr wrap="square" rtlCol="0">
            <a:spAutoFit/>
          </a:bodyPr>
          <a:lstStyle/>
          <a:p>
            <a:r>
              <a:rPr lang="es-ES" dirty="0"/>
              <a:t>Identificar si hay grupo de repetición sobre el mismo registro</a:t>
            </a:r>
            <a:endParaRPr lang="es-CO" dirty="0"/>
          </a:p>
        </p:txBody>
      </p:sp>
    </p:spTree>
    <p:extLst>
      <p:ext uri="{BB962C8B-B14F-4D97-AF65-F5344CB8AC3E}">
        <p14:creationId xmlns:p14="http://schemas.microsoft.com/office/powerpoint/2010/main" val="141783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5507D-E85E-46B6-A48B-C0B5B0018E41}"/>
              </a:ext>
            </a:extLst>
          </p:cNvPr>
          <p:cNvSpPr>
            <a:spLocks noGrp="1"/>
          </p:cNvSpPr>
          <p:nvPr>
            <p:ph type="title"/>
          </p:nvPr>
        </p:nvSpPr>
        <p:spPr>
          <a:xfrm>
            <a:off x="457200" y="39797"/>
            <a:ext cx="3030279" cy="857250"/>
          </a:xfrm>
        </p:spPr>
        <p:txBody>
          <a:bodyPr>
            <a:normAutofit/>
          </a:bodyPr>
          <a:lstStyle/>
          <a:p>
            <a:r>
              <a:rPr lang="es-ES" sz="2400" b="1" dirty="0">
                <a:solidFill>
                  <a:srgbClr val="00B050"/>
                </a:solidFill>
              </a:rPr>
              <a:t>Primera forma normal</a:t>
            </a:r>
            <a:endParaRPr lang="es-CO" sz="2400" b="1" dirty="0">
              <a:solidFill>
                <a:srgbClr val="00B050"/>
              </a:solidFill>
            </a:endParaRPr>
          </a:p>
        </p:txBody>
      </p:sp>
      <p:pic>
        <p:nvPicPr>
          <p:cNvPr id="5" name="Imagen 4" descr="Tabla&#10;&#10;Descripción generada automáticamente">
            <a:extLst>
              <a:ext uri="{FF2B5EF4-FFF2-40B4-BE49-F238E27FC236}">
                <a16:creationId xmlns:a16="http://schemas.microsoft.com/office/drawing/2014/main" id="{6766C083-364B-4EE2-A8FB-FF2BD734C240}"/>
              </a:ext>
            </a:extLst>
          </p:cNvPr>
          <p:cNvPicPr>
            <a:picLocks noChangeAspect="1"/>
          </p:cNvPicPr>
          <p:nvPr/>
        </p:nvPicPr>
        <p:blipFill>
          <a:blip r:embed="rId2"/>
          <a:stretch>
            <a:fillRect/>
          </a:stretch>
        </p:blipFill>
        <p:spPr>
          <a:xfrm>
            <a:off x="1483131" y="1118629"/>
            <a:ext cx="5667375" cy="1390650"/>
          </a:xfrm>
          <a:prstGeom prst="rect">
            <a:avLst/>
          </a:prstGeom>
        </p:spPr>
      </p:pic>
      <p:pic>
        <p:nvPicPr>
          <p:cNvPr id="7" name="Imagen 6" descr="Tabla&#10;&#10;Descripción generada automáticamente">
            <a:extLst>
              <a:ext uri="{FF2B5EF4-FFF2-40B4-BE49-F238E27FC236}">
                <a16:creationId xmlns:a16="http://schemas.microsoft.com/office/drawing/2014/main" id="{D3B18F25-65DB-485F-BFD4-1899DF951841}"/>
              </a:ext>
            </a:extLst>
          </p:cNvPr>
          <p:cNvPicPr>
            <a:picLocks noChangeAspect="1"/>
          </p:cNvPicPr>
          <p:nvPr/>
        </p:nvPicPr>
        <p:blipFill>
          <a:blip r:embed="rId3"/>
          <a:stretch>
            <a:fillRect/>
          </a:stretch>
        </p:blipFill>
        <p:spPr>
          <a:xfrm>
            <a:off x="2402958" y="2813684"/>
            <a:ext cx="5486400" cy="2228850"/>
          </a:xfrm>
          <a:prstGeom prst="rect">
            <a:avLst/>
          </a:prstGeom>
        </p:spPr>
      </p:pic>
      <p:sp>
        <p:nvSpPr>
          <p:cNvPr id="8" name="CuadroTexto 7">
            <a:extLst>
              <a:ext uri="{FF2B5EF4-FFF2-40B4-BE49-F238E27FC236}">
                <a16:creationId xmlns:a16="http://schemas.microsoft.com/office/drawing/2014/main" id="{02D5332D-7FE4-4C54-9F7D-12396D4CB25E}"/>
              </a:ext>
            </a:extLst>
          </p:cNvPr>
          <p:cNvSpPr txBox="1"/>
          <p:nvPr/>
        </p:nvSpPr>
        <p:spPr>
          <a:xfrm>
            <a:off x="4051004" y="712381"/>
            <a:ext cx="2190308" cy="369332"/>
          </a:xfrm>
          <a:prstGeom prst="rect">
            <a:avLst/>
          </a:prstGeom>
          <a:noFill/>
        </p:spPr>
        <p:txBody>
          <a:bodyPr wrap="square" rtlCol="0">
            <a:spAutoFit/>
          </a:bodyPr>
          <a:lstStyle/>
          <a:p>
            <a:r>
              <a:rPr lang="es-ES" dirty="0">
                <a:solidFill>
                  <a:srgbClr val="00B050"/>
                </a:solidFill>
              </a:rPr>
              <a:t>Alumno</a:t>
            </a:r>
            <a:endParaRPr lang="es-CO" dirty="0">
              <a:solidFill>
                <a:srgbClr val="00B050"/>
              </a:solidFill>
            </a:endParaRPr>
          </a:p>
        </p:txBody>
      </p:sp>
      <p:sp>
        <p:nvSpPr>
          <p:cNvPr id="9" name="CuadroTexto 8">
            <a:extLst>
              <a:ext uri="{FF2B5EF4-FFF2-40B4-BE49-F238E27FC236}">
                <a16:creationId xmlns:a16="http://schemas.microsoft.com/office/drawing/2014/main" id="{E99BEB6A-A584-4B8A-9CDC-C46580D4FC10}"/>
              </a:ext>
            </a:extLst>
          </p:cNvPr>
          <p:cNvSpPr txBox="1"/>
          <p:nvPr/>
        </p:nvSpPr>
        <p:spPr>
          <a:xfrm>
            <a:off x="4678326" y="2546195"/>
            <a:ext cx="2573079" cy="369332"/>
          </a:xfrm>
          <a:prstGeom prst="rect">
            <a:avLst/>
          </a:prstGeom>
          <a:noFill/>
        </p:spPr>
        <p:txBody>
          <a:bodyPr wrap="square" rtlCol="0">
            <a:spAutoFit/>
          </a:bodyPr>
          <a:lstStyle/>
          <a:p>
            <a:r>
              <a:rPr lang="es-ES" dirty="0">
                <a:solidFill>
                  <a:srgbClr val="00B050"/>
                </a:solidFill>
              </a:rPr>
              <a:t>Materia</a:t>
            </a:r>
            <a:endParaRPr lang="es-CO" dirty="0">
              <a:solidFill>
                <a:srgbClr val="00B050"/>
              </a:solidFill>
            </a:endParaRPr>
          </a:p>
        </p:txBody>
      </p:sp>
    </p:spTree>
    <p:extLst>
      <p:ext uri="{BB962C8B-B14F-4D97-AF65-F5344CB8AC3E}">
        <p14:creationId xmlns:p14="http://schemas.microsoft.com/office/powerpoint/2010/main" val="115274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88A495F-F04B-442E-B382-556200876515}"/>
              </a:ext>
            </a:extLst>
          </p:cNvPr>
          <p:cNvSpPr txBox="1"/>
          <p:nvPr/>
        </p:nvSpPr>
        <p:spPr>
          <a:xfrm>
            <a:off x="1254642" y="1190847"/>
            <a:ext cx="5943600" cy="2585323"/>
          </a:xfrm>
          <a:prstGeom prst="rect">
            <a:avLst/>
          </a:prstGeom>
          <a:noFill/>
        </p:spPr>
        <p:txBody>
          <a:bodyPr wrap="square" rtlCol="0">
            <a:spAutoFit/>
          </a:bodyPr>
          <a:lstStyle/>
          <a:p>
            <a:r>
              <a:rPr lang="es-ES" dirty="0">
                <a:solidFill>
                  <a:srgbClr val="00B050"/>
                </a:solidFill>
              </a:rPr>
              <a:t>Primera forma normal (1FN)</a:t>
            </a:r>
          </a:p>
          <a:p>
            <a:endParaRPr lang="es-ES" dirty="0">
              <a:solidFill>
                <a:srgbClr val="00B050"/>
              </a:solidFill>
            </a:endParaRPr>
          </a:p>
          <a:p>
            <a:r>
              <a:rPr lang="es-ES" dirty="0"/>
              <a:t>Atributos atómicos (Sin campos repetidos)</a:t>
            </a:r>
          </a:p>
          <a:p>
            <a:endParaRPr lang="es-ES" dirty="0"/>
          </a:p>
          <a:p>
            <a:r>
              <a:rPr lang="es-ES" dirty="0"/>
              <a:t>Para un atributo sólo debe existir una columna, si surge la necesidad, no se debe crear otra columna (Esto porque si crees que con n columnas es suficiente, tarde que temprano necesitarás n+1) Sencillamente se añade un identificador y posteriormente se divide por filas.</a:t>
            </a:r>
            <a:endParaRPr lang="es-CO" dirty="0"/>
          </a:p>
        </p:txBody>
      </p:sp>
    </p:spTree>
    <p:extLst>
      <p:ext uri="{BB962C8B-B14F-4D97-AF65-F5344CB8AC3E}">
        <p14:creationId xmlns:p14="http://schemas.microsoft.com/office/powerpoint/2010/main" val="261219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trón de fondo&#10;&#10;Descripción generada automáticamente">
            <a:extLst>
              <a:ext uri="{FF2B5EF4-FFF2-40B4-BE49-F238E27FC236}">
                <a16:creationId xmlns:a16="http://schemas.microsoft.com/office/drawing/2014/main" id="{85EDD353-FF51-4410-87B1-EBDF903D50E5}"/>
              </a:ext>
            </a:extLst>
          </p:cNvPr>
          <p:cNvPicPr>
            <a:picLocks noChangeAspect="1"/>
          </p:cNvPicPr>
          <p:nvPr/>
        </p:nvPicPr>
        <p:blipFill>
          <a:blip r:embed="rId2"/>
          <a:stretch>
            <a:fillRect/>
          </a:stretch>
        </p:blipFill>
        <p:spPr>
          <a:xfrm>
            <a:off x="680484" y="1295400"/>
            <a:ext cx="7102549" cy="2552700"/>
          </a:xfrm>
          <a:prstGeom prst="rect">
            <a:avLst/>
          </a:prstGeom>
        </p:spPr>
      </p:pic>
      <p:sp>
        <p:nvSpPr>
          <p:cNvPr id="6" name="CuadroTexto 5">
            <a:extLst>
              <a:ext uri="{FF2B5EF4-FFF2-40B4-BE49-F238E27FC236}">
                <a16:creationId xmlns:a16="http://schemas.microsoft.com/office/drawing/2014/main" id="{2D4E0004-1000-4A5D-8F18-DAE8CB5689E3}"/>
              </a:ext>
            </a:extLst>
          </p:cNvPr>
          <p:cNvSpPr txBox="1"/>
          <p:nvPr/>
        </p:nvSpPr>
        <p:spPr>
          <a:xfrm>
            <a:off x="531628" y="272534"/>
            <a:ext cx="5050465" cy="369332"/>
          </a:xfrm>
          <a:prstGeom prst="rect">
            <a:avLst/>
          </a:prstGeom>
          <a:noFill/>
        </p:spPr>
        <p:txBody>
          <a:bodyPr wrap="square" rtlCol="0">
            <a:spAutoFit/>
          </a:bodyPr>
          <a:lstStyle/>
          <a:p>
            <a:r>
              <a:rPr lang="es-ES" dirty="0">
                <a:solidFill>
                  <a:srgbClr val="00B050"/>
                </a:solidFill>
              </a:rPr>
              <a:t>Segunda forma normal</a:t>
            </a:r>
            <a:endParaRPr lang="es-CO" dirty="0">
              <a:solidFill>
                <a:srgbClr val="00B050"/>
              </a:solidFill>
            </a:endParaRPr>
          </a:p>
        </p:txBody>
      </p:sp>
    </p:spTree>
    <p:extLst>
      <p:ext uri="{BB962C8B-B14F-4D97-AF65-F5344CB8AC3E}">
        <p14:creationId xmlns:p14="http://schemas.microsoft.com/office/powerpoint/2010/main" val="271139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a:extLst>
              <a:ext uri="{FF2B5EF4-FFF2-40B4-BE49-F238E27FC236}">
                <a16:creationId xmlns:a16="http://schemas.microsoft.com/office/drawing/2014/main" id="{8494CF74-660A-4F8F-9BBA-755E56001200}"/>
              </a:ext>
            </a:extLst>
          </p:cNvPr>
          <p:cNvPicPr>
            <a:picLocks noChangeAspect="1"/>
          </p:cNvPicPr>
          <p:nvPr/>
        </p:nvPicPr>
        <p:blipFill>
          <a:blip r:embed="rId2"/>
          <a:stretch>
            <a:fillRect/>
          </a:stretch>
        </p:blipFill>
        <p:spPr>
          <a:xfrm>
            <a:off x="3003698" y="148856"/>
            <a:ext cx="5029200" cy="733425"/>
          </a:xfrm>
          <a:prstGeom prst="rect">
            <a:avLst/>
          </a:prstGeom>
        </p:spPr>
      </p:pic>
      <p:pic>
        <p:nvPicPr>
          <p:cNvPr id="7" name="Imagen 6" descr="Tabla&#10;&#10;Descripción generada automáticamente">
            <a:extLst>
              <a:ext uri="{FF2B5EF4-FFF2-40B4-BE49-F238E27FC236}">
                <a16:creationId xmlns:a16="http://schemas.microsoft.com/office/drawing/2014/main" id="{4BA5BCCF-B397-4D02-A966-6F2113CC30D0}"/>
              </a:ext>
            </a:extLst>
          </p:cNvPr>
          <p:cNvPicPr>
            <a:picLocks noChangeAspect="1"/>
          </p:cNvPicPr>
          <p:nvPr/>
        </p:nvPicPr>
        <p:blipFill>
          <a:blip r:embed="rId3"/>
          <a:stretch>
            <a:fillRect/>
          </a:stretch>
        </p:blipFill>
        <p:spPr>
          <a:xfrm>
            <a:off x="3003698" y="1052402"/>
            <a:ext cx="4876800" cy="1400175"/>
          </a:xfrm>
          <a:prstGeom prst="rect">
            <a:avLst/>
          </a:prstGeom>
        </p:spPr>
      </p:pic>
      <p:pic>
        <p:nvPicPr>
          <p:cNvPr id="9" name="Imagen 8" descr="Tabla&#10;&#10;Descripción generada automáticamente">
            <a:extLst>
              <a:ext uri="{FF2B5EF4-FFF2-40B4-BE49-F238E27FC236}">
                <a16:creationId xmlns:a16="http://schemas.microsoft.com/office/drawing/2014/main" id="{50B7C6A9-6724-4D0D-8C22-81E9BE9F305B}"/>
              </a:ext>
            </a:extLst>
          </p:cNvPr>
          <p:cNvPicPr>
            <a:picLocks noChangeAspect="1"/>
          </p:cNvPicPr>
          <p:nvPr/>
        </p:nvPicPr>
        <p:blipFill>
          <a:blip r:embed="rId4"/>
          <a:stretch>
            <a:fillRect/>
          </a:stretch>
        </p:blipFill>
        <p:spPr>
          <a:xfrm>
            <a:off x="230372" y="2571750"/>
            <a:ext cx="2324100" cy="1924050"/>
          </a:xfrm>
          <a:prstGeom prst="rect">
            <a:avLst/>
          </a:prstGeom>
        </p:spPr>
      </p:pic>
      <p:pic>
        <p:nvPicPr>
          <p:cNvPr id="11" name="Imagen 10" descr="Tabla&#10;&#10;Descripción generada automáticamente">
            <a:extLst>
              <a:ext uri="{FF2B5EF4-FFF2-40B4-BE49-F238E27FC236}">
                <a16:creationId xmlns:a16="http://schemas.microsoft.com/office/drawing/2014/main" id="{74642765-9187-4098-8850-B10AAFCF6178}"/>
              </a:ext>
            </a:extLst>
          </p:cNvPr>
          <p:cNvPicPr>
            <a:picLocks noChangeAspect="1"/>
          </p:cNvPicPr>
          <p:nvPr/>
        </p:nvPicPr>
        <p:blipFill>
          <a:blip r:embed="rId5"/>
          <a:stretch>
            <a:fillRect/>
          </a:stretch>
        </p:blipFill>
        <p:spPr>
          <a:xfrm>
            <a:off x="3168613" y="2622698"/>
            <a:ext cx="3933825" cy="1952625"/>
          </a:xfrm>
          <a:prstGeom prst="rect">
            <a:avLst/>
          </a:prstGeom>
        </p:spPr>
      </p:pic>
    </p:spTree>
    <p:extLst>
      <p:ext uri="{BB962C8B-B14F-4D97-AF65-F5344CB8AC3E}">
        <p14:creationId xmlns:p14="http://schemas.microsoft.com/office/powerpoint/2010/main" val="867805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411</Words>
  <Application>Microsoft Office PowerPoint</Application>
  <PresentationFormat>Presentación en pantalla (16:9)</PresentationFormat>
  <Paragraphs>41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Arial Narrow</vt:lpstr>
      <vt:lpstr>Calibri</vt:lpstr>
      <vt:lpstr>Tema de Office</vt:lpstr>
      <vt:lpstr>Presentación de PowerPoint</vt:lpstr>
      <vt:lpstr>Presentación de PowerPoint</vt:lpstr>
      <vt:lpstr>Presentación de PowerPoint</vt:lpstr>
      <vt:lpstr>Presentación de PowerPoint</vt:lpstr>
      <vt:lpstr>Presentación de PowerPoint</vt:lpstr>
      <vt:lpstr>Primera forma normal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BRAYAN STIVEN TORRES OVALLE</cp:lastModifiedBy>
  <cp:revision>19</cp:revision>
  <dcterms:created xsi:type="dcterms:W3CDTF">2018-10-16T22:27:03Z</dcterms:created>
  <dcterms:modified xsi:type="dcterms:W3CDTF">2021-08-27T00:56:47Z</dcterms:modified>
</cp:coreProperties>
</file>