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4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90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35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69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59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62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68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24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73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547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6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4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741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83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51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9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46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7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4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8CB2BC-388A-4288-A150-29A71752955C}" type="datetimeFigureOut">
              <a:rPr lang="es-MX" smtClean="0"/>
              <a:pPr/>
              <a:t>15/05/2014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2808-C46F-495A-9022-03FF7FCDA88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83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JAVA</a:t>
            </a:r>
            <a:endParaRPr lang="es-MX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Efrén Jiménez Delgado 2014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31746" name="Picture 2" descr="tabla de operadores de asignació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85918" y="1785926"/>
            <a:ext cx="5685604" cy="4357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5463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MX" sz="1400" b="1" dirty="0" smtClean="0"/>
              <a:t>Operador de selección.</a:t>
            </a:r>
          </a:p>
          <a:p>
            <a:pPr algn="just">
              <a:buNone/>
            </a:pPr>
            <a:r>
              <a:rPr lang="es-MX" sz="1400" dirty="0" smtClean="0"/>
              <a:t>	Este operador se utiliza para ejecutar una operación u otra dependiendo de la condición. El formato es el siguiente:</a:t>
            </a:r>
          </a:p>
          <a:p>
            <a:pPr algn="just">
              <a:buNone/>
            </a:pPr>
            <a:r>
              <a:rPr lang="es-MX" sz="1400" b="1" dirty="0" smtClean="0"/>
              <a:t>		Condición ? Exp1 : Exp2</a:t>
            </a:r>
          </a:p>
          <a:p>
            <a:pPr algn="just">
              <a:buNone/>
            </a:pPr>
            <a:endParaRPr lang="es-MX" sz="1400" b="1" dirty="0" smtClean="0"/>
          </a:p>
          <a:p>
            <a:pPr algn="just">
              <a:buNone/>
            </a:pPr>
            <a:r>
              <a:rPr lang="es-MX" sz="1400" dirty="0" smtClean="0"/>
              <a:t>	Si se cumple la condición se evalúa y se devuelve la expresión Exp1 si no la Exp2.</a:t>
            </a:r>
            <a:r>
              <a:rPr lang="es-MX" sz="1400" i="1" dirty="0" smtClean="0"/>
              <a:t> Podemos poner un sólo valor.</a:t>
            </a:r>
            <a:r>
              <a:rPr lang="es-MX" sz="1400" dirty="0" smtClean="0"/>
              <a:t> Ejemplo:</a:t>
            </a:r>
          </a:p>
          <a:p>
            <a:pPr algn="just">
              <a:buNone/>
            </a:pPr>
            <a:r>
              <a:rPr lang="es-MX" sz="1400" b="1" dirty="0" smtClean="0"/>
              <a:t>		i = (x!=y)?6:(k+1)</a:t>
            </a:r>
          </a:p>
          <a:p>
            <a:pPr algn="just">
              <a:buNone/>
            </a:pPr>
            <a:endParaRPr lang="es-MX" sz="1400" b="1" dirty="0" smtClean="0"/>
          </a:p>
          <a:p>
            <a:pPr algn="just">
              <a:buNone/>
            </a:pPr>
            <a:r>
              <a:rPr lang="es-MX" sz="1400" b="1" dirty="0" smtClean="0"/>
              <a:t>Operador </a:t>
            </a:r>
            <a:r>
              <a:rPr lang="es-MX" sz="1400" b="1" i="1" dirty="0" smtClean="0"/>
              <a:t>new</a:t>
            </a:r>
            <a:r>
              <a:rPr lang="es-MX" sz="1400" b="1" dirty="0" smtClean="0"/>
              <a:t>.</a:t>
            </a:r>
          </a:p>
          <a:p>
            <a:pPr algn="just">
              <a:buNone/>
            </a:pPr>
            <a:r>
              <a:rPr lang="es-MX" sz="1400" dirty="0" smtClean="0"/>
              <a:t>	Este operador se va a utilizar para crear una </a:t>
            </a:r>
            <a:r>
              <a:rPr lang="es-MX" sz="1400" dirty="0" err="1" smtClean="0"/>
              <a:t>instacia</a:t>
            </a:r>
            <a:r>
              <a:rPr lang="es-MX" sz="1400" dirty="0" smtClean="0"/>
              <a:t> de un tipo de objetos previamente definido. La sintaxis a seguir es la siguiente:</a:t>
            </a:r>
          </a:p>
          <a:p>
            <a:pPr algn="just">
              <a:buNone/>
            </a:pPr>
            <a:r>
              <a:rPr lang="es-MX" sz="1400" b="1" dirty="0" smtClean="0"/>
              <a:t>		</a:t>
            </a:r>
            <a:r>
              <a:rPr lang="es-MX" sz="1400" b="1" dirty="0" err="1" smtClean="0"/>
              <a:t>variableObjeto</a:t>
            </a:r>
            <a:r>
              <a:rPr lang="es-MX" sz="1400" b="1" dirty="0" smtClean="0"/>
              <a:t> = </a:t>
            </a:r>
            <a:r>
              <a:rPr lang="es-MX" sz="1400" b="1" i="1" dirty="0" smtClean="0"/>
              <a:t>new</a:t>
            </a:r>
            <a:r>
              <a:rPr lang="es-MX" sz="1400" b="1" dirty="0" smtClean="0"/>
              <a:t> </a:t>
            </a:r>
            <a:r>
              <a:rPr lang="es-MX" sz="1400" b="1" dirty="0" err="1" smtClean="0"/>
              <a:t>tipoDeObjeto</a:t>
            </a:r>
            <a:r>
              <a:rPr lang="es-MX" sz="1400" b="1" dirty="0" smtClean="0"/>
              <a:t>(parámetro 1, parámetro 2, ...)</a:t>
            </a:r>
          </a:p>
          <a:p>
            <a:pPr algn="just">
              <a:buNone/>
            </a:pPr>
            <a:r>
              <a:rPr lang="es-MX" sz="1400" dirty="0" smtClean="0"/>
              <a:t>	Estos parámetros son los que se le pasan al constructor de dicho objeto en cuestión.</a:t>
            </a:r>
          </a:p>
          <a:p>
            <a:pPr algn="just">
              <a:buNone/>
            </a:pPr>
            <a:endParaRPr lang="es-MX" sz="1400" b="1" dirty="0" smtClean="0"/>
          </a:p>
          <a:p>
            <a:pPr algn="just">
              <a:buNone/>
            </a:pPr>
            <a:r>
              <a:rPr lang="es-MX" sz="1400" b="1" dirty="0" smtClean="0"/>
              <a:t>Operador </a:t>
            </a:r>
            <a:r>
              <a:rPr lang="es-MX" sz="1400" b="1" i="1" dirty="0" err="1" smtClean="0"/>
              <a:t>typeof</a:t>
            </a:r>
            <a:r>
              <a:rPr lang="es-MX" sz="1400" b="1" dirty="0" smtClean="0"/>
              <a:t>.</a:t>
            </a:r>
          </a:p>
          <a:p>
            <a:pPr algn="just">
              <a:buNone/>
            </a:pPr>
            <a:r>
              <a:rPr lang="es-MX" sz="1400" dirty="0" smtClean="0"/>
              <a:t>	Este operador aplicado a una variable devuelve el tipo de objeto al que pertenece el dato contenido por dicha variable. Su sintaxis es:</a:t>
            </a:r>
          </a:p>
          <a:p>
            <a:pPr algn="just">
              <a:buNone/>
            </a:pPr>
            <a:r>
              <a:rPr lang="es-MX" sz="1400" b="1" i="1" dirty="0" smtClean="0"/>
              <a:t>		</a:t>
            </a:r>
            <a:r>
              <a:rPr lang="es-MX" sz="1400" b="1" i="1" dirty="0" err="1" smtClean="0"/>
              <a:t>typeof</a:t>
            </a:r>
            <a:r>
              <a:rPr lang="es-MX" sz="1400" b="1" dirty="0" smtClean="0"/>
              <a:t>(variable)</a:t>
            </a:r>
          </a:p>
          <a:p>
            <a:pPr algn="just">
              <a:buNone/>
            </a:pPr>
            <a:endParaRPr lang="es-MX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Separadores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571612"/>
            <a:ext cx="8686800" cy="4572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ES_tradnl" sz="1600" dirty="0" smtClean="0"/>
              <a:t>	</a:t>
            </a:r>
            <a:r>
              <a:rPr lang="es-ES_tradnl" sz="1600" b="1" dirty="0" smtClean="0"/>
              <a:t>() - </a:t>
            </a:r>
            <a:r>
              <a:rPr lang="es-ES_tradnl" sz="1600" dirty="0" smtClean="0"/>
              <a:t>paréntesis. Para contener listas de parámetros en la definición y llamada a métodos. También se utiliza para definir precedencia en expresiones, contener     expresiones para control de flujo y rodear las conversiones de tipo.</a:t>
            </a:r>
            <a:endParaRPr lang="es-MX" sz="1600" dirty="0" smtClean="0"/>
          </a:p>
          <a:p>
            <a:pPr algn="just">
              <a:buNone/>
            </a:pPr>
            <a:r>
              <a:rPr lang="es-ES_tradnl" sz="1600" dirty="0" smtClean="0"/>
              <a:t> </a:t>
            </a:r>
            <a:endParaRPr lang="es-MX" sz="1600" dirty="0" smtClean="0"/>
          </a:p>
          <a:p>
            <a:pPr algn="just">
              <a:buNone/>
            </a:pPr>
            <a:r>
              <a:rPr lang="es-ES_tradnl" sz="1600" dirty="0" smtClean="0"/>
              <a:t>	</a:t>
            </a:r>
            <a:r>
              <a:rPr lang="es-ES_tradnl" sz="1600" b="1" dirty="0" smtClean="0"/>
              <a:t>{} - </a:t>
            </a:r>
            <a:r>
              <a:rPr lang="es-ES_tradnl" sz="1600" dirty="0" smtClean="0"/>
              <a:t>llaves. Para contener los valores de matrices inicializadas automáticamente. También se utiliza para definir un bloque de código, para clases, métodos y ámbitos locales.</a:t>
            </a:r>
            <a:endParaRPr lang="es-MX" sz="1600" dirty="0" smtClean="0"/>
          </a:p>
          <a:p>
            <a:pPr algn="just">
              <a:buNone/>
            </a:pPr>
            <a:r>
              <a:rPr lang="es-ES_tradnl" sz="1600" dirty="0" smtClean="0"/>
              <a:t> </a:t>
            </a:r>
            <a:endParaRPr lang="es-MX" sz="1600" dirty="0" smtClean="0"/>
          </a:p>
          <a:p>
            <a:pPr algn="just">
              <a:buNone/>
            </a:pPr>
            <a:r>
              <a:rPr lang="es-ES_tradnl" sz="1600" dirty="0" smtClean="0"/>
              <a:t>	</a:t>
            </a:r>
            <a:r>
              <a:rPr lang="es-ES_tradnl" sz="1600" b="1" dirty="0" smtClean="0"/>
              <a:t>[ ] - </a:t>
            </a:r>
            <a:r>
              <a:rPr lang="es-ES_tradnl" sz="1600" dirty="0" smtClean="0"/>
              <a:t>corchetes. Para declarar tipos matriz. También se utiliza cuando se referencian valores de matriz.</a:t>
            </a:r>
            <a:endParaRPr lang="es-MX" sz="1600" dirty="0" smtClean="0"/>
          </a:p>
          <a:p>
            <a:pPr algn="just">
              <a:buNone/>
            </a:pPr>
            <a:r>
              <a:rPr lang="es-ES_tradnl" sz="1600" dirty="0" smtClean="0"/>
              <a:t> </a:t>
            </a:r>
            <a:endParaRPr lang="es-MX" sz="1600" dirty="0" smtClean="0"/>
          </a:p>
          <a:p>
            <a:pPr algn="just">
              <a:buNone/>
            </a:pPr>
            <a:r>
              <a:rPr lang="es-ES_tradnl" sz="1600" dirty="0" smtClean="0"/>
              <a:t>	</a:t>
            </a:r>
            <a:r>
              <a:rPr lang="es-ES_tradnl" sz="1600" b="1" dirty="0" smtClean="0"/>
              <a:t>; - </a:t>
            </a:r>
            <a:r>
              <a:rPr lang="es-ES_tradnl" sz="1600" dirty="0" smtClean="0"/>
              <a:t>punto y coma. Separa sentencias.</a:t>
            </a:r>
            <a:endParaRPr lang="es-MX" sz="1600" dirty="0" smtClean="0"/>
          </a:p>
          <a:p>
            <a:pPr algn="just">
              <a:buNone/>
            </a:pPr>
            <a:r>
              <a:rPr lang="es-ES_tradnl" sz="1600" dirty="0" smtClean="0"/>
              <a:t> </a:t>
            </a:r>
            <a:endParaRPr lang="es-MX" sz="1600" dirty="0" smtClean="0"/>
          </a:p>
          <a:p>
            <a:pPr algn="just">
              <a:buNone/>
            </a:pPr>
            <a:r>
              <a:rPr lang="es-ES_tradnl" sz="1600" dirty="0" smtClean="0"/>
              <a:t>	</a:t>
            </a:r>
            <a:r>
              <a:rPr lang="es-ES_tradnl" sz="1600" b="1" dirty="0" smtClean="0"/>
              <a:t>, - </a:t>
            </a:r>
            <a:r>
              <a:rPr lang="es-ES_tradnl" sz="1600" dirty="0" smtClean="0"/>
              <a:t>coma. Separa identificadores consecutivos en una declaración de variables. También se utiliza para encadenar sentencias dentro de una sentencia </a:t>
            </a:r>
            <a:r>
              <a:rPr lang="es-ES_tradnl" sz="1600" dirty="0" err="1" smtClean="0"/>
              <a:t>for</a:t>
            </a:r>
            <a:r>
              <a:rPr lang="es-ES_tradnl" sz="1600" dirty="0" smtClean="0"/>
              <a:t>.</a:t>
            </a:r>
            <a:endParaRPr lang="es-MX" sz="1600" dirty="0" smtClean="0"/>
          </a:p>
          <a:p>
            <a:pPr algn="just">
              <a:buNone/>
            </a:pPr>
            <a:r>
              <a:rPr lang="es-ES_tradnl" sz="1600" dirty="0" smtClean="0"/>
              <a:t> </a:t>
            </a:r>
            <a:endParaRPr lang="es-MX" sz="1600" dirty="0" smtClean="0"/>
          </a:p>
          <a:p>
            <a:pPr algn="just">
              <a:buNone/>
            </a:pPr>
            <a:r>
              <a:rPr lang="es-ES_tradnl" sz="1600" dirty="0" smtClean="0"/>
              <a:t>	</a:t>
            </a:r>
            <a:r>
              <a:rPr lang="es-ES_tradnl" sz="1600" b="1" dirty="0" smtClean="0"/>
              <a:t>. - </a:t>
            </a:r>
            <a:r>
              <a:rPr lang="es-ES_tradnl" sz="1600" dirty="0" smtClean="0"/>
              <a:t>punto. Para separar nombres de paquete de </a:t>
            </a:r>
            <a:r>
              <a:rPr lang="es-ES_tradnl" sz="1600" dirty="0" err="1" smtClean="0"/>
              <a:t>subpaquetes</a:t>
            </a:r>
            <a:r>
              <a:rPr lang="es-ES_tradnl" sz="1600" dirty="0" smtClean="0"/>
              <a:t> y clases. También se utiliza para separar una variable o método de una variable de referencia.</a:t>
            </a:r>
            <a:endParaRPr lang="es-MX" sz="1600" dirty="0" smtClean="0"/>
          </a:p>
          <a:p>
            <a:pPr algn="just">
              <a:buNone/>
            </a:pP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348" y="1857364"/>
            <a:ext cx="7829576" cy="4572000"/>
          </a:xfrm>
        </p:spPr>
        <p:txBody>
          <a:bodyPr>
            <a:normAutofit/>
          </a:bodyPr>
          <a:lstStyle/>
          <a:p>
            <a:pPr marL="28575" indent="60325" algn="just">
              <a:buNone/>
            </a:pPr>
            <a:r>
              <a:rPr lang="es-ES_tradnl" sz="2000" dirty="0" smtClean="0"/>
              <a:t>Las clases son lo más simple de Java. Todo en Java forma parte de una clase, es una clase o describe como funciona una clase.</a:t>
            </a:r>
          </a:p>
          <a:p>
            <a:pPr marL="28575" indent="60325" algn="just">
              <a:buNone/>
            </a:pPr>
            <a:endParaRPr lang="es-ES_tradnl" sz="2000" dirty="0" smtClean="0"/>
          </a:p>
          <a:p>
            <a:pPr marL="28575" indent="60325" algn="just">
              <a:buNone/>
            </a:pPr>
            <a:r>
              <a:rPr lang="es-ES_tradnl" sz="2000" dirty="0" smtClean="0"/>
              <a:t>Todos los datos básicos, como los enteros, se deben declarar en las clases antes de hacer uso de ellos. </a:t>
            </a:r>
          </a:p>
          <a:p>
            <a:pPr marL="28575" indent="60325" algn="just">
              <a:buNone/>
            </a:pPr>
            <a:endParaRPr lang="es-ES_tradnl" sz="2000" dirty="0" smtClean="0"/>
          </a:p>
          <a:p>
            <a:pPr marL="28575" indent="60325" algn="just">
              <a:buNone/>
            </a:pPr>
            <a:r>
              <a:rPr lang="es-ES_tradnl" sz="2000" dirty="0" smtClean="0"/>
              <a:t>La palabra clave </a:t>
            </a:r>
            <a:r>
              <a:rPr lang="es-ES_tradnl" sz="2000" dirty="0" err="1" smtClean="0"/>
              <a:t>import</a:t>
            </a:r>
            <a:r>
              <a:rPr lang="es-ES_tradnl" sz="2000" dirty="0" smtClean="0"/>
              <a:t> puede colocarse al principio de un fichero, fuera del bloque de la clase. </a:t>
            </a:r>
            <a:endParaRPr lang="es-MX" sz="2000" dirty="0" smtClean="0"/>
          </a:p>
          <a:p>
            <a:pPr marL="28575" indent="60325" algn="just">
              <a:buNone/>
            </a:pPr>
            <a:endParaRPr lang="es-MX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Documents and Settings\cvaldes\Configuración local\Archivos temporales de Internet\Content.IE5\CIMZHX07\MCj04404010000[1]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16" y="0"/>
            <a:ext cx="1600192" cy="16001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Paquetes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72000"/>
          </a:xfrm>
        </p:spPr>
        <p:txBody>
          <a:bodyPr>
            <a:noAutofit/>
          </a:bodyPr>
          <a:lstStyle/>
          <a:p>
            <a:pPr marL="0" indent="90488" algn="just">
              <a:buNone/>
            </a:pPr>
            <a:r>
              <a:rPr lang="es-ES_tradnl" sz="1600" dirty="0" smtClean="0"/>
              <a:t>La palabra clave </a:t>
            </a:r>
            <a:r>
              <a:rPr lang="es-ES_tradnl" sz="1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package</a:t>
            </a:r>
            <a:r>
              <a:rPr lang="es-ES_tradnl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_tradnl" sz="1600" dirty="0" smtClean="0"/>
              <a:t>permite agrupar clases e interfaces. Los nombres de los paquetes son palabras separadas por puntos y se almacenan en directorios que coinciden con esos nombres. Por ejemplo, los ficheros siguientes, que contienen código fuente Java:</a:t>
            </a:r>
            <a:endParaRPr lang="es-MX" sz="1600" dirty="0" smtClean="0"/>
          </a:p>
          <a:p>
            <a:pPr marL="0" indent="90488" algn="just">
              <a:buNone/>
            </a:pPr>
            <a:r>
              <a:rPr lang="es-ES_tradnl" sz="1600" dirty="0" smtClean="0"/>
              <a:t> </a:t>
            </a:r>
            <a:endParaRPr lang="es-MX" sz="1600" dirty="0" smtClean="0"/>
          </a:p>
          <a:p>
            <a:pPr marL="0" indent="90488" algn="just">
              <a:buNone/>
            </a:pPr>
            <a:r>
              <a:rPr lang="es-ES_tradnl" sz="1600" dirty="0" smtClean="0"/>
              <a:t>    </a:t>
            </a:r>
            <a:r>
              <a:rPr lang="es-ES_tradnl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Applet.java, AppletContext.java, AppletStub.java, AudioClip.java</a:t>
            </a:r>
            <a:endParaRPr lang="es-MX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90488" algn="just">
              <a:buNone/>
            </a:pPr>
            <a:r>
              <a:rPr lang="es-ES_tradnl" sz="1600" dirty="0" smtClean="0"/>
              <a:t> </a:t>
            </a:r>
            <a:endParaRPr lang="es-MX" sz="1600" dirty="0" smtClean="0"/>
          </a:p>
          <a:p>
            <a:pPr marL="0" indent="90488" algn="just">
              <a:buNone/>
            </a:pPr>
            <a:r>
              <a:rPr lang="es-ES_tradnl" sz="1600" dirty="0" smtClean="0"/>
              <a:t>contienen en su código la línea:</a:t>
            </a:r>
            <a:endParaRPr lang="es-MX" sz="1600" dirty="0" smtClean="0"/>
          </a:p>
          <a:p>
            <a:pPr marL="0" indent="90488" algn="just">
              <a:buNone/>
            </a:pPr>
            <a:r>
              <a:rPr lang="es-ES_tradnl" sz="1600" dirty="0" smtClean="0"/>
              <a:t> </a:t>
            </a:r>
            <a:endParaRPr lang="es-MX" sz="1600" dirty="0" smtClean="0"/>
          </a:p>
          <a:p>
            <a:pPr marL="0" indent="90488" algn="just">
              <a:buNone/>
            </a:pPr>
            <a:r>
              <a:rPr lang="es-ES_tradnl" sz="1600" dirty="0" smtClean="0"/>
              <a:t>    </a:t>
            </a:r>
            <a:r>
              <a:rPr lang="es-ES_tradnl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  <a:r>
              <a:rPr lang="es-ES_tradnl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java.applet</a:t>
            </a:r>
            <a:r>
              <a:rPr lang="es-ES_tradnl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s-MX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90488" algn="just">
              <a:buNone/>
            </a:pPr>
            <a:r>
              <a:rPr lang="es-ES_tradnl" sz="1600" dirty="0" smtClean="0"/>
              <a:t> </a:t>
            </a:r>
            <a:endParaRPr lang="es-MX" sz="1600" dirty="0" smtClean="0"/>
          </a:p>
          <a:p>
            <a:pPr marL="0" indent="90488" algn="just">
              <a:buNone/>
            </a:pPr>
            <a:r>
              <a:rPr lang="es-ES_tradnl" sz="1600" dirty="0" smtClean="0"/>
              <a:t>Y las clases que se obtienen de la compilación de los ficheros anteriores, se encuentran con el nombre </a:t>
            </a:r>
            <a:r>
              <a:rPr lang="es-ES_tradnl" sz="1600" dirty="0" err="1" smtClean="0"/>
              <a:t>nombre_de_clase.class</a:t>
            </a:r>
            <a:r>
              <a:rPr lang="es-ES_tradnl" sz="1600" dirty="0" smtClean="0"/>
              <a:t>, en el directorio:</a:t>
            </a:r>
            <a:endParaRPr lang="es-MX" sz="1600" dirty="0" smtClean="0"/>
          </a:p>
          <a:p>
            <a:pPr marL="0" indent="90488" algn="just">
              <a:buNone/>
            </a:pPr>
            <a:r>
              <a:rPr lang="es-ES_tradnl" sz="1600" dirty="0" smtClean="0"/>
              <a:t> </a:t>
            </a:r>
            <a:endParaRPr lang="es-MX" sz="1600" dirty="0" smtClean="0"/>
          </a:p>
          <a:p>
            <a:pPr marL="0" indent="90488" algn="just">
              <a:buNone/>
            </a:pPr>
            <a:r>
              <a:rPr lang="es-MX" sz="1600" dirty="0" smtClean="0"/>
              <a:t>    </a:t>
            </a:r>
            <a:r>
              <a:rPr lang="es-MX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java/</a:t>
            </a:r>
            <a:r>
              <a:rPr lang="es-ES_tradnl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applet</a:t>
            </a:r>
            <a:endParaRPr lang="es-MX" sz="16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90488" algn="just">
              <a:buNone/>
            </a:pP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Import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90488" algn="just">
              <a:buNone/>
            </a:pPr>
            <a:r>
              <a:rPr lang="es-ES_tradnl" sz="1800" dirty="0" smtClean="0"/>
              <a:t>Los paquetes de clases se cargan con la palabra clave </a:t>
            </a:r>
            <a:r>
              <a:rPr lang="es-ES_tradnl" sz="1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import</a:t>
            </a:r>
            <a:r>
              <a:rPr lang="es-ES_tradnl" sz="1800" dirty="0" smtClean="0"/>
              <a:t>, especificando el nombre del paquete como ruta y nombre de clase (es lo mismo que #</a:t>
            </a:r>
            <a:r>
              <a:rPr lang="es-ES_tradnl" sz="1800" dirty="0" err="1" smtClean="0"/>
              <a:t>include</a:t>
            </a:r>
            <a:r>
              <a:rPr lang="es-ES_tradnl" sz="1800" dirty="0" smtClean="0"/>
              <a:t> de C/C++). Se pueden cargar varias clases utilizando un asterisco.</a:t>
            </a:r>
            <a:endParaRPr lang="es-MX" sz="1800" dirty="0" smtClean="0"/>
          </a:p>
          <a:p>
            <a:pPr marL="0" indent="90488" algn="just">
              <a:buNone/>
            </a:pPr>
            <a:r>
              <a:rPr lang="es-ES_tradnl" sz="1800" dirty="0" smtClean="0"/>
              <a:t> </a:t>
            </a:r>
            <a:endParaRPr lang="es-MX" sz="1800" dirty="0" smtClean="0"/>
          </a:p>
          <a:p>
            <a:pPr marL="0" indent="90488" algn="just">
              <a:buNone/>
            </a:pPr>
            <a:r>
              <a:rPr lang="es-ES_tradnl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_tradnl" sz="1800" b="1" i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_tradnl" sz="1800" b="1" i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1800" b="1" i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java.Date</a:t>
            </a:r>
            <a:r>
              <a:rPr lang="es-ES_tradnl" sz="1800" b="1" i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s-MX" sz="1800" b="1" i="1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90488" algn="just">
              <a:buNone/>
            </a:pPr>
            <a:r>
              <a:rPr lang="es-ES_tradnl" sz="1800" b="1" i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_tradnl" sz="1800" b="1" i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_tradnl" sz="1800" b="1" i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java.awt.*;</a:t>
            </a:r>
            <a:endParaRPr lang="es-MX" sz="1800" b="1" i="1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90488" algn="just">
              <a:buNone/>
            </a:pPr>
            <a:r>
              <a:rPr lang="es-ES_tradnl" sz="1800" dirty="0" smtClean="0">
                <a:solidFill>
                  <a:schemeClr val="tx1">
                    <a:lumMod val="85000"/>
                  </a:schemeClr>
                </a:solidFill>
              </a:rPr>
              <a:t> </a:t>
            </a:r>
            <a:endParaRPr lang="es-MX" sz="18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90488" algn="just">
              <a:buNone/>
            </a:pPr>
            <a:r>
              <a:rPr lang="es-ES_tradnl" sz="1800" dirty="0" smtClean="0"/>
              <a:t>Si un fichero fuente Java no contiene ningún </a:t>
            </a:r>
            <a:r>
              <a:rPr lang="es-ES_tradnl" sz="1800" dirty="0" err="1" smtClean="0"/>
              <a:t>package</a:t>
            </a:r>
            <a:r>
              <a:rPr lang="es-ES_tradnl" sz="1800" dirty="0" smtClean="0"/>
              <a:t>, se coloca en el paquete por defecto sin nombre. Es decir, en el mismo directorio que el fichero fuente, y la clase puede ser cargada con la sentencia </a:t>
            </a:r>
            <a:r>
              <a:rPr lang="es-ES_tradnl" sz="1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import</a:t>
            </a:r>
            <a:r>
              <a:rPr lang="es-ES_tradnl" sz="1800" dirty="0" smtClean="0"/>
              <a:t>:</a:t>
            </a:r>
            <a:endParaRPr lang="es-MX" sz="1800" dirty="0" smtClean="0"/>
          </a:p>
          <a:p>
            <a:pPr marL="0" indent="90488" algn="just">
              <a:buNone/>
            </a:pPr>
            <a:r>
              <a:rPr lang="es-ES_tradnl" sz="1800" dirty="0" smtClean="0"/>
              <a:t> </a:t>
            </a:r>
            <a:endParaRPr lang="es-MX" sz="1800" dirty="0" smtClean="0"/>
          </a:p>
          <a:p>
            <a:pPr marL="0" indent="90488" algn="just">
              <a:buNone/>
            </a:pPr>
            <a:r>
              <a:rPr lang="es-ES_tradnl" sz="1800" b="1" i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_tradnl" sz="1800" b="1" i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_tradnl" sz="1800" b="1" i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sz="1800" b="1" i="1" dirty="0" err="1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MiClase</a:t>
            </a:r>
            <a:r>
              <a:rPr lang="es-ES_tradnl" sz="1800" b="1" i="1" dirty="0" smtClean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s-MX" sz="1800" b="1" i="1" dirty="0" smtClean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endParaRPr lang="es-MX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Biblioteca Básica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l="25391" t="27478" r="27734" b="24728"/>
          <a:stretch>
            <a:fillRect/>
          </a:stretch>
        </p:blipFill>
        <p:spPr bwMode="auto">
          <a:xfrm>
            <a:off x="1643042" y="1714488"/>
            <a:ext cx="6072198" cy="4643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Otras Bibliotecas</a:t>
            </a:r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l="25390" t="32257" r="30078" b="22430"/>
          <a:stretch>
            <a:fillRect/>
          </a:stretch>
        </p:blipFill>
        <p:spPr bwMode="auto">
          <a:xfrm>
            <a:off x="1928794" y="1785926"/>
            <a:ext cx="5347996" cy="4081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Ciclos</a:t>
            </a:r>
            <a:endParaRPr lang="es-CR" dirty="0"/>
          </a:p>
        </p:txBody>
      </p:sp>
      <p:sp>
        <p:nvSpPr>
          <p:cNvPr id="4" name="object 2"/>
          <p:cNvSpPr txBox="1"/>
          <p:nvPr/>
        </p:nvSpPr>
        <p:spPr>
          <a:xfrm>
            <a:off x="971600" y="2492896"/>
            <a:ext cx="7039609" cy="1468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sz="240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27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10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5" dirty="0" smtClean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ctu</a:t>
            </a:r>
            <a:r>
              <a:rPr sz="2400" spc="-40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00" spc="28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repeti</a:t>
            </a:r>
            <a:r>
              <a:rPr sz="2400" spc="5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55" dirty="0" smtClean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00" spc="30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28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0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29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2400" spc="29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 smtClean="0">
                <a:solidFill>
                  <a:srgbClr val="FFFFFF"/>
                </a:solidFill>
                <a:latin typeface="Verdana"/>
                <a:cs typeface="Verdana"/>
              </a:rPr>
              <a:t>el 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obje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vo </a:t>
            </a:r>
            <a:r>
              <a:rPr sz="2400" spc="13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sz="2400" spc="10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2400" spc="5" dirty="0" smtClean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ficar </a:t>
            </a:r>
            <a:r>
              <a:rPr sz="2400" spc="13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00" spc="1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ejecución </a:t>
            </a:r>
            <a:r>
              <a:rPr sz="2400" spc="1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400" spc="12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2400" spc="-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gru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1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2400" spc="1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5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tr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uc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20" dirty="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nes que</a:t>
            </a:r>
            <a:r>
              <a:rPr sz="2400" spc="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deben</a:t>
            </a:r>
            <a:r>
              <a:rPr sz="2400" spc="2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ejecutar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0" dirty="0" smtClean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25" dirty="0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00" spc="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 smtClean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400" spc="-15" dirty="0" smtClean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sz="2400" spc="-25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0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1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241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Ciclo </a:t>
            </a:r>
            <a:r>
              <a:rPr lang="es-CR" dirty="0" err="1" smtClean="0"/>
              <a:t>for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 un ciclo que ejecuta un grupo de instrucciones un número exacto de </a:t>
            </a:r>
            <a:r>
              <a:rPr lang="es-CR" dirty="0" smtClean="0"/>
              <a:t>veces</a:t>
            </a:r>
          </a:p>
          <a:p>
            <a:r>
              <a:rPr lang="es-CR" dirty="0"/>
              <a:t>Se utiliza cuando conocemos cuántas veces se ejecuta el ciclo </a:t>
            </a:r>
            <a:endParaRPr lang="es-CR" dirty="0" smtClean="0"/>
          </a:p>
          <a:p>
            <a:r>
              <a:rPr lang="es-CR" dirty="0"/>
              <a:t>Tiene una variable de control que se inicia con un valor y se incrementa o </a:t>
            </a:r>
            <a:r>
              <a:rPr lang="es-CR" dirty="0" err="1"/>
              <a:t>decrementaen</a:t>
            </a:r>
            <a:r>
              <a:rPr lang="es-CR" dirty="0"/>
              <a:t> cada ciclo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605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Comentarios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_tradnl" dirty="0" smtClean="0"/>
              <a:t>En Java hay tres tipos de comentarios: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 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    // comentarios para una sola línea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 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    /* comentarios de una o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        más líneas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    */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 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    /** comentario de documentación, de una o más líneas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    */</a:t>
            </a:r>
            <a:endParaRPr lang="es-MX" dirty="0" smtClean="0"/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561" y="1152983"/>
            <a:ext cx="667167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980728"/>
            <a:ext cx="7218600" cy="51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628800"/>
            <a:ext cx="6524668" cy="45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340768"/>
            <a:ext cx="709371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79248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4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10" y="1556792"/>
            <a:ext cx="7128792" cy="48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00808"/>
            <a:ext cx="6454830" cy="46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Palabras Clave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_tradnl" dirty="0" smtClean="0"/>
              <a:t>	Las siguientes son las palabras clave que están definidas en Java y que no se pueden utilizar como </a:t>
            </a:r>
            <a:r>
              <a:rPr lang="es-ES_tradnl" dirty="0" err="1" smtClean="0"/>
              <a:t>indentificadores</a:t>
            </a:r>
            <a:r>
              <a:rPr lang="es-ES_tradnl" dirty="0" smtClean="0"/>
              <a:t>: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 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			 	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	       	     	    	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	    	  	     	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	      	      	   	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	    	 	      	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	       	        	      	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	      	   	       	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	    	       	      	</a:t>
            </a:r>
            <a:endParaRPr lang="es-MX" dirty="0" smtClean="0"/>
          </a:p>
          <a:p>
            <a:pPr>
              <a:buNone/>
            </a:pPr>
            <a:r>
              <a:rPr lang="es-ES_tradnl" dirty="0" smtClean="0"/>
              <a:t>	       	     	       	</a:t>
            </a:r>
            <a:endParaRPr lang="es-MX" dirty="0" smtClean="0"/>
          </a:p>
          <a:p>
            <a:pPr>
              <a:buNone/>
            </a:pP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85720" y="3071810"/>
          <a:ext cx="8571599" cy="3261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0643"/>
                <a:gridCol w="1473762"/>
                <a:gridCol w="1372340"/>
                <a:gridCol w="1167650"/>
                <a:gridCol w="1781718"/>
                <a:gridCol w="126548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400" b="0" dirty="0" err="1" smtClean="0"/>
                        <a:t>class</a:t>
                      </a:r>
                      <a:r>
                        <a:rPr lang="es-ES_tradnl" sz="1400" b="0" dirty="0" smtClean="0"/>
                        <a:t> 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err="1" smtClean="0"/>
                        <a:t>finally</a:t>
                      </a:r>
                      <a:r>
                        <a:rPr lang="es-ES_tradnl" sz="1400" b="0" dirty="0" smtClean="0"/>
                        <a:t> 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err="1" smtClean="0"/>
                        <a:t>long</a:t>
                      </a:r>
                      <a:r>
                        <a:rPr lang="es-ES_tradnl" sz="1400" b="0" dirty="0" smtClean="0"/>
                        <a:t> 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err="1" smtClean="0"/>
                        <a:t>const</a:t>
                      </a:r>
                      <a:r>
                        <a:rPr lang="es-ES_tradnl" sz="1400" b="0" dirty="0" smtClean="0"/>
                        <a:t> 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err="1" smtClean="0"/>
                        <a:t>implements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dirty="0" err="1" smtClean="0"/>
                        <a:t>static</a:t>
                      </a:r>
                      <a:endParaRPr lang="es-MX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 </a:t>
                      </a:r>
                      <a:r>
                        <a:rPr lang="es-ES_tradnl" sz="1400" dirty="0" err="1" smtClean="0"/>
                        <a:t>abstract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default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else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final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instanceof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package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continue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break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case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float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interface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return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for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do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extends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native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private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short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new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byte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catch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goto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import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throw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 </a:t>
                      </a:r>
                      <a:r>
                        <a:rPr lang="es-ES_tradnl" sz="1400" dirty="0" err="1" smtClean="0"/>
                        <a:t>switch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double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false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null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public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true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err="1" smtClean="0"/>
                        <a:t>char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 smtClean="0"/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smtClean="0"/>
                        <a:t> </a:t>
                      </a:r>
                      <a:r>
                        <a:rPr lang="es-ES_tradnl" sz="1400" dirty="0" err="1" smtClean="0"/>
                        <a:t>byvalue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err="1" smtClean="0"/>
                        <a:t>int</a:t>
                      </a:r>
                      <a:r>
                        <a:rPr lang="es-ES_tradnl" sz="1400" dirty="0" smtClean="0"/>
                        <a:t> </a:t>
                      </a:r>
                      <a:endParaRPr lang="es-MX" sz="1400" dirty="0" smtClean="0"/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this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err="1" smtClean="0"/>
                        <a:t>void</a:t>
                      </a:r>
                      <a:endParaRPr lang="es-MX" sz="1400" dirty="0" smtClean="0"/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err="1" smtClean="0"/>
                        <a:t>while</a:t>
                      </a:r>
                      <a:endParaRPr lang="es-MX" sz="1400" dirty="0" smtClean="0"/>
                    </a:p>
                    <a:p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err="1" smtClean="0"/>
                        <a:t>transient</a:t>
                      </a:r>
                      <a:endParaRPr lang="es-MX" sz="1400" dirty="0" smtClean="0"/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dirty="0" err="1" smtClean="0"/>
                        <a:t>synchronized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err="1" smtClean="0"/>
                        <a:t>protected</a:t>
                      </a:r>
                      <a:endParaRPr lang="es-MX" sz="1400" dirty="0" smtClean="0"/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err="1" smtClean="0"/>
                        <a:t>super</a:t>
                      </a:r>
                      <a:endParaRPr lang="es-MX" sz="1400" dirty="0" smtClean="0"/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err="1" smtClean="0"/>
                        <a:t>threadsafe</a:t>
                      </a:r>
                      <a:endParaRPr lang="es-MX" sz="1400" dirty="0" smtClean="0"/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dirty="0" err="1" smtClean="0"/>
                        <a:t>If</a:t>
                      </a:r>
                      <a:endParaRPr lang="es-MX" sz="1400" dirty="0" smtClean="0"/>
                    </a:p>
                    <a:p>
                      <a:endParaRPr lang="es-MX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Palabras Reservadas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sz="2400" dirty="0" smtClean="0"/>
              <a:t>	Además, el lenguaje se reserva unas cuantas palabras más, pero que hasta ahora no tienen un cometido específico. Son:</a:t>
            </a:r>
            <a:endParaRPr lang="es-MX" sz="2400" dirty="0" smtClean="0"/>
          </a:p>
          <a:p>
            <a:pPr>
              <a:buNone/>
            </a:pPr>
            <a:r>
              <a:rPr lang="es-ES_tradnl" sz="2400" dirty="0" smtClean="0"/>
              <a:t> </a:t>
            </a:r>
            <a:endParaRPr lang="es-MX" sz="2400" dirty="0" smtClean="0"/>
          </a:p>
          <a:p>
            <a:pPr>
              <a:buNone/>
            </a:pPr>
            <a:r>
              <a:rPr lang="es-ES_tradnl" sz="2400" dirty="0" smtClean="0"/>
              <a:t>	</a:t>
            </a:r>
            <a:endParaRPr lang="es-MX" sz="2400" dirty="0" smtClean="0"/>
          </a:p>
          <a:p>
            <a:pPr>
              <a:buNone/>
            </a:pPr>
            <a:r>
              <a:rPr lang="es-ES_tradnl" sz="2400" dirty="0" smtClean="0"/>
              <a:t>	</a:t>
            </a:r>
            <a:endParaRPr lang="es-MX" sz="2400" dirty="0" smtClean="0"/>
          </a:p>
          <a:p>
            <a:pPr>
              <a:buNone/>
            </a:pPr>
            <a:endParaRPr lang="es-MX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643042" y="3786190"/>
          <a:ext cx="6096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b="0" dirty="0" err="1" smtClean="0"/>
                        <a:t>cast</a:t>
                      </a:r>
                      <a:r>
                        <a:rPr lang="es-ES_tradnl" b="0" dirty="0" smtClean="0"/>
                        <a:t> 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0" dirty="0" err="1" smtClean="0"/>
                        <a:t>future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0" dirty="0" err="1" smtClean="0"/>
                        <a:t>generic</a:t>
                      </a:r>
                      <a:endParaRPr lang="es-MX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0" dirty="0" err="1" smtClean="0"/>
                        <a:t>inner</a:t>
                      </a:r>
                      <a:endParaRPr lang="es-MX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operator</a:t>
                      </a:r>
                      <a:r>
                        <a:rPr lang="es-ES_tradnl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outer</a:t>
                      </a:r>
                      <a:r>
                        <a:rPr lang="es-ES_tradnl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rest</a:t>
                      </a:r>
                      <a:r>
                        <a:rPr lang="es-ES_tradnl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var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Literales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_tradnl" sz="1800" dirty="0" smtClean="0"/>
              <a:t>	Un valor constante en Java se crea utilizando una representación literal de él. Java utiliza cinco tipos de elementos: enteros, reales en coma flotante, booleanos, caracteres y cadenas, que se pueden poner en cualquier lugar del código fuente de Java. Cada uno de estos literales tiene un tipo correspondiente asociado con él.</a:t>
            </a:r>
            <a:endParaRPr lang="es-MX" sz="1800" dirty="0" smtClean="0"/>
          </a:p>
          <a:p>
            <a:pPr>
              <a:buNone/>
            </a:pPr>
            <a:endParaRPr lang="es-MX" sz="1800" dirty="0" smtClean="0"/>
          </a:p>
          <a:p>
            <a:r>
              <a:rPr lang="es-MX" sz="1600" b="1" dirty="0" smtClean="0"/>
              <a:t>Enteros: </a:t>
            </a:r>
            <a:r>
              <a:rPr lang="es-MX" sz="1600" dirty="0" smtClean="0"/>
              <a:t>byte, short, </a:t>
            </a:r>
            <a:r>
              <a:rPr lang="es-MX" sz="1600" dirty="0" err="1" smtClean="0"/>
              <a:t>int</a:t>
            </a:r>
            <a:r>
              <a:rPr lang="es-MX" sz="1600" dirty="0" smtClean="0"/>
              <a:t> y </a:t>
            </a:r>
            <a:r>
              <a:rPr lang="es-MX" sz="1600" dirty="0" err="1" smtClean="0"/>
              <a:t>long</a:t>
            </a:r>
            <a:r>
              <a:rPr lang="es-MX" sz="1600" dirty="0" smtClean="0"/>
              <a:t> ( de 8,16,32 y 64 bytes respectivamente)</a:t>
            </a:r>
          </a:p>
          <a:p>
            <a:endParaRPr lang="es-MX" sz="1600" dirty="0" smtClean="0"/>
          </a:p>
          <a:p>
            <a:r>
              <a:rPr lang="es-MX" sz="1600" b="1" dirty="0" smtClean="0"/>
              <a:t>Reales en coma flotante</a:t>
            </a:r>
            <a:r>
              <a:rPr lang="es-MX" sz="1600" dirty="0" smtClean="0"/>
              <a:t>: </a:t>
            </a:r>
            <a:r>
              <a:rPr lang="es-MX" sz="1600" dirty="0" err="1" smtClean="0"/>
              <a:t>float</a:t>
            </a:r>
            <a:r>
              <a:rPr lang="es-MX" sz="1600" dirty="0" smtClean="0"/>
              <a:t> y </a:t>
            </a:r>
            <a:r>
              <a:rPr lang="es-MX" sz="1600" dirty="0" err="1" smtClean="0"/>
              <a:t>double</a:t>
            </a:r>
            <a:r>
              <a:rPr lang="es-MX" sz="1600" dirty="0" smtClean="0"/>
              <a:t> ( de 32 y 64 bytes respetivamente)</a:t>
            </a:r>
          </a:p>
          <a:p>
            <a:endParaRPr lang="es-MX" sz="1600" dirty="0" smtClean="0"/>
          </a:p>
          <a:p>
            <a:r>
              <a:rPr lang="es-MX" sz="1600" b="1" dirty="0" smtClean="0"/>
              <a:t>Booleanos: </a:t>
            </a:r>
            <a:r>
              <a:rPr lang="es-MX" sz="1600" dirty="0" smtClean="0"/>
              <a:t>true y false.</a:t>
            </a:r>
          </a:p>
          <a:p>
            <a:endParaRPr lang="es-MX" sz="1600" dirty="0" smtClean="0"/>
          </a:p>
          <a:p>
            <a:r>
              <a:rPr lang="es-MX" sz="1600" b="1" dirty="0" smtClean="0"/>
              <a:t>Caracteres: </a:t>
            </a:r>
            <a:r>
              <a:rPr lang="es-ES_tradnl" sz="1600" dirty="0" smtClean="0"/>
              <a:t>a , \t, \u????    [????] es un número </a:t>
            </a:r>
            <a:r>
              <a:rPr lang="es-ES_tradnl" sz="1600" dirty="0" err="1" smtClean="0"/>
              <a:t>unicode</a:t>
            </a:r>
            <a:r>
              <a:rPr lang="es-ES_tradnl" sz="1600" dirty="0" smtClean="0"/>
              <a:t>.</a:t>
            </a:r>
          </a:p>
          <a:p>
            <a:endParaRPr lang="es-ES_tradnl" sz="1600" dirty="0" smtClean="0"/>
          </a:p>
          <a:p>
            <a:r>
              <a:rPr lang="es-ES_tradnl" sz="1600" b="1" dirty="0" smtClean="0"/>
              <a:t>Cadenas: </a:t>
            </a:r>
            <a:r>
              <a:rPr lang="es-ES_tradnl" sz="1600" dirty="0" smtClean="0"/>
              <a:t>“Esta es una cadena literal”.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5122" name="Picture 2" descr="tabla de operadores aritméticos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14414" y="2571744"/>
            <a:ext cx="7049687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28674" name="Picture 2" descr="tabla de operadores relacionales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57290" y="2500306"/>
            <a:ext cx="6764392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29698" name="Picture 2" descr="tabla de operadores lógicos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28728" y="2857496"/>
            <a:ext cx="6760188" cy="1571636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</a:t>
            </a:r>
            <a:endParaRPr lang="es-MX" dirty="0"/>
          </a:p>
        </p:txBody>
      </p:sp>
      <p:pic>
        <p:nvPicPr>
          <p:cNvPr id="30722" name="Picture 2" descr="tabla de operadores bit a bit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14414" y="2071678"/>
            <a:ext cx="7099402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320</Words>
  <Application>Microsoft Office PowerPoint</Application>
  <PresentationFormat>Presentación en pantalla (4:3)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Verdana</vt:lpstr>
      <vt:lpstr>Wingdings 3</vt:lpstr>
      <vt:lpstr>Ion</vt:lpstr>
      <vt:lpstr>JAVA</vt:lpstr>
      <vt:lpstr>Comentarios</vt:lpstr>
      <vt:lpstr>Palabras Clave</vt:lpstr>
      <vt:lpstr>Palabras Reservadas</vt:lpstr>
      <vt:lpstr>Literales</vt:lpstr>
      <vt:lpstr>Operadores</vt:lpstr>
      <vt:lpstr>Operadores</vt:lpstr>
      <vt:lpstr>Operadores</vt:lpstr>
      <vt:lpstr>Operadores</vt:lpstr>
      <vt:lpstr>Operadores</vt:lpstr>
      <vt:lpstr>Operadores</vt:lpstr>
      <vt:lpstr>Separadores</vt:lpstr>
      <vt:lpstr>Clases</vt:lpstr>
      <vt:lpstr>Paquetes</vt:lpstr>
      <vt:lpstr>Import</vt:lpstr>
      <vt:lpstr>Biblioteca Básica</vt:lpstr>
      <vt:lpstr>Otras Bibliotecas</vt:lpstr>
      <vt:lpstr>Ciclos</vt:lpstr>
      <vt:lpstr>Ciclo 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sedesol</dc:creator>
  <cp:lastModifiedBy>ejimenezdelgado@hotmail.com</cp:lastModifiedBy>
  <cp:revision>45</cp:revision>
  <dcterms:created xsi:type="dcterms:W3CDTF">2010-04-06T15:30:51Z</dcterms:created>
  <dcterms:modified xsi:type="dcterms:W3CDTF">2014-05-16T01:57:32Z</dcterms:modified>
</cp:coreProperties>
</file>