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58" r:id="rId5"/>
    <p:sldId id="257" r:id="rId6"/>
    <p:sldId id="259" r:id="rId7"/>
    <p:sldId id="273" r:id="rId8"/>
    <p:sldId id="267" r:id="rId9"/>
    <p:sldId id="268" r:id="rId10"/>
    <p:sldId id="274" r:id="rId11"/>
    <p:sldId id="278" r:id="rId12"/>
    <p:sldId id="280" r:id="rId13"/>
    <p:sldId id="264" r:id="rId14"/>
    <p:sldId id="266" r:id="rId15"/>
    <p:sldId id="261" r:id="rId16"/>
    <p:sldId id="262" r:id="rId17"/>
    <p:sldId id="282" r:id="rId18"/>
    <p:sldId id="281" r:id="rId19"/>
    <p:sldId id="284" r:id="rId20"/>
    <p:sldId id="283" r:id="rId21"/>
    <p:sldId id="289" r:id="rId22"/>
    <p:sldId id="288" r:id="rId23"/>
    <p:sldId id="269" r:id="rId24"/>
    <p:sldId id="285" r:id="rId25"/>
    <p:sldId id="286" r:id="rId26"/>
    <p:sldId id="292" r:id="rId27"/>
    <p:sldId id="293" r:id="rId28"/>
    <p:sldId id="294" r:id="rId29"/>
    <p:sldId id="297" r:id="rId30"/>
    <p:sldId id="270" r:id="rId31"/>
    <p:sldId id="295" r:id="rId32"/>
    <p:sldId id="303" r:id="rId33"/>
    <p:sldId id="271" r:id="rId34"/>
    <p:sldId id="272" r:id="rId35"/>
    <p:sldId id="296" r:id="rId36"/>
    <p:sldId id="275" r:id="rId37"/>
    <p:sldId id="276" r:id="rId38"/>
    <p:sldId id="298" r:id="rId39"/>
    <p:sldId id="277" r:id="rId40"/>
    <p:sldId id="299" r:id="rId41"/>
    <p:sldId id="300" r:id="rId42"/>
    <p:sldId id="306" r:id="rId43"/>
    <p:sldId id="301" r:id="rId44"/>
    <p:sldId id="302" r:id="rId45"/>
    <p:sldId id="305" r:id="rId46"/>
    <p:sldId id="308" r:id="rId47"/>
    <p:sldId id="309" r:id="rId48"/>
    <p:sldId id="312" r:id="rId49"/>
    <p:sldId id="313" r:id="rId50"/>
    <p:sldId id="314" r:id="rId51"/>
    <p:sldId id="311" r:id="rId52"/>
    <p:sldId id="315" r:id="rId53"/>
    <p:sldId id="316" r:id="rId54"/>
    <p:sldId id="317" r:id="rId55"/>
    <p:sldId id="318" r:id="rId56"/>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4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3273718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309471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65793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375179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276905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405070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401814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63111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283580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215202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78CD2D0-E7C9-4E92-9837-4FD0320C8505}" type="datetimeFigureOut">
              <a:rPr lang="es-CL" smtClean="0"/>
              <a:t>21-08-2013</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57AB4AD2-181C-45C5-82D0-CB4C96C65FB9}" type="slidenum">
              <a:rPr lang="es-CL" smtClean="0"/>
              <a:t>‹Nº›</a:t>
            </a:fld>
            <a:endParaRPr lang="es-CL"/>
          </a:p>
        </p:txBody>
      </p:sp>
    </p:spTree>
    <p:extLst>
      <p:ext uri="{BB962C8B-B14F-4D97-AF65-F5344CB8AC3E}">
        <p14:creationId xmlns:p14="http://schemas.microsoft.com/office/powerpoint/2010/main" val="2059043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CD2D0-E7C9-4E92-9837-4FD0320C8505}" type="datetimeFigureOut">
              <a:rPr lang="es-CL" smtClean="0"/>
              <a:t>21-08-2013</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B4AD2-181C-45C5-82D0-CB4C96C65FB9}" type="slidenum">
              <a:rPr lang="es-CL" smtClean="0"/>
              <a:t>‹Nº›</a:t>
            </a:fld>
            <a:endParaRPr lang="es-CL"/>
          </a:p>
        </p:txBody>
      </p:sp>
    </p:spTree>
    <p:extLst>
      <p:ext uri="{BB962C8B-B14F-4D97-AF65-F5344CB8AC3E}">
        <p14:creationId xmlns:p14="http://schemas.microsoft.com/office/powerpoint/2010/main" val="4112969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268760"/>
            <a:ext cx="7772400" cy="1470025"/>
          </a:xfrm>
          <a:prstGeom prst="roundRect">
            <a:avLst/>
          </a:prstGeom>
          <a:solidFill>
            <a:srgbClr val="FF9900">
              <a:alpha val="90000"/>
            </a:srgbClr>
          </a:solidFill>
          <a:ln>
            <a:solidFill>
              <a:srgbClr val="FF9900">
                <a:alpha val="90000"/>
              </a:srgbClr>
            </a:solidFill>
          </a:ln>
          <a:scene3d>
            <a:camera prst="orthographicFront"/>
            <a:lightRig rig="threePt" dir="t"/>
          </a:scene3d>
          <a:sp3d>
            <a:bevelT/>
          </a:sp3d>
        </p:spPr>
        <p:txBody>
          <a:bodyPr>
            <a:normAutofit fontScale="90000"/>
          </a:bodyPr>
          <a:lstStyle/>
          <a:p>
            <a:r>
              <a:rPr lang="es-CL" sz="4000" dirty="0" smtClean="0">
                <a:solidFill>
                  <a:schemeClr val="bg1"/>
                </a:solidFill>
                <a:latin typeface="Times New Roman" pitchFamily="18" charset="0"/>
                <a:cs typeface="Times New Roman" pitchFamily="18" charset="0"/>
              </a:rPr>
              <a:t>Introducción a la Economía</a:t>
            </a:r>
            <a:r>
              <a:rPr lang="es-CL" sz="3600" dirty="0" smtClean="0">
                <a:solidFill>
                  <a:schemeClr val="bg1"/>
                </a:solidFill>
                <a:latin typeface="Times New Roman" pitchFamily="18" charset="0"/>
                <a:cs typeface="Times New Roman" pitchFamily="18" charset="0"/>
              </a:rPr>
              <a:t/>
            </a:r>
            <a:br>
              <a:rPr lang="es-CL" sz="3600" dirty="0" smtClean="0">
                <a:solidFill>
                  <a:schemeClr val="bg1"/>
                </a:solidFill>
                <a:latin typeface="Times New Roman" pitchFamily="18" charset="0"/>
                <a:cs typeface="Times New Roman" pitchFamily="18" charset="0"/>
              </a:rPr>
            </a:br>
            <a:r>
              <a:rPr lang="es-CL" sz="3100" dirty="0" smtClean="0">
                <a:solidFill>
                  <a:schemeClr val="bg1"/>
                </a:solidFill>
                <a:latin typeface="Times New Roman" pitchFamily="18" charset="0"/>
                <a:cs typeface="Times New Roman" pitchFamily="18" charset="0"/>
              </a:rPr>
              <a:t>Unidad I : Problema económico y Sistemas económicos.</a:t>
            </a:r>
            <a:endParaRPr lang="es-CL" sz="3100" dirty="0">
              <a:solidFill>
                <a:schemeClr val="bg1"/>
              </a:solidFill>
              <a:latin typeface="Times New Roman" pitchFamily="18" charset="0"/>
              <a:cs typeface="Times New Roman" pitchFamily="18" charset="0"/>
            </a:endParaRPr>
          </a:p>
        </p:txBody>
      </p:sp>
      <p:sp>
        <p:nvSpPr>
          <p:cNvPr id="3" name="2 Subtítulo"/>
          <p:cNvSpPr>
            <a:spLocks noGrp="1"/>
          </p:cNvSpPr>
          <p:nvPr>
            <p:ph type="subTitle" idx="1"/>
          </p:nvPr>
        </p:nvSpPr>
        <p:spPr>
          <a:xfrm>
            <a:off x="1371600" y="3886200"/>
            <a:ext cx="6400800" cy="1054968"/>
          </a:xfrm>
        </p:spPr>
        <p:txBody>
          <a:bodyPr>
            <a:normAutofit/>
          </a:bodyPr>
          <a:lstStyle/>
          <a:p>
            <a:r>
              <a:rPr lang="es-CL" sz="2400" dirty="0">
                <a:solidFill>
                  <a:schemeClr val="tx1"/>
                </a:solidFill>
                <a:latin typeface="Times New Roman" pitchFamily="18" charset="0"/>
                <a:ea typeface="+mj-ea"/>
                <a:cs typeface="Times New Roman" pitchFamily="18" charset="0"/>
              </a:rPr>
              <a:t>Profesor: Rodrigo Morales S.</a:t>
            </a:r>
          </a:p>
          <a:p>
            <a:r>
              <a:rPr lang="es-CL" sz="2400" dirty="0">
                <a:solidFill>
                  <a:schemeClr val="tx1"/>
                </a:solidFill>
                <a:latin typeface="Times New Roman" pitchFamily="18" charset="0"/>
                <a:ea typeface="+mj-ea"/>
                <a:cs typeface="Times New Roman" pitchFamily="18" charset="0"/>
              </a:rPr>
              <a:t>Departamento de Economía</a:t>
            </a:r>
          </a:p>
        </p:txBody>
      </p:sp>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592A4AD9-A155-49D2-97C5-8724C7A8F7AC}"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Tree>
    <p:extLst>
      <p:ext uri="{BB962C8B-B14F-4D97-AF65-F5344CB8AC3E}">
        <p14:creationId xmlns:p14="http://schemas.microsoft.com/office/powerpoint/2010/main" val="2255165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Factores productivos: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3477875"/>
          </a:xfrm>
          <a:prstGeom prst="rect">
            <a:avLst/>
          </a:prstGeom>
          <a:noFill/>
        </p:spPr>
        <p:txBody>
          <a:bodyPr wrap="square" rtlCol="0">
            <a:spAutoFit/>
          </a:bodyPr>
          <a:lstStyle/>
          <a:p>
            <a:pPr marL="514350" indent="-514350" algn="just">
              <a:buFont typeface="+mj-lt"/>
              <a:buAutoNum type="romanUcPeriod"/>
            </a:pPr>
            <a:r>
              <a:rPr lang="es-CL" sz="2000" dirty="0" smtClean="0">
                <a:latin typeface="Times New Roman" pitchFamily="18" charset="0"/>
                <a:cs typeface="Times New Roman" pitchFamily="18" charset="0"/>
              </a:rPr>
              <a:t>Los factores productivos pueden definirse como insumos o servicios destinados a la producción de bienes y servicios finales.</a:t>
            </a: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r>
              <a:rPr lang="es-CL" sz="2000" dirty="0" smtClean="0">
                <a:latin typeface="Times New Roman" pitchFamily="18" charset="0"/>
                <a:cs typeface="Times New Roman" pitchFamily="18" charset="0"/>
              </a:rPr>
              <a:t>Los factores productivos pueden clasificarse en:</a:t>
            </a:r>
          </a:p>
          <a:p>
            <a:pPr marL="514350" indent="-514350" algn="just">
              <a:buFont typeface="+mj-lt"/>
              <a:buAutoNum type="romanUcPeriod"/>
            </a:pPr>
            <a:endParaRPr lang="es-CL" sz="2000" dirty="0">
              <a:latin typeface="Times New Roman" pitchFamily="18" charset="0"/>
              <a:cs typeface="Times New Roman" pitchFamily="18" charset="0"/>
            </a:endParaRPr>
          </a:p>
          <a:p>
            <a:pPr lvl="1" algn="just"/>
            <a:r>
              <a:rPr lang="es-CL" sz="2000" dirty="0" smtClean="0">
                <a:latin typeface="Times New Roman" pitchFamily="18" charset="0"/>
                <a:cs typeface="Times New Roman" pitchFamily="18" charset="0"/>
              </a:rPr>
              <a:t>	a) R</a:t>
            </a:r>
          </a:p>
          <a:p>
            <a:pPr lvl="1" algn="just"/>
            <a:endParaRPr lang="es-CL" sz="2000" dirty="0" smtClean="0">
              <a:latin typeface="Times New Roman" pitchFamily="18" charset="0"/>
              <a:cs typeface="Times New Roman" pitchFamily="18" charset="0"/>
            </a:endParaRP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b) L</a:t>
            </a:r>
          </a:p>
          <a:p>
            <a:pPr lvl="1" algn="just"/>
            <a:endParaRPr lang="es-CL" sz="2000" dirty="0" smtClean="0">
              <a:latin typeface="Times New Roman" pitchFamily="18" charset="0"/>
              <a:cs typeface="Times New Roman" pitchFamily="18" charset="0"/>
            </a:endParaRP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c) K</a:t>
            </a: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805518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AF52F76F-1D01-408D-BFC5-9795E448E9DF}"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708981"/>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Ejercicio 1:</a:t>
            </a:r>
          </a:p>
          <a:p>
            <a:pPr algn="just"/>
            <a:endParaRPr lang="es-CL" sz="2000" dirty="0">
              <a:solidFill>
                <a:srgbClr val="FF0000"/>
              </a:solidFill>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El costo de oportunidad de ir a ver una película por la que debemos pagar $3.500 es:</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a) La mejor alternativa a la que podemos dejar los $3.500.</a:t>
            </a:r>
          </a:p>
          <a:p>
            <a:pPr marL="457200" indent="-457200" algn="just">
              <a:buAutoNum type="alphaLcParenR"/>
            </a:pPr>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b) La mejor alternativa a la que podemos dedicar tiempo de la película.	</a:t>
            </a:r>
          </a:p>
          <a:p>
            <a:pPr algn="just"/>
            <a:r>
              <a:rPr lang="es-CL" sz="2000" dirty="0" smtClean="0">
                <a:latin typeface="Times New Roman" pitchFamily="18" charset="0"/>
                <a:cs typeface="Times New Roman" pitchFamily="18" charset="0"/>
              </a:rPr>
              <a:t>c) La mejor alternativa de uso del tiempo de la película y los $3.500.</a:t>
            </a:r>
          </a:p>
          <a:p>
            <a:pPr algn="just"/>
            <a:r>
              <a:rPr lang="es-CL" sz="2000" dirty="0" smtClean="0">
                <a:latin typeface="Times New Roman" pitchFamily="18" charset="0"/>
                <a:cs typeface="Times New Roman" pitchFamily="18" charset="0"/>
              </a:rPr>
              <a:t>d) El valor el cine de los $3.500.</a:t>
            </a: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ct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16918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AF52F76F-1D01-408D-BFC5-9795E448E9DF}"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16758"/>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Ejercicio :</a:t>
            </a:r>
          </a:p>
          <a:p>
            <a:pPr algn="just"/>
            <a:endParaRPr lang="es-CL" sz="2000" dirty="0">
              <a:solidFill>
                <a:srgbClr val="FF0000"/>
              </a:solidFill>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Si se desea aumentar la FPP podemos:</a:t>
            </a:r>
          </a:p>
          <a:p>
            <a:pPr algn="just"/>
            <a:endParaRPr lang="es-CL" sz="2000" dirty="0">
              <a:latin typeface="Times New Roman" pitchFamily="18" charset="0"/>
              <a:cs typeface="Times New Roman" pitchFamily="18" charset="0"/>
            </a:endParaRPr>
          </a:p>
          <a:p>
            <a:pPr marL="457200" indent="-457200" algn="just">
              <a:buAutoNum type="alphaLcParenR"/>
            </a:pPr>
            <a:r>
              <a:rPr lang="es-CL" sz="2000" dirty="0" smtClean="0">
                <a:latin typeface="Times New Roman" pitchFamily="18" charset="0"/>
                <a:cs typeface="Times New Roman" pitchFamily="18" charset="0"/>
              </a:rPr>
              <a:t>Reducir la producción de un bien en base al menor costo de proceso.</a:t>
            </a:r>
          </a:p>
          <a:p>
            <a:pPr marL="457200" indent="-457200" algn="just">
              <a:buAutoNum type="alphaLcParenR"/>
            </a:pPr>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b)    Invertir en bienes de capital.</a:t>
            </a:r>
          </a:p>
          <a:p>
            <a:pPr algn="just"/>
            <a:r>
              <a:rPr lang="es-CL" sz="2000" dirty="0" smtClean="0">
                <a:latin typeface="Times New Roman" pitchFamily="18" charset="0"/>
                <a:cs typeface="Times New Roman" pitchFamily="18" charset="0"/>
              </a:rPr>
              <a:t>	</a:t>
            </a:r>
          </a:p>
          <a:p>
            <a:pPr algn="just"/>
            <a:r>
              <a:rPr lang="es-CL" sz="2000" dirty="0" smtClean="0">
                <a:latin typeface="Times New Roman" pitchFamily="18" charset="0"/>
                <a:cs typeface="Times New Roman" pitchFamily="18" charset="0"/>
              </a:rPr>
              <a:t>c)    Utilizar los recursos desempleados.</a:t>
            </a:r>
          </a:p>
          <a:p>
            <a:pPr algn="just"/>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d</a:t>
            </a:r>
            <a:r>
              <a:rPr lang="es-CL" sz="2000" smtClean="0">
                <a:latin typeface="Times New Roman" pitchFamily="18" charset="0"/>
                <a:cs typeface="Times New Roman" pitchFamily="18" charset="0"/>
              </a:rPr>
              <a:t>)    Todas </a:t>
            </a:r>
            <a:r>
              <a:rPr lang="es-CL" sz="2000" dirty="0" smtClean="0">
                <a:latin typeface="Times New Roman" pitchFamily="18" charset="0"/>
                <a:cs typeface="Times New Roman" pitchFamily="18" charset="0"/>
              </a:rPr>
              <a:t>las respuestas son correctas.</a:t>
            </a: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ct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5351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Modelos económicos: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2554545"/>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Su función es permitir  y facilitar el conocimiento de sucesos económicos, de manera simple, acotada y centrándose en lo más importante.</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Un modelo no contiene todos los rasgos que existen en la economía, siempre es necesario dejar de lado algunas puntos.</a:t>
            </a:r>
          </a:p>
          <a:p>
            <a:pPr algn="just"/>
            <a:endParaRPr lang="es-CL" sz="2000" i="1"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LA CLAVE ES SIMPLIFICAR LA REALIDAD DE LA ECONOMÍA.</a:t>
            </a: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1287559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Modelos económicos: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16758"/>
          </a:xfrm>
          <a:prstGeom prst="rect">
            <a:avLst/>
          </a:prstGeom>
          <a:noFill/>
        </p:spPr>
        <p:txBody>
          <a:bodyPr wrap="square" rtlCol="0">
            <a:spAutoFit/>
          </a:bodyPr>
          <a:lstStyle/>
          <a:p>
            <a:pPr algn="just"/>
            <a:endParaRPr lang="es-CL" sz="2000" i="1" dirty="0" smtClean="0">
              <a:latin typeface="Times New Roman" pitchFamily="18" charset="0"/>
              <a:cs typeface="Times New Roman" pitchFamily="18" charset="0"/>
            </a:endParaRPr>
          </a:p>
          <a:p>
            <a:pPr algn="just"/>
            <a:endParaRPr lang="es-CL" sz="2000" i="1" dirty="0">
              <a:latin typeface="Times New Roman" pitchFamily="18" charset="0"/>
              <a:cs typeface="Times New Roman" pitchFamily="18" charset="0"/>
            </a:endParaRPr>
          </a:p>
          <a:p>
            <a:pPr algn="just"/>
            <a:endParaRPr lang="es-CL" sz="2000" i="1" dirty="0" smtClean="0">
              <a:latin typeface="Times New Roman" pitchFamily="18" charset="0"/>
              <a:cs typeface="Times New Roman" pitchFamily="18" charset="0"/>
            </a:endParaRPr>
          </a:p>
          <a:p>
            <a:pPr algn="just"/>
            <a:endParaRPr lang="es-CL" sz="2000" i="1" dirty="0">
              <a:latin typeface="Times New Roman" pitchFamily="18" charset="0"/>
              <a:cs typeface="Times New Roman" pitchFamily="18" charset="0"/>
            </a:endParaRPr>
          </a:p>
          <a:p>
            <a:pPr algn="just"/>
            <a:endParaRPr lang="es-CL" sz="2000" i="1" dirty="0" smtClean="0">
              <a:latin typeface="Times New Roman" pitchFamily="18" charset="0"/>
              <a:cs typeface="Times New Roman" pitchFamily="18" charset="0"/>
            </a:endParaRPr>
          </a:p>
          <a:p>
            <a:pPr algn="just"/>
            <a:endParaRPr lang="es-CL" sz="2000" i="1" dirty="0">
              <a:latin typeface="Times New Roman" pitchFamily="18" charset="0"/>
              <a:cs typeface="Times New Roman" pitchFamily="18" charset="0"/>
            </a:endParaRPr>
          </a:p>
          <a:p>
            <a:pPr algn="just"/>
            <a:endParaRPr lang="es-CL" sz="2000" i="1" dirty="0" smtClean="0">
              <a:latin typeface="Times New Roman" pitchFamily="18" charset="0"/>
              <a:cs typeface="Times New Roman" pitchFamily="18" charset="0"/>
            </a:endParaRPr>
          </a:p>
          <a:p>
            <a:pPr algn="just"/>
            <a:endParaRPr lang="es-CL" sz="2000" i="1" dirty="0">
              <a:latin typeface="Times New Roman" pitchFamily="18" charset="0"/>
              <a:cs typeface="Times New Roman" pitchFamily="18" charset="0"/>
            </a:endParaRPr>
          </a:p>
          <a:p>
            <a:pPr algn="just"/>
            <a:endParaRPr lang="es-CL" sz="2000" i="1" dirty="0" smtClean="0">
              <a:latin typeface="Times New Roman" pitchFamily="18" charset="0"/>
              <a:cs typeface="Times New Roman" pitchFamily="18" charset="0"/>
            </a:endParaRPr>
          </a:p>
          <a:p>
            <a:pPr algn="just"/>
            <a:endParaRPr lang="es-CL" sz="2000" i="1" dirty="0">
              <a:latin typeface="Times New Roman" pitchFamily="18" charset="0"/>
              <a:cs typeface="Times New Roman" pitchFamily="18" charset="0"/>
            </a:endParaRPr>
          </a:p>
          <a:p>
            <a:pPr algn="just"/>
            <a:endParaRPr lang="es-CL" sz="2000" i="1"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El proceso metodológico en economía</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a) Primera etapa</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b) Segunda etapa</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c) Tercera etapa  </a:t>
            </a:r>
            <a:endParaRPr lang="es-CL" sz="2000" i="1"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
        <p:nvSpPr>
          <p:cNvPr id="2" name="1 Recortar rectángulo de esquina diagonal"/>
          <p:cNvSpPr/>
          <p:nvPr/>
        </p:nvSpPr>
        <p:spPr>
          <a:xfrm>
            <a:off x="467544" y="1196752"/>
            <a:ext cx="1944216" cy="864096"/>
          </a:xfrm>
          <a:prstGeom prst="snip2DiagRect">
            <a:avLst/>
          </a:prstGeom>
          <a:no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latin typeface="Times New Roman" pitchFamily="18" charset="0"/>
                <a:cs typeface="Times New Roman" pitchFamily="18" charset="0"/>
              </a:rPr>
              <a:t>Proceso inductivo</a:t>
            </a:r>
            <a:endParaRPr lang="es-CL" b="1" dirty="0">
              <a:solidFill>
                <a:schemeClr val="tx1"/>
              </a:solidFill>
              <a:latin typeface="Times New Roman" pitchFamily="18" charset="0"/>
              <a:cs typeface="Times New Roman" pitchFamily="18" charset="0"/>
            </a:endParaRPr>
          </a:p>
        </p:txBody>
      </p:sp>
      <p:sp>
        <p:nvSpPr>
          <p:cNvPr id="10" name="9 Recortar rectángulo de esquina diagonal"/>
          <p:cNvSpPr/>
          <p:nvPr/>
        </p:nvSpPr>
        <p:spPr>
          <a:xfrm>
            <a:off x="467544" y="2492896"/>
            <a:ext cx="1944216" cy="864096"/>
          </a:xfrm>
          <a:prstGeom prst="snip2DiagRect">
            <a:avLst/>
          </a:prstGeom>
          <a:no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latin typeface="Times New Roman" pitchFamily="18" charset="0"/>
                <a:cs typeface="Times New Roman" pitchFamily="18" charset="0"/>
              </a:rPr>
              <a:t>Proceso deductivo</a:t>
            </a:r>
            <a:endParaRPr lang="es-CL"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8207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AF52F76F-1D01-408D-BFC5-9795E448E9DF}"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24535"/>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Primer Principio</a:t>
            </a:r>
            <a:r>
              <a:rPr lang="es-CL" sz="2000" dirty="0" smtClean="0">
                <a:latin typeface="Times New Roman" pitchFamily="18" charset="0"/>
                <a:cs typeface="Times New Roman" pitchFamily="18" charset="0"/>
              </a:rPr>
              <a:t>		: Enfrentamos disyuntivas.</a:t>
            </a:r>
          </a:p>
          <a:p>
            <a:pPr algn="just"/>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	Que </a:t>
            </a:r>
            <a:r>
              <a:rPr lang="es-CL" sz="2000" dirty="0">
                <a:latin typeface="Times New Roman" pitchFamily="18" charset="0"/>
                <a:cs typeface="Times New Roman" pitchFamily="18" charset="0"/>
              </a:rPr>
              <a:t>implica una relación excluyente entre dos </a:t>
            </a:r>
            <a:r>
              <a:rPr lang="es-CL" sz="2000" dirty="0" smtClean="0">
                <a:latin typeface="Times New Roman" pitchFamily="18" charset="0"/>
                <a:cs typeface="Times New Roman" pitchFamily="18" charset="0"/>
              </a:rPr>
              <a:t>elementos.</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En busca de conseguir lo que nos gusta, normalmente debemos renunciar 	a algo que nos interesa.</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Surgen los conceptos de EFICIENCIA y EQUIDAD.</a:t>
            </a:r>
          </a:p>
          <a:p>
            <a:pPr algn="just"/>
            <a:endParaRPr lang="es-CL" sz="2000" dirty="0" smtClean="0">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Segundo Principio</a:t>
            </a:r>
            <a:r>
              <a:rPr lang="es-CL" sz="2000" dirty="0" smtClean="0">
                <a:latin typeface="Times New Roman" pitchFamily="18" charset="0"/>
                <a:cs typeface="Times New Roman" pitchFamily="18" charset="0"/>
              </a:rPr>
              <a:t>	: Existe un costo de oportunidad.</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Siempre existe la comparación costo/beneficio de las posibilidades 	existentes.</a:t>
            </a:r>
          </a:p>
          <a:p>
            <a:pPr algn="just"/>
            <a:endParaRPr lang="es-CL" sz="2000" dirty="0" smtClean="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Tercer Principio	</a:t>
            </a:r>
            <a:r>
              <a:rPr lang="es-CL" sz="2000" dirty="0">
                <a:latin typeface="Times New Roman" pitchFamily="18" charset="0"/>
                <a:cs typeface="Times New Roman" pitchFamily="18" charset="0"/>
              </a:rPr>
              <a:t>	: </a:t>
            </a:r>
            <a:r>
              <a:rPr lang="es-CL" sz="2000" dirty="0" smtClean="0">
                <a:latin typeface="Times New Roman" pitchFamily="18" charset="0"/>
                <a:cs typeface="Times New Roman" pitchFamily="18" charset="0"/>
              </a:rPr>
              <a:t>La importancia de los cambios marginales.</a:t>
            </a:r>
          </a:p>
          <a:p>
            <a:endParaRPr lang="es-CL" sz="2000" dirty="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Cuarto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 Los individuos responden a incentivos.</a:t>
            </a: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pPr algn="ct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3314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8CFAC2E4-8D31-4A79-B5F6-3D911776D809}"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16758"/>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Quinto Principio</a:t>
            </a:r>
            <a:r>
              <a:rPr lang="es-CL" sz="2000" dirty="0" smtClean="0">
                <a:latin typeface="Times New Roman" pitchFamily="18" charset="0"/>
                <a:cs typeface="Times New Roman" pitchFamily="18" charset="0"/>
              </a:rPr>
              <a:t>		:</a:t>
            </a:r>
          </a:p>
          <a:p>
            <a:pPr algn="just"/>
            <a:endParaRPr lang="es-CL" sz="2000" dirty="0" smtClean="0">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Sexto Principio</a:t>
            </a:r>
            <a:r>
              <a:rPr lang="es-CL" sz="2000" dirty="0" smtClean="0">
                <a:latin typeface="Times New Roman" pitchFamily="18" charset="0"/>
                <a:cs typeface="Times New Roman" pitchFamily="18" charset="0"/>
              </a:rPr>
              <a:t>		: </a:t>
            </a:r>
          </a:p>
          <a:p>
            <a:pPr algn="just"/>
            <a:endParaRPr lang="es-CL" sz="2000" dirty="0" smtClean="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Séptimo Principio	</a:t>
            </a:r>
            <a:r>
              <a:rPr lang="es-CL" sz="2000" dirty="0" smtClean="0">
                <a:latin typeface="Times New Roman" pitchFamily="18" charset="0"/>
                <a:cs typeface="Times New Roman" pitchFamily="18" charset="0"/>
              </a:rPr>
              <a:t>: </a:t>
            </a:r>
          </a:p>
          <a:p>
            <a:endParaRPr lang="es-CL" sz="2000" dirty="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Octavo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a:t>
            </a:r>
          </a:p>
          <a:p>
            <a:endParaRPr lang="es-CL" sz="2000" dirty="0" smtClean="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Noveno </a:t>
            </a:r>
            <a:r>
              <a:rPr lang="es-CL" sz="2000" dirty="0">
                <a:solidFill>
                  <a:srgbClr val="FF0000"/>
                </a:solidFill>
                <a:latin typeface="Times New Roman" pitchFamily="18" charset="0"/>
                <a:cs typeface="Times New Roman" pitchFamily="18" charset="0"/>
              </a:rPr>
              <a:t>Principio</a:t>
            </a:r>
            <a:r>
              <a:rPr lang="es-CL" sz="2000" dirty="0">
                <a:latin typeface="Times New Roman" pitchFamily="18" charset="0"/>
                <a:cs typeface="Times New Roman" pitchFamily="18" charset="0"/>
              </a:rPr>
              <a:t>		: </a:t>
            </a:r>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Décimo </a:t>
            </a:r>
            <a:r>
              <a:rPr lang="es-CL" sz="2000" dirty="0">
                <a:solidFill>
                  <a:srgbClr val="FF0000"/>
                </a:solidFill>
                <a:latin typeface="Times New Roman" pitchFamily="18" charset="0"/>
                <a:cs typeface="Times New Roman" pitchFamily="18" charset="0"/>
              </a:rPr>
              <a:t>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a:t>
            </a: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r>
              <a:rPr lang="es-CL" sz="2000" dirty="0" smtClean="0">
                <a:latin typeface="Times New Roman" pitchFamily="18" charset="0"/>
                <a:cs typeface="Times New Roman" pitchFamily="18" charset="0"/>
              </a:rPr>
              <a:t>Tarea N°1 para, fecha entrega: 21 / Marzo / 2013 </a:t>
            </a: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r>
              <a:rPr lang="es-CL"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139120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8CFAC2E4-8D31-4A79-B5F6-3D911776D809}"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401205"/>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Quinto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 El comercio puede mejorar el bienestar de todo el 				mundo.</a:t>
            </a:r>
          </a:p>
          <a:p>
            <a:pPr algn="just"/>
            <a:r>
              <a:rPr lang="es-CL" sz="2000" dirty="0" smtClean="0">
                <a:latin typeface="Times New Roman" pitchFamily="18" charset="0"/>
                <a:cs typeface="Times New Roman" pitchFamily="18" charset="0"/>
              </a:rPr>
              <a:t>						</a:t>
            </a:r>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Lo primero que debemos hacer es pensar a nivel agregado.</a:t>
            </a: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Sexto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 Los mercados constituyen un buen mecanismo  para 			organizar la actividad económica.</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Bajo el concepto de la mano invisible de Adam Smith…</a:t>
            </a:r>
          </a:p>
        </p:txBody>
      </p:sp>
    </p:spTree>
    <p:extLst>
      <p:ext uri="{BB962C8B-B14F-4D97-AF65-F5344CB8AC3E}">
        <p14:creationId xmlns:p14="http://schemas.microsoft.com/office/powerpoint/2010/main" val="324122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8CFAC2E4-8D31-4A79-B5F6-3D911776D809}"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632311"/>
          </a:xfrm>
          <a:prstGeom prst="rect">
            <a:avLst/>
          </a:prstGeom>
          <a:noFill/>
        </p:spPr>
        <p:txBody>
          <a:bodyPr wrap="square" rtlCol="0">
            <a:spAutoFit/>
          </a:bodyPr>
          <a:lstStyle/>
          <a:p>
            <a:pPr algn="just"/>
            <a:r>
              <a:rPr lang="es-CL" sz="2000" dirty="0" smtClean="0">
                <a:solidFill>
                  <a:srgbClr val="FF0000"/>
                </a:solidFill>
                <a:latin typeface="Times New Roman" pitchFamily="18" charset="0"/>
                <a:cs typeface="Times New Roman" pitchFamily="18" charset="0"/>
              </a:rPr>
              <a:t>Séptimo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El Estado puede mejorar en muchas veces los 				resultados del mercado.</a:t>
            </a:r>
          </a:p>
          <a:p>
            <a:pPr algn="just"/>
            <a:r>
              <a:rPr lang="es-CL" sz="2000" dirty="0" smtClean="0">
                <a:latin typeface="Times New Roman" pitchFamily="18" charset="0"/>
                <a:cs typeface="Times New Roman" pitchFamily="18" charset="0"/>
              </a:rPr>
              <a:t>						</a:t>
            </a:r>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Estado interventor</a:t>
            </a:r>
          </a:p>
          <a:p>
            <a:pPr algn="just"/>
            <a:endParaRPr lang="es-CL" sz="2000" dirty="0" smtClean="0">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 </a:t>
            </a:r>
          </a:p>
          <a:p>
            <a:pPr algn="just"/>
            <a:r>
              <a:rPr lang="es-CL" sz="2000" dirty="0" smtClean="0">
                <a:latin typeface="Times New Roman" pitchFamily="18" charset="0"/>
                <a:cs typeface="Times New Roman" pitchFamily="18" charset="0"/>
              </a:rPr>
              <a:t>Fallo de mercado</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	Externalidad		: Ejemplos…</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Poder de mercado	: Ejemplos…</a:t>
            </a:r>
          </a:p>
          <a:p>
            <a:pPr algn="just"/>
            <a:endParaRPr lang="es-CL" sz="2000" dirty="0">
              <a:solidFill>
                <a:srgbClr val="FF0000"/>
              </a:solidFill>
              <a:latin typeface="Times New Roman" pitchFamily="18" charset="0"/>
              <a:cs typeface="Times New Roman" pitchFamily="18" charset="0"/>
            </a:endParaRPr>
          </a:p>
          <a:p>
            <a:pPr algn="just"/>
            <a:endParaRPr lang="es-CL" sz="2000" dirty="0" smtClean="0">
              <a:solidFill>
                <a:srgbClr val="FF0000"/>
              </a:solidFill>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r>
              <a:rPr lang="es-CL"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57026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8CFAC2E4-8D31-4A79-B5F6-3D911776D809}"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Principios de la Economía (</a:t>
            </a:r>
            <a:r>
              <a:rPr lang="es-CL" sz="2000" dirty="0" smtClean="0">
                <a:solidFill>
                  <a:schemeClr val="bg1"/>
                </a:solidFill>
                <a:latin typeface="Times New Roman" pitchFamily="18" charset="0"/>
                <a:cs typeface="Times New Roman" pitchFamily="18" charset="0"/>
              </a:rPr>
              <a:t>basado en </a:t>
            </a:r>
            <a:r>
              <a:rPr lang="es-CL" sz="2000" dirty="0">
                <a:solidFill>
                  <a:schemeClr val="bg1"/>
                </a:solidFill>
                <a:latin typeface="Times New Roman" pitchFamily="18" charset="0"/>
                <a:cs typeface="Times New Roman" pitchFamily="18" charset="0"/>
              </a:rPr>
              <a:t>Nicholas Gregory </a:t>
            </a:r>
            <a:r>
              <a:rPr lang="es-CL" sz="2000" dirty="0" err="1" smtClean="0">
                <a:solidFill>
                  <a:schemeClr val="bg1"/>
                </a:solidFill>
                <a:latin typeface="Times New Roman" pitchFamily="18" charset="0"/>
                <a:cs typeface="Times New Roman" pitchFamily="18" charset="0"/>
              </a:rPr>
              <a:t>Mankiw</a:t>
            </a:r>
            <a:r>
              <a:rPr lang="es-CL" sz="3200" dirty="0" smtClean="0">
                <a:solidFill>
                  <a:schemeClr val="bg1"/>
                </a:solidFill>
                <a:latin typeface="Times New Roman" pitchFamily="18" charset="0"/>
                <a:cs typeface="Times New Roman" pitchFamily="18" charset="0"/>
              </a:rPr>
              <a:t>)</a:t>
            </a:r>
            <a:r>
              <a:rPr lang="es-CL" sz="2000" dirty="0" smtClean="0">
                <a:solidFill>
                  <a:schemeClr val="bg1"/>
                </a:solidFill>
                <a:latin typeface="Times New Roman" pitchFamily="18" charset="0"/>
                <a:cs typeface="Times New Roman" pitchFamily="18" charset="0"/>
              </a:rPr>
              <a:t>.</a:t>
            </a:r>
            <a:endParaRPr lang="es-CL" sz="20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632311"/>
          </a:xfrm>
          <a:prstGeom prst="rect">
            <a:avLst/>
          </a:prstGeom>
          <a:noFill/>
        </p:spPr>
        <p:txBody>
          <a:bodyPr wrap="square" rtlCol="0">
            <a:spAutoFit/>
          </a:bodyPr>
          <a:lstStyle/>
          <a:p>
            <a:r>
              <a:rPr lang="es-CL" sz="2000" dirty="0" smtClean="0">
                <a:solidFill>
                  <a:srgbClr val="FF0000"/>
                </a:solidFill>
                <a:latin typeface="Times New Roman" pitchFamily="18" charset="0"/>
                <a:cs typeface="Times New Roman" pitchFamily="18" charset="0"/>
              </a:rPr>
              <a:t>Octavo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 el nivel </a:t>
            </a:r>
            <a:r>
              <a:rPr lang="es-CL" sz="2000" dirty="0">
                <a:latin typeface="Times New Roman" pitchFamily="18" charset="0"/>
                <a:cs typeface="Times New Roman" pitchFamily="18" charset="0"/>
              </a:rPr>
              <a:t>de vida de un </a:t>
            </a:r>
            <a:r>
              <a:rPr lang="es-CL" sz="2000" dirty="0" smtClean="0">
                <a:latin typeface="Times New Roman" pitchFamily="18" charset="0"/>
                <a:cs typeface="Times New Roman" pitchFamily="18" charset="0"/>
              </a:rPr>
              <a:t>país depende </a:t>
            </a:r>
            <a:r>
              <a:rPr lang="es-CL" sz="2000" dirty="0">
                <a:latin typeface="Times New Roman" pitchFamily="18" charset="0"/>
                <a:cs typeface="Times New Roman" pitchFamily="18" charset="0"/>
              </a:rPr>
              <a:t>de su capacidad </a:t>
            </a:r>
            <a:r>
              <a:rPr lang="es-CL" sz="2000" dirty="0" smtClean="0">
                <a:latin typeface="Times New Roman" pitchFamily="18" charset="0"/>
                <a:cs typeface="Times New Roman" pitchFamily="18" charset="0"/>
              </a:rPr>
              <a:t>				para </a:t>
            </a:r>
            <a:r>
              <a:rPr lang="es-CL" sz="2000" dirty="0">
                <a:latin typeface="Times New Roman" pitchFamily="18" charset="0"/>
                <a:cs typeface="Times New Roman" pitchFamily="18" charset="0"/>
              </a:rPr>
              <a:t>producir </a:t>
            </a:r>
            <a:r>
              <a:rPr lang="es-CL" sz="2000" dirty="0" smtClean="0">
                <a:latin typeface="Times New Roman" pitchFamily="18" charset="0"/>
                <a:cs typeface="Times New Roman" pitchFamily="18" charset="0"/>
              </a:rPr>
              <a:t>bienes y servicios.</a:t>
            </a:r>
            <a:r>
              <a:rPr lang="es-CL" sz="2000" dirty="0">
                <a:latin typeface="Times New Roman" pitchFamily="18" charset="0"/>
                <a:cs typeface="Times New Roman" pitchFamily="18" charset="0"/>
              </a:rPr>
              <a:t>	</a:t>
            </a:r>
            <a:endParaRPr lang="es-CL" sz="2000" dirty="0" smtClean="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r>
              <a:rPr lang="es-CL" sz="2000" dirty="0" smtClean="0">
                <a:solidFill>
                  <a:srgbClr val="FF0000"/>
                </a:solidFill>
                <a:latin typeface="Times New Roman" pitchFamily="18" charset="0"/>
                <a:cs typeface="Times New Roman" pitchFamily="18" charset="0"/>
              </a:rPr>
              <a:t>Noveno Principio</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	: Los precios suben cuando el gobierno imprime 				demasiado dinero</a:t>
            </a: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solidFill>
                <a:srgbClr val="FF0000"/>
              </a:solidFill>
              <a:latin typeface="Times New Roman" pitchFamily="18" charset="0"/>
              <a:cs typeface="Times New Roman" pitchFamily="18" charset="0"/>
            </a:endParaRPr>
          </a:p>
          <a:p>
            <a:pPr algn="just"/>
            <a:endParaRPr lang="es-CL" sz="2000" dirty="0" smtClean="0">
              <a:solidFill>
                <a:srgbClr val="FF0000"/>
              </a:solidFill>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r>
              <a:rPr lang="es-CL" sz="20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2833105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18C482E1-2D88-45B9-BC07-CFB701EAEAA5}"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Normas básicas dentro del curso: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201424"/>
          </a:xfrm>
          <a:prstGeom prst="rect">
            <a:avLst/>
          </a:prstGeom>
          <a:noFill/>
        </p:spPr>
        <p:txBody>
          <a:bodyPr wrap="square" rtlCol="0">
            <a:spAutoFit/>
          </a:bodyPr>
          <a:lstStyle/>
          <a:p>
            <a:pPr marL="514350" lvl="0" indent="-514350" algn="just">
              <a:buFont typeface="+mj-lt"/>
              <a:buAutoNum type="romanUcPeriod"/>
            </a:pPr>
            <a:r>
              <a:rPr lang="es-ES" sz="2000" b="1" dirty="0" smtClean="0">
                <a:latin typeface="Times New Roman" pitchFamily="18" charset="0"/>
                <a:cs typeface="Times New Roman" pitchFamily="18" charset="0"/>
              </a:rPr>
              <a:t>Las clases se iniciarán en la hora indicada, sólo se esperará 5 minutos antes de no permitir la entrada.</a:t>
            </a:r>
          </a:p>
          <a:p>
            <a:pPr marL="514350" lvl="0" indent="-514350">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r>
              <a:rPr lang="es-ES" sz="2000" b="1" dirty="0" smtClean="0">
                <a:latin typeface="Times New Roman" pitchFamily="18" charset="0"/>
                <a:cs typeface="Times New Roman" pitchFamily="18" charset="0"/>
              </a:rPr>
              <a:t>El alumno debe mantener una conducta respetuosa y acorde al normal desarrollo de una clase.</a:t>
            </a:r>
          </a:p>
          <a:p>
            <a:pPr marL="514350" indent="-514350">
              <a:buFont typeface="+mj-lt"/>
              <a:buAutoNum type="romanUcPeriod"/>
            </a:pPr>
            <a:endParaRPr lang="es-CL" sz="2000" b="1" dirty="0">
              <a:latin typeface="Times New Roman" pitchFamily="18" charset="0"/>
              <a:cs typeface="Times New Roman" pitchFamily="18" charset="0"/>
            </a:endParaRPr>
          </a:p>
          <a:p>
            <a:pPr marL="514350" indent="-514350" algn="just">
              <a:buFont typeface="+mj-lt"/>
              <a:buAutoNum type="romanUcPeriod"/>
            </a:pPr>
            <a:r>
              <a:rPr lang="es-ES" sz="2000" b="1" dirty="0" smtClean="0">
                <a:latin typeface="Times New Roman" pitchFamily="18" charset="0"/>
                <a:cs typeface="Times New Roman" pitchFamily="18" charset="0"/>
              </a:rPr>
              <a:t>Las lecturas deben desarrollarse a medida que se discutan los contenidos, el alumno (a) DEBE LEER SISTEMATICAMENTE, hasta formar un hábito.</a:t>
            </a:r>
          </a:p>
          <a:p>
            <a:pPr marL="514350" indent="-514350" algn="just">
              <a:buFont typeface="+mj-lt"/>
              <a:buAutoNum type="romanUcPeriod"/>
            </a:pPr>
            <a:r>
              <a:rPr lang="es-ES" sz="2000" b="1" dirty="0" smtClean="0">
                <a:latin typeface="Times New Roman" pitchFamily="18" charset="0"/>
                <a:cs typeface="Times New Roman" pitchFamily="18" charset="0"/>
              </a:rPr>
              <a:t>El alumno puede interrumpir la clase en cualquier momento, con el fin de aclarar dudas o realizar consultas.</a:t>
            </a:r>
          </a:p>
          <a:p>
            <a:pPr marL="514350" indent="-514350" algn="just">
              <a:buFont typeface="+mj-lt"/>
              <a:buAutoNum type="romanUcPeriod"/>
            </a:pPr>
            <a:endParaRPr lang="es-ES" sz="2000" b="1" dirty="0" smtClean="0">
              <a:latin typeface="Times New Roman" pitchFamily="18" charset="0"/>
              <a:cs typeface="Times New Roman" pitchFamily="18" charset="0"/>
            </a:endParaRPr>
          </a:p>
          <a:p>
            <a:pPr marL="514350" indent="-514350">
              <a:buFont typeface="+mj-lt"/>
              <a:buAutoNum type="romanUcPeriod"/>
            </a:pPr>
            <a:endParaRPr lang="es-ES" sz="2000" b="1" dirty="0">
              <a:latin typeface="Times New Roman" pitchFamily="18" charset="0"/>
              <a:cs typeface="Times New Roman" pitchFamily="18" charset="0"/>
            </a:endParaRPr>
          </a:p>
          <a:p>
            <a:endParaRPr lang="es-CL" sz="2000" b="1"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3200" dirty="0">
              <a:latin typeface="Times New Roman" pitchFamily="18" charset="0"/>
              <a:cs typeface="Times New Roman" pitchFamily="18" charset="0"/>
            </a:endParaRPr>
          </a:p>
        </p:txBody>
      </p:sp>
    </p:spTree>
    <p:extLst>
      <p:ext uri="{BB962C8B-B14F-4D97-AF65-F5344CB8AC3E}">
        <p14:creationId xmlns:p14="http://schemas.microsoft.com/office/powerpoint/2010/main" val="19921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8CFAC2E4-8D31-4A79-B5F6-3D911776D809}"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Relación entre inflación y desempleo: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98127" y="1196752"/>
            <a:ext cx="8640960" cy="5016758"/>
          </a:xfrm>
          <a:prstGeom prst="rect">
            <a:avLst/>
          </a:prstGeom>
          <a:noFill/>
        </p:spPr>
        <p:txBody>
          <a:bodyPr wrap="square" rtlCol="0">
            <a:spAutoFit/>
          </a:bodyPr>
          <a:lstStyle/>
          <a:p>
            <a:endParaRPr lang="es-CL" sz="2000" dirty="0" smtClean="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William Phillips (1914 – 1975).</a:t>
            </a:r>
            <a:endParaRPr lang="es-CL" sz="2000" dirty="0">
              <a:latin typeface="Times New Roman" pitchFamily="18" charset="0"/>
              <a:cs typeface="Times New Roman" pitchFamily="18" charset="0"/>
            </a:endParaRPr>
          </a:p>
        </p:txBody>
      </p:sp>
      <p:sp>
        <p:nvSpPr>
          <p:cNvPr id="3" name="2 Marcador de número de diapositiva"/>
          <p:cNvSpPr>
            <a:spLocks noGrp="1"/>
          </p:cNvSpPr>
          <p:nvPr>
            <p:ph type="sldNum" sz="quarter" idx="12"/>
          </p:nvPr>
        </p:nvSpPr>
        <p:spPr>
          <a:xfrm>
            <a:off x="6731520" y="6465465"/>
            <a:ext cx="2133600" cy="365125"/>
          </a:xfrm>
        </p:spPr>
        <p:txBody>
          <a:bodyPr/>
          <a:lstStyle/>
          <a:p>
            <a:fld id="{57AB4AD2-181C-45C5-82D0-CB4C96C65FB9}" type="slidenum">
              <a:rPr lang="es-CL" sz="1600" b="1" smtClean="0">
                <a:solidFill>
                  <a:schemeClr val="tx1"/>
                </a:solidFill>
                <a:latin typeface="Times New Roman" pitchFamily="18" charset="0"/>
                <a:cs typeface="Times New Roman" pitchFamily="18" charset="0"/>
              </a:rPr>
              <a:t>20</a:t>
            </a:fld>
            <a:endParaRPr lang="es-CL" sz="1600" b="1" dirty="0">
              <a:solidFill>
                <a:schemeClr val="tx1"/>
              </a:solidFill>
              <a:latin typeface="Times New Roman" pitchFamily="18" charset="0"/>
              <a:cs typeface="Times New Roman" pitchFamily="18" charset="0"/>
            </a:endParaRPr>
          </a:p>
        </p:txBody>
      </p:sp>
      <p:cxnSp>
        <p:nvCxnSpPr>
          <p:cNvPr id="6" name="5 Conector recto de flecha"/>
          <p:cNvCxnSpPr/>
          <p:nvPr/>
        </p:nvCxnSpPr>
        <p:spPr>
          <a:xfrm flipV="1">
            <a:off x="1586577" y="1268760"/>
            <a:ext cx="0" cy="33123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1586577" y="4581128"/>
            <a:ext cx="406554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14 Rectángulo"/>
          <p:cNvSpPr/>
          <p:nvPr/>
        </p:nvSpPr>
        <p:spPr>
          <a:xfrm>
            <a:off x="2483768" y="4797152"/>
            <a:ext cx="25922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latin typeface="Times New Roman" pitchFamily="18" charset="0"/>
                <a:cs typeface="Times New Roman" pitchFamily="18" charset="0"/>
              </a:rPr>
              <a:t>Tasa de desempleo    (%)</a:t>
            </a:r>
            <a:endParaRPr lang="es-CL" dirty="0">
              <a:solidFill>
                <a:schemeClr val="tx1"/>
              </a:solidFill>
              <a:latin typeface="Times New Roman" pitchFamily="18" charset="0"/>
              <a:cs typeface="Times New Roman" pitchFamily="18" charset="0"/>
            </a:endParaRPr>
          </a:p>
        </p:txBody>
      </p:sp>
      <p:sp>
        <p:nvSpPr>
          <p:cNvPr id="16" name="15 Rectángulo"/>
          <p:cNvSpPr/>
          <p:nvPr/>
        </p:nvSpPr>
        <p:spPr>
          <a:xfrm rot="16200000">
            <a:off x="-180528" y="2636912"/>
            <a:ext cx="25922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smtClean="0">
                <a:solidFill>
                  <a:schemeClr val="tx1"/>
                </a:solidFill>
                <a:latin typeface="Times New Roman" pitchFamily="18" charset="0"/>
                <a:cs typeface="Times New Roman" pitchFamily="18" charset="0"/>
              </a:rPr>
              <a:t>Variación de la tasa de inflación    (%)</a:t>
            </a:r>
            <a:endParaRPr lang="es-CL"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273452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8CFAC2E4-8D31-4A79-B5F6-3D911776D809}"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Ayudantía </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83444" y="1196752"/>
            <a:ext cx="8640960" cy="3785652"/>
          </a:xfrm>
          <a:prstGeom prst="rect">
            <a:avLst/>
          </a:prstGeom>
          <a:noFill/>
        </p:spPr>
        <p:txBody>
          <a:bodyPr wrap="square" rtlCol="0">
            <a:spAutoFit/>
          </a:bodyPr>
          <a:lstStyle/>
          <a:p>
            <a:r>
              <a:rPr lang="es-CL" sz="2000" dirty="0" smtClean="0">
                <a:latin typeface="Times New Roman" pitchFamily="18" charset="0"/>
                <a:cs typeface="Times New Roman" pitchFamily="18" charset="0"/>
              </a:rPr>
              <a:t>Le damos la bienvenida a nuestro ayudante</a:t>
            </a: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pPr marL="514350" indent="-514350" algn="just">
              <a:buFont typeface="+mj-lt"/>
              <a:buAutoNum type="romanLcPeriod"/>
            </a:pPr>
            <a:r>
              <a:rPr lang="es-CL" sz="2000" dirty="0" smtClean="0">
                <a:latin typeface="Times New Roman" pitchFamily="18" charset="0"/>
                <a:cs typeface="Times New Roman" pitchFamily="18" charset="0"/>
              </a:rPr>
              <a:t>	José Francisco </a:t>
            </a:r>
            <a:r>
              <a:rPr lang="es-CL" sz="2000" dirty="0" err="1" smtClean="0">
                <a:latin typeface="Times New Roman" pitchFamily="18" charset="0"/>
                <a:cs typeface="Times New Roman" pitchFamily="18" charset="0"/>
              </a:rPr>
              <a:t>Federsffield</a:t>
            </a:r>
            <a:r>
              <a:rPr lang="es-CL" sz="2000" dirty="0" smtClean="0">
                <a:latin typeface="Times New Roman" pitchFamily="18" charset="0"/>
                <a:cs typeface="Times New Roman" pitchFamily="18" charset="0"/>
              </a:rPr>
              <a:t> Ugalde</a:t>
            </a:r>
            <a:endParaRPr lang="es-CL" sz="2000" dirty="0">
              <a:latin typeface="Times New Roman" pitchFamily="18" charset="0"/>
              <a:cs typeface="Times New Roman" pitchFamily="18" charset="0"/>
            </a:endParaRPr>
          </a:p>
          <a:p>
            <a:pPr marL="514350" indent="-514350" algn="just">
              <a:buFont typeface="+mj-lt"/>
              <a:buAutoNum type="romanLcPeriod"/>
            </a:pPr>
            <a:r>
              <a:rPr lang="es-CL" sz="2000" dirty="0" smtClean="0">
                <a:latin typeface="Times New Roman" pitchFamily="18" charset="0"/>
                <a:cs typeface="Times New Roman" pitchFamily="18" charset="0"/>
              </a:rPr>
              <a:t>	19 años </a:t>
            </a:r>
          </a:p>
          <a:p>
            <a:pPr marL="514350" indent="-514350" algn="just">
              <a:buFont typeface="+mj-lt"/>
              <a:buAutoNum type="romanLcPeriod"/>
            </a:pPr>
            <a:r>
              <a:rPr lang="es-CL" sz="2000" dirty="0" smtClean="0">
                <a:latin typeface="Times New Roman" pitchFamily="18" charset="0"/>
                <a:cs typeface="Times New Roman" pitchFamily="18" charset="0"/>
              </a:rPr>
              <a:t>	Alumno de segundo año de Ingeniería Comercial</a:t>
            </a: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Deben fijar en común acuerdo el horario de ayudantías.</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Lunes 25 de Marzo de 2013.</a:t>
            </a:r>
            <a:endParaRPr lang="es-CL" sz="2000" dirty="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p:txBody>
      </p:sp>
      <p:sp>
        <p:nvSpPr>
          <p:cNvPr id="3" name="2 Marcador de número de diapositiva"/>
          <p:cNvSpPr>
            <a:spLocks noGrp="1"/>
          </p:cNvSpPr>
          <p:nvPr>
            <p:ph type="sldNum" sz="quarter" idx="12"/>
          </p:nvPr>
        </p:nvSpPr>
        <p:spPr>
          <a:xfrm>
            <a:off x="6731520" y="6465465"/>
            <a:ext cx="2133600" cy="365125"/>
          </a:xfrm>
        </p:spPr>
        <p:txBody>
          <a:bodyPr/>
          <a:lstStyle/>
          <a:p>
            <a:fld id="{57AB4AD2-181C-45C5-82D0-CB4C96C65FB9}" type="slidenum">
              <a:rPr lang="es-CL" sz="1600" b="1" smtClean="0">
                <a:solidFill>
                  <a:schemeClr val="tx1"/>
                </a:solidFill>
                <a:latin typeface="Times New Roman" pitchFamily="18" charset="0"/>
                <a:cs typeface="Times New Roman" pitchFamily="18" charset="0"/>
              </a:rPr>
              <a:t>21</a:t>
            </a:fld>
            <a:endParaRPr lang="es-CL"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43919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a:latin typeface="Times New Roman" pitchFamily="18" charset="0"/>
                <a:cs typeface="Times New Roman" pitchFamily="18" charset="0"/>
              </a:rPr>
              <a:t> Rodrigo Morales Soto	 – 	U.C.N. 	-	</a:t>
            </a:r>
            <a:fld id="{8CFAC2E4-8D31-4A79-B5F6-3D911776D809}" type="datetime4">
              <a:rPr lang="es-CL" sz="1600">
                <a:latin typeface="Times New Roman" pitchFamily="18" charset="0"/>
                <a:cs typeface="Times New Roman" pitchFamily="18" charset="0"/>
              </a:rPr>
              <a:pPr/>
              <a:t>21 de agosto de 2013</a:t>
            </a:fld>
            <a:r>
              <a:rPr lang="es-CL" sz="1600" dirty="0">
                <a:latin typeface="Times New Roman" pitchFamily="18" charset="0"/>
                <a:cs typeface="Times New Roman" pitchFamily="18" charset="0"/>
              </a:rPr>
              <a:t>	 </a:t>
            </a: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Relación entre inflación y desempleo: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83444" y="1196752"/>
            <a:ext cx="8640960" cy="2246769"/>
          </a:xfrm>
          <a:prstGeom prst="rect">
            <a:avLst/>
          </a:prstGeom>
          <a:noFill/>
        </p:spPr>
        <p:txBody>
          <a:bodyPr wrap="square" rtlCol="0">
            <a:spAutoFit/>
          </a:bodyPr>
          <a:lstStyle/>
          <a:p>
            <a:pPr algn="ctr"/>
            <a:endParaRPr lang="es-CL" sz="2000" b="1" dirty="0">
              <a:solidFill>
                <a:srgbClr val="FF0000"/>
              </a:solidFill>
              <a:latin typeface="Times New Roman" pitchFamily="18" charset="0"/>
              <a:cs typeface="Times New Roman" pitchFamily="18" charset="0"/>
            </a:endParaRPr>
          </a:p>
          <a:p>
            <a:pPr algn="ctr"/>
            <a:endParaRPr lang="es-CL" sz="2000" b="1" dirty="0" smtClean="0">
              <a:solidFill>
                <a:srgbClr val="FF0000"/>
              </a:solidFill>
              <a:latin typeface="Times New Roman" pitchFamily="18" charset="0"/>
              <a:cs typeface="Times New Roman" pitchFamily="18" charset="0"/>
            </a:endParaRPr>
          </a:p>
          <a:p>
            <a:pPr algn="ctr"/>
            <a:endParaRPr lang="es-CL" sz="2000" b="1" dirty="0">
              <a:solidFill>
                <a:srgbClr val="FF0000"/>
              </a:solidFill>
              <a:latin typeface="Times New Roman" pitchFamily="18" charset="0"/>
              <a:cs typeface="Times New Roman" pitchFamily="18" charset="0"/>
            </a:endParaRPr>
          </a:p>
          <a:p>
            <a:pPr algn="ctr"/>
            <a:endParaRPr lang="es-CL" sz="2000" b="1" dirty="0" smtClean="0">
              <a:solidFill>
                <a:srgbClr val="FF0000"/>
              </a:solidFill>
              <a:latin typeface="Times New Roman" pitchFamily="18" charset="0"/>
              <a:cs typeface="Times New Roman" pitchFamily="18" charset="0"/>
            </a:endParaRPr>
          </a:p>
          <a:p>
            <a:pPr algn="ctr"/>
            <a:endParaRPr lang="es-CL" sz="2000" b="1" dirty="0">
              <a:solidFill>
                <a:srgbClr val="FF0000"/>
              </a:solidFill>
              <a:latin typeface="Times New Roman" pitchFamily="18" charset="0"/>
              <a:cs typeface="Times New Roman" pitchFamily="18" charset="0"/>
            </a:endParaRPr>
          </a:p>
          <a:p>
            <a:pPr algn="ctr"/>
            <a:r>
              <a:rPr lang="es-CL" sz="2000" b="1" dirty="0" smtClean="0">
                <a:solidFill>
                  <a:srgbClr val="FF0000"/>
                </a:solidFill>
                <a:latin typeface="Times New Roman" pitchFamily="18" charset="0"/>
                <a:cs typeface="Times New Roman" pitchFamily="18" charset="0"/>
              </a:rPr>
              <a:t>3 décimas para el primer parcial a quien me desarrolle en el pizarrón tres principios de la economía  que expliquen cómo funciona en su conjunto.</a:t>
            </a:r>
          </a:p>
        </p:txBody>
      </p:sp>
      <p:sp>
        <p:nvSpPr>
          <p:cNvPr id="3" name="2 Marcador de número de diapositiva"/>
          <p:cNvSpPr>
            <a:spLocks noGrp="1"/>
          </p:cNvSpPr>
          <p:nvPr>
            <p:ph type="sldNum" sz="quarter" idx="12"/>
          </p:nvPr>
        </p:nvSpPr>
        <p:spPr>
          <a:xfrm>
            <a:off x="6731520" y="6465465"/>
            <a:ext cx="2133600" cy="365125"/>
          </a:xfrm>
        </p:spPr>
        <p:txBody>
          <a:bodyPr/>
          <a:lstStyle/>
          <a:p>
            <a:fld id="{57AB4AD2-181C-45C5-82D0-CB4C96C65FB9}" type="slidenum">
              <a:rPr lang="es-CL" sz="1600" b="1" smtClean="0">
                <a:solidFill>
                  <a:schemeClr val="tx1"/>
                </a:solidFill>
                <a:latin typeface="Times New Roman" pitchFamily="18" charset="0"/>
                <a:cs typeface="Times New Roman" pitchFamily="18" charset="0"/>
              </a:rPr>
              <a:t>22</a:t>
            </a:fld>
            <a:endParaRPr lang="es-CL"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25667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Variables nominales y reales: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632311"/>
          </a:xfrm>
          <a:prstGeom prst="rect">
            <a:avLst/>
          </a:prstGeom>
          <a:noFill/>
        </p:spPr>
        <p:txBody>
          <a:bodyPr wrap="square" rtlCol="0">
            <a:spAutoFit/>
          </a:bodyPr>
          <a:lstStyle/>
          <a:p>
            <a:pPr marL="514350" indent="-514350" algn="just">
              <a:buFont typeface="+mj-lt"/>
              <a:buAutoNum type="romanUcPeriod"/>
            </a:pPr>
            <a:r>
              <a:rPr lang="es-CL" sz="2000" dirty="0" smtClean="0">
                <a:latin typeface="Times New Roman" pitchFamily="18" charset="0"/>
                <a:cs typeface="Times New Roman" pitchFamily="18" charset="0"/>
              </a:rPr>
              <a:t>Ejemplos:</a:t>
            </a:r>
          </a:p>
          <a:p>
            <a:pPr marL="971550" lvl="1" indent="-514350" algn="just">
              <a:buFont typeface="+mj-lt"/>
              <a:buAutoNum type="romanUcPeriod"/>
            </a:pPr>
            <a:r>
              <a:rPr lang="es-CL" sz="2000" dirty="0" smtClean="0">
                <a:latin typeface="Times New Roman" pitchFamily="18" charset="0"/>
                <a:cs typeface="Times New Roman" pitchFamily="18" charset="0"/>
              </a:rPr>
              <a:t>Usted es un dirigente de la Central Unitaria de trabajadores, y en conversaciones con el Ministro de Hacienda él le dice: “Debemos centrarnos en analizar el aumento nominal de los salarios en chile, dado que es ese monto el que las familias reciben finalmente en su presupuesto mensual”.</a:t>
            </a:r>
          </a:p>
          <a:p>
            <a:pPr lvl="1" algn="just"/>
            <a:endParaRPr lang="es-CL" sz="2000" dirty="0" smtClean="0">
              <a:latin typeface="Times New Roman" pitchFamily="18" charset="0"/>
              <a:cs typeface="Times New Roman" pitchFamily="18" charset="0"/>
            </a:endParaRPr>
          </a:p>
          <a:p>
            <a:pPr marL="971550" lvl="1" indent="-514350" algn="just">
              <a:buFont typeface="+mj-lt"/>
              <a:buAutoNum type="romanUcPeriod" startAt="2"/>
            </a:pPr>
            <a:r>
              <a:rPr lang="es-CL" sz="2000" dirty="0" smtClean="0">
                <a:latin typeface="Times New Roman" pitchFamily="18" charset="0"/>
                <a:cs typeface="Times New Roman" pitchFamily="18" charset="0"/>
              </a:rPr>
              <a:t> En nuestra economía existen</a:t>
            </a:r>
          </a:p>
          <a:p>
            <a:pPr lvl="1" algn="just"/>
            <a:r>
              <a:rPr lang="es-CL" sz="2000" dirty="0" smtClean="0">
                <a:latin typeface="Times New Roman" pitchFamily="18" charset="0"/>
                <a:cs typeface="Times New Roman" pitchFamily="18" charset="0"/>
              </a:rPr>
              <a:t>Dos bienes producidos: Zapatos y carteras, registrados para dos años, 2011 y 2012.</a:t>
            </a: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Para el 2011 se fabricaron 40 y 60 artículos respectivamente.</a:t>
            </a: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Para el 2012 se fabricaron 45 y 80 artículos respectivamente.</a:t>
            </a: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Los precios de mercados son 100 y 120 para el 2011.</a:t>
            </a: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Y 90 y 80 para el 2012.</a:t>
            </a:r>
          </a:p>
          <a:p>
            <a:pPr lvl="1" algn="just"/>
            <a:r>
              <a:rPr lang="es-CL" sz="2000" dirty="0" smtClean="0">
                <a:latin typeface="Times New Roman" pitchFamily="18" charset="0"/>
                <a:cs typeface="Times New Roman" pitchFamily="18" charset="0"/>
              </a:rPr>
              <a:t>Encuentre PIB real y nominal para cada año.</a:t>
            </a:r>
          </a:p>
          <a:p>
            <a:pPr lvl="1" algn="just"/>
            <a:endParaRPr lang="es-CL" sz="2000" dirty="0" smtClean="0">
              <a:latin typeface="Times New Roman" pitchFamily="18" charset="0"/>
              <a:cs typeface="Times New Roman" pitchFamily="18" charset="0"/>
            </a:endParaRPr>
          </a:p>
          <a:p>
            <a:pPr algn="ctr"/>
            <a:r>
              <a:rPr lang="es-CL" sz="2000" u="sng" dirty="0" smtClean="0">
                <a:latin typeface="Times New Roman" pitchFamily="18" charset="0"/>
                <a:cs typeface="Times New Roman" pitchFamily="18" charset="0"/>
              </a:rPr>
              <a:t>¿Son tan distintos ambos ejemplos?</a:t>
            </a:r>
            <a:endParaRPr lang="es-CL" sz="2000" u="sng"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411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Modelo del flujo circular de la economía:</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401205"/>
          </a:xfrm>
          <a:prstGeom prst="rect">
            <a:avLst/>
          </a:prstGeom>
          <a:noFill/>
        </p:spPr>
        <p:txBody>
          <a:bodyPr wrap="square" rtlCol="0">
            <a:spAutoFit/>
          </a:bodyPr>
          <a:lstStyle/>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
        <p:nvSpPr>
          <p:cNvPr id="2" name="1 Rectángulo"/>
          <p:cNvSpPr/>
          <p:nvPr/>
        </p:nvSpPr>
        <p:spPr>
          <a:xfrm>
            <a:off x="539552" y="3429000"/>
            <a:ext cx="1224136" cy="93610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rPr>
              <a:t>Familias</a:t>
            </a:r>
            <a:endParaRPr lang="es-CL" b="1" dirty="0">
              <a:solidFill>
                <a:schemeClr val="tx1"/>
              </a:solidFill>
            </a:endParaRPr>
          </a:p>
        </p:txBody>
      </p:sp>
      <p:sp>
        <p:nvSpPr>
          <p:cNvPr id="6" name="5 Rectángulo"/>
          <p:cNvSpPr/>
          <p:nvPr/>
        </p:nvSpPr>
        <p:spPr>
          <a:xfrm>
            <a:off x="7236296" y="3429000"/>
            <a:ext cx="1224136" cy="93610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rPr>
              <a:t>Empresas</a:t>
            </a:r>
            <a:endParaRPr lang="es-CL" b="1" dirty="0">
              <a:solidFill>
                <a:schemeClr val="tx1"/>
              </a:solidFill>
            </a:endParaRPr>
          </a:p>
        </p:txBody>
      </p:sp>
      <p:sp>
        <p:nvSpPr>
          <p:cNvPr id="7" name="6 Rectángulo"/>
          <p:cNvSpPr/>
          <p:nvPr/>
        </p:nvSpPr>
        <p:spPr>
          <a:xfrm>
            <a:off x="3707904" y="5445224"/>
            <a:ext cx="1224136" cy="93610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rPr>
              <a:t>Mercado de Factores</a:t>
            </a:r>
            <a:endParaRPr lang="es-CL" b="1" dirty="0">
              <a:solidFill>
                <a:schemeClr val="tx1"/>
              </a:solidFill>
            </a:endParaRPr>
          </a:p>
        </p:txBody>
      </p:sp>
      <p:sp>
        <p:nvSpPr>
          <p:cNvPr id="10" name="9 Rectángulo"/>
          <p:cNvSpPr/>
          <p:nvPr/>
        </p:nvSpPr>
        <p:spPr>
          <a:xfrm>
            <a:off x="3707904" y="1844824"/>
            <a:ext cx="1224136" cy="93610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smtClean="0">
                <a:solidFill>
                  <a:schemeClr val="tx1"/>
                </a:solidFill>
              </a:rPr>
              <a:t>Mercado de productos</a:t>
            </a:r>
            <a:endParaRPr lang="es-CL" b="1" dirty="0">
              <a:solidFill>
                <a:schemeClr val="tx1"/>
              </a:solidFill>
            </a:endParaRPr>
          </a:p>
        </p:txBody>
      </p:sp>
    </p:spTree>
    <p:extLst>
      <p:ext uri="{BB962C8B-B14F-4D97-AF65-F5344CB8AC3E}">
        <p14:creationId xmlns:p14="http://schemas.microsoft.com/office/powerpoint/2010/main" val="3250534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Componentes del modelo flujo circular:</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24535"/>
          </a:xfrm>
          <a:prstGeom prst="rect">
            <a:avLst/>
          </a:prstGeom>
          <a:noFill/>
        </p:spPr>
        <p:txBody>
          <a:bodyPr wrap="square" rtlCol="0">
            <a:spAutoFit/>
          </a:bodyPr>
          <a:lstStyle/>
          <a:p>
            <a:pPr marL="514350" indent="-514350" algn="just">
              <a:buFont typeface="+mj-lt"/>
              <a:buAutoNum type="romanUcPeriod"/>
            </a:pPr>
            <a:r>
              <a:rPr lang="es-CL" sz="2000" dirty="0">
                <a:latin typeface="Times New Roman" pitchFamily="18" charset="0"/>
                <a:cs typeface="Times New Roman" pitchFamily="18" charset="0"/>
              </a:rPr>
              <a:t>Agentes económicos (Familias y empresas)</a:t>
            </a: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r>
              <a:rPr lang="es-CL" sz="2000" dirty="0" smtClean="0">
                <a:latin typeface="Times New Roman" pitchFamily="18" charset="0"/>
                <a:cs typeface="Times New Roman" pitchFamily="18" charset="0"/>
              </a:rPr>
              <a:t>Factores </a:t>
            </a:r>
            <a:r>
              <a:rPr lang="es-CL" sz="2000" dirty="0">
                <a:latin typeface="Times New Roman" pitchFamily="18" charset="0"/>
                <a:cs typeface="Times New Roman" pitchFamily="18" charset="0"/>
              </a:rPr>
              <a:t>de producción</a:t>
            </a:r>
          </a:p>
          <a:p>
            <a:pPr marL="514350" indent="-514350" algn="just">
              <a:buFont typeface="+mj-lt"/>
              <a:buAutoNum type="romanUcPeriod"/>
            </a:pPr>
            <a:endParaRPr lang="es-CL" sz="2000" dirty="0">
              <a:latin typeface="Times New Roman" pitchFamily="18" charset="0"/>
              <a:cs typeface="Times New Roman" pitchFamily="18" charset="0"/>
            </a:endParaRPr>
          </a:p>
          <a:p>
            <a:pPr marL="971550" lvl="1" indent="-514350" algn="just">
              <a:buFont typeface="+mj-lt"/>
              <a:buAutoNum type="romanLcPeriod"/>
            </a:pPr>
            <a:r>
              <a:rPr lang="es-CL" sz="2000" dirty="0" smtClean="0">
                <a:latin typeface="Times New Roman" pitchFamily="18" charset="0"/>
                <a:cs typeface="Times New Roman" pitchFamily="18" charset="0"/>
              </a:rPr>
              <a:t>Tierra </a:t>
            </a:r>
            <a:r>
              <a:rPr lang="es-CL" sz="2000" dirty="0">
                <a:latin typeface="Times New Roman" pitchFamily="18" charset="0"/>
                <a:cs typeface="Times New Roman" pitchFamily="18" charset="0"/>
              </a:rPr>
              <a:t>(tierra urbanizada, el suelo, subsuelo, los recursos mineros y los recursos naturales).</a:t>
            </a:r>
          </a:p>
          <a:p>
            <a:pPr marL="971550" lvl="1" indent="-514350" algn="just">
              <a:buFont typeface="+mj-lt"/>
              <a:buAutoNum type="romanLcPeriod"/>
            </a:pPr>
            <a:r>
              <a:rPr lang="es-CL" sz="2000" dirty="0" smtClean="0">
                <a:latin typeface="Times New Roman" pitchFamily="18" charset="0"/>
                <a:cs typeface="Times New Roman" pitchFamily="18" charset="0"/>
              </a:rPr>
              <a:t>Trabajo</a:t>
            </a:r>
            <a:r>
              <a:rPr lang="es-CL" sz="2000" dirty="0">
                <a:latin typeface="Times New Roman" pitchFamily="18" charset="0"/>
                <a:cs typeface="Times New Roman" pitchFamily="18" charset="0"/>
              </a:rPr>
              <a:t> </a:t>
            </a:r>
          </a:p>
          <a:p>
            <a:pPr marL="971550" lvl="1" indent="-514350" algn="just">
              <a:buFont typeface="+mj-lt"/>
              <a:buAutoNum type="romanLcPeriod"/>
            </a:pPr>
            <a:r>
              <a:rPr lang="es-CL" sz="2000" dirty="0" smtClean="0">
                <a:latin typeface="Times New Roman" pitchFamily="18" charset="0"/>
                <a:cs typeface="Times New Roman" pitchFamily="18" charset="0"/>
              </a:rPr>
              <a:t>Capital</a:t>
            </a:r>
            <a:endParaRPr lang="es-CL" sz="2000" dirty="0">
              <a:latin typeface="Times New Roman" pitchFamily="18" charset="0"/>
              <a:cs typeface="Times New Roman" pitchFamily="18" charset="0"/>
            </a:endParaRPr>
          </a:p>
          <a:p>
            <a:pPr marL="971550" lvl="1" indent="-514350" algn="just">
              <a:buFont typeface="+mj-lt"/>
              <a:buAutoNum type="romanLcPeriod"/>
            </a:pPr>
            <a:r>
              <a:rPr lang="es-CL" sz="2000" dirty="0" smtClean="0">
                <a:latin typeface="Times New Roman" pitchFamily="18" charset="0"/>
                <a:cs typeface="Times New Roman" pitchFamily="18" charset="0"/>
              </a:rPr>
              <a:t>Tecnología </a:t>
            </a:r>
            <a:r>
              <a:rPr lang="es-CL" sz="2000" dirty="0">
                <a:latin typeface="Times New Roman" pitchFamily="18" charset="0"/>
                <a:cs typeface="Times New Roman" pitchFamily="18" charset="0"/>
              </a:rPr>
              <a:t> </a:t>
            </a:r>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marL="514350" indent="-514350" algn="just">
              <a:buFont typeface="+mj-lt"/>
              <a:buAutoNum type="romanUcPeriod" startAt="3"/>
            </a:pPr>
            <a:r>
              <a:rPr lang="es-CL" sz="2000" dirty="0">
                <a:latin typeface="Times New Roman" pitchFamily="18" charset="0"/>
                <a:cs typeface="Times New Roman" pitchFamily="18" charset="0"/>
              </a:rPr>
              <a:t>Mercado de factores</a:t>
            </a:r>
          </a:p>
          <a:p>
            <a:pPr marL="514350" indent="-514350" algn="just">
              <a:buFont typeface="+mj-lt"/>
              <a:buAutoNum type="romanUcPeriod" startAt="3"/>
            </a:pPr>
            <a:r>
              <a:rPr lang="es-CL" sz="2000" dirty="0">
                <a:latin typeface="Times New Roman" pitchFamily="18" charset="0"/>
                <a:cs typeface="Times New Roman" pitchFamily="18" charset="0"/>
              </a:rPr>
              <a:t>Mercado de productos</a:t>
            </a:r>
          </a:p>
          <a:p>
            <a:pPr marL="514350" indent="-514350" algn="just">
              <a:buFont typeface="+mj-lt"/>
              <a:buAutoNum type="romanUcPeriod" startAt="3"/>
            </a:pPr>
            <a:r>
              <a:rPr lang="es-CL" sz="2000" dirty="0">
                <a:latin typeface="Times New Roman" pitchFamily="18" charset="0"/>
                <a:cs typeface="Times New Roman" pitchFamily="18" charset="0"/>
              </a:rPr>
              <a:t>Flujo real </a:t>
            </a:r>
            <a:r>
              <a:rPr lang="es-CL" sz="2000" dirty="0" smtClean="0">
                <a:latin typeface="Times New Roman" pitchFamily="18" charset="0"/>
                <a:cs typeface="Times New Roman" pitchFamily="18" charset="0"/>
              </a:rPr>
              <a:t>(engloba los bienes económicos que las empresas y hogares intercambian)</a:t>
            </a:r>
            <a:endParaRPr lang="es-CL" sz="2000" dirty="0">
              <a:latin typeface="Times New Roman" pitchFamily="18" charset="0"/>
              <a:cs typeface="Times New Roman" pitchFamily="18" charset="0"/>
            </a:endParaRPr>
          </a:p>
          <a:p>
            <a:pPr marL="514350" indent="-514350" algn="just">
              <a:buFont typeface="+mj-lt"/>
              <a:buAutoNum type="romanUcPeriod" startAt="3"/>
            </a:pPr>
            <a:r>
              <a:rPr lang="es-CL" sz="2000" dirty="0">
                <a:latin typeface="Times New Roman" pitchFamily="18" charset="0"/>
                <a:cs typeface="Times New Roman" pitchFamily="18" charset="0"/>
              </a:rPr>
              <a:t>Flujo </a:t>
            </a:r>
            <a:r>
              <a:rPr lang="es-CL" sz="2000" dirty="0" smtClean="0">
                <a:latin typeface="Times New Roman" pitchFamily="18" charset="0"/>
                <a:cs typeface="Times New Roman" pitchFamily="18" charset="0"/>
              </a:rPr>
              <a:t>monetario (engloba todos los pagos efectuados por la empresas hacia las familias y viceversa).</a:t>
            </a: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2775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Taller 1:</a:t>
            </a:r>
            <a:endParaRPr lang="es-CL" sz="3200" dirty="0">
              <a:solidFill>
                <a:schemeClr val="bg1"/>
              </a:solidFill>
              <a:latin typeface="Times New Roman" pitchFamily="18" charset="0"/>
              <a:cs typeface="Times New Roman" pitchFamily="18" charset="0"/>
            </a:endParaRPr>
          </a:p>
        </p:txBody>
      </p:sp>
      <p:sp>
        <p:nvSpPr>
          <p:cNvPr id="5" name="4 CuadroTexto"/>
          <p:cNvSpPr txBox="1"/>
          <p:nvPr/>
        </p:nvSpPr>
        <p:spPr>
          <a:xfrm>
            <a:off x="251520" y="1196752"/>
            <a:ext cx="8640960" cy="5324535"/>
          </a:xfrm>
          <a:prstGeom prst="rect">
            <a:avLst/>
          </a:prstGeom>
          <a:noFill/>
        </p:spPr>
        <p:txBody>
          <a:bodyPr wrap="square" rtlCol="0">
            <a:spAutoFit/>
          </a:bodyPr>
          <a:lstStyle/>
          <a:p>
            <a:pPr marL="514350" indent="-514350">
              <a:buFont typeface="+mj-lt"/>
              <a:buAutoNum type="romanUcPeriod"/>
            </a:pPr>
            <a:r>
              <a:rPr lang="es-CL" sz="2000" dirty="0">
                <a:latin typeface="Times New Roman" pitchFamily="18" charset="0"/>
                <a:cs typeface="Times New Roman" pitchFamily="18" charset="0"/>
              </a:rPr>
              <a:t>¿Qué es la inflación y qué mide?</a:t>
            </a:r>
          </a:p>
          <a:p>
            <a:pPr marL="514350" lvl="0" indent="-514350">
              <a:buFont typeface="+mj-lt"/>
              <a:buAutoNum type="romanUcPeriod"/>
            </a:pPr>
            <a:endParaRPr lang="es-CL" sz="2000" dirty="0">
              <a:latin typeface="Times New Roman" pitchFamily="18" charset="0"/>
              <a:cs typeface="Times New Roman" pitchFamily="18" charset="0"/>
            </a:endParaRPr>
          </a:p>
          <a:p>
            <a:pPr marL="514350" indent="-514350">
              <a:buFont typeface="+mj-lt"/>
              <a:buAutoNum type="romanUcPeriod"/>
            </a:pPr>
            <a:r>
              <a:rPr lang="es-CL" sz="2000" dirty="0">
                <a:latin typeface="Times New Roman" pitchFamily="18" charset="0"/>
                <a:cs typeface="Times New Roman" pitchFamily="18" charset="0"/>
              </a:rPr>
              <a:t>Explique las dos principales causas de las fallas de mercado, entregue un ejemplo para cada </a:t>
            </a:r>
            <a:r>
              <a:rPr lang="es-CL" sz="2000" dirty="0" smtClean="0">
                <a:latin typeface="Times New Roman" pitchFamily="18" charset="0"/>
                <a:cs typeface="Times New Roman" pitchFamily="18" charset="0"/>
              </a:rPr>
              <a:t>una.</a:t>
            </a:r>
          </a:p>
          <a:p>
            <a:pPr marL="514350" indent="-514350">
              <a:buFont typeface="+mj-lt"/>
              <a:buAutoNum type="romanUcPeriod"/>
            </a:pPr>
            <a:endParaRPr lang="es-CL" sz="2000" dirty="0" smtClean="0">
              <a:latin typeface="Times New Roman" pitchFamily="18" charset="0"/>
              <a:cs typeface="Times New Roman" pitchFamily="18" charset="0"/>
            </a:endParaRPr>
          </a:p>
          <a:p>
            <a:pPr marL="514350" lvl="0" indent="-514350">
              <a:buFont typeface="+mj-lt"/>
              <a:buAutoNum type="romanUcPeriod"/>
            </a:pPr>
            <a:r>
              <a:rPr lang="es-CL" sz="2000" dirty="0"/>
              <a:t>Dibuje el diagrama del flujo circular de la economía según </a:t>
            </a:r>
            <a:r>
              <a:rPr lang="es-CL" sz="2000" dirty="0" err="1"/>
              <a:t>Mankiw</a:t>
            </a:r>
            <a:r>
              <a:rPr lang="es-CL" sz="2000" dirty="0"/>
              <a:t>.</a:t>
            </a:r>
          </a:p>
          <a:p>
            <a:pPr marL="514350" indent="20638">
              <a:buFont typeface="+mj-lt"/>
              <a:buAutoNum type="romanLcPeriod"/>
            </a:pPr>
            <a:r>
              <a:rPr lang="es-CL" sz="2000" dirty="0" smtClean="0"/>
              <a:t>Defina </a:t>
            </a:r>
            <a:r>
              <a:rPr lang="es-CL" sz="2000" dirty="0"/>
              <a:t>a los agentes económicos que intervienen.</a:t>
            </a:r>
          </a:p>
          <a:p>
            <a:pPr marL="514350" indent="20638">
              <a:buFont typeface="+mj-lt"/>
              <a:buAutoNum type="romanLcPeriod"/>
            </a:pPr>
            <a:r>
              <a:rPr lang="es-CL" sz="2000" dirty="0" smtClean="0"/>
              <a:t>Defina </a:t>
            </a:r>
            <a:r>
              <a:rPr lang="es-CL" sz="2000" dirty="0"/>
              <a:t>los factores productivos que interactúan.</a:t>
            </a:r>
          </a:p>
          <a:p>
            <a:pPr marL="514350" indent="20638">
              <a:buFont typeface="+mj-lt"/>
              <a:buAutoNum type="romanLcPeriod"/>
            </a:pPr>
            <a:r>
              <a:rPr lang="es-CL" sz="2000" dirty="0" smtClean="0"/>
              <a:t>¿</a:t>
            </a:r>
            <a:r>
              <a:rPr lang="es-CL" sz="2000" dirty="0"/>
              <a:t>Qué tipos de flujos existen? Explique cada uno.</a:t>
            </a:r>
          </a:p>
          <a:p>
            <a:endParaRPr lang="es-CL" sz="2000" dirty="0" smtClean="0">
              <a:latin typeface="Times New Roman" pitchFamily="18" charset="0"/>
              <a:cs typeface="Times New Roman" pitchFamily="18" charset="0"/>
            </a:endParaRPr>
          </a:p>
          <a:p>
            <a:pPr marL="514350" lvl="0" indent="-514350">
              <a:buFont typeface="+mj-lt"/>
              <a:buAutoNum type="romanUcPeriod" startAt="4"/>
            </a:pPr>
            <a:r>
              <a:rPr lang="es-CL" sz="2000" dirty="0">
                <a:latin typeface="Times New Roman" pitchFamily="18" charset="0"/>
                <a:cs typeface="Times New Roman" pitchFamily="18" charset="0"/>
              </a:rPr>
              <a:t>Un economista le dice a usted: La teoría económica no tiene razón de ser, debido que en su pensamiento principal utiliza supuestos que resultan ser irreales. Comente</a:t>
            </a:r>
            <a:r>
              <a:rPr lang="es-CL" sz="2000" dirty="0" smtClean="0">
                <a:latin typeface="Times New Roman" pitchFamily="18" charset="0"/>
                <a:cs typeface="Times New Roman" pitchFamily="18" charset="0"/>
              </a:rPr>
              <a:t>.</a:t>
            </a:r>
          </a:p>
          <a:p>
            <a:pPr marL="514350" lvl="0" indent="-514350">
              <a:buFont typeface="+mj-lt"/>
              <a:buAutoNum type="romanUcPeriod" startAt="4"/>
            </a:pPr>
            <a:endParaRPr lang="es-CL" sz="2000" dirty="0" smtClean="0">
              <a:latin typeface="Times New Roman" pitchFamily="18" charset="0"/>
              <a:cs typeface="Times New Roman" pitchFamily="18" charset="0"/>
            </a:endParaRPr>
          </a:p>
          <a:p>
            <a:pPr marL="514350" indent="-514350">
              <a:buFont typeface="+mj-lt"/>
              <a:buAutoNum type="romanUcPeriod" startAt="4"/>
            </a:pPr>
            <a:r>
              <a:rPr lang="es-CL" sz="2000" dirty="0">
                <a:latin typeface="Times New Roman" pitchFamily="18" charset="0"/>
                <a:cs typeface="Times New Roman" pitchFamily="18" charset="0"/>
              </a:rPr>
              <a:t>¿Qué tipos de sistemas económicos existen y cuáles son sus características?</a:t>
            </a:r>
          </a:p>
          <a:p>
            <a:pPr marL="514350" lvl="0" indent="-514350">
              <a:buFont typeface="+mj-lt"/>
              <a:buAutoNum type="romanUcPeriod" startAt="4"/>
            </a:pP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67622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1446550"/>
          </a:xfrm>
          <a:prstGeom prst="rect">
            <a:avLst/>
          </a:prstGeom>
          <a:noFill/>
        </p:spPr>
        <p:txBody>
          <a:bodyPr wrap="square" rtlCol="0">
            <a:spAutoFit/>
          </a:bodyPr>
          <a:lstStyle/>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pic>
        <p:nvPicPr>
          <p:cNvPr id="16" name="15 Imagen"/>
          <p:cNvPicPr/>
          <p:nvPr/>
        </p:nvPicPr>
        <p:blipFill>
          <a:blip r:embed="rId2">
            <a:extLst>
              <a:ext uri="{28A0092B-C50C-407E-A947-70E740481C1C}">
                <a14:useLocalDpi xmlns:a14="http://schemas.microsoft.com/office/drawing/2010/main" val="0"/>
              </a:ext>
            </a:extLst>
          </a:blip>
          <a:srcRect/>
          <a:stretch>
            <a:fillRect/>
          </a:stretch>
        </p:blipFill>
        <p:spPr bwMode="auto">
          <a:xfrm>
            <a:off x="745257" y="764704"/>
            <a:ext cx="7211119" cy="5616624"/>
          </a:xfrm>
          <a:prstGeom prst="rect">
            <a:avLst/>
          </a:prstGeom>
          <a:noFill/>
          <a:ln>
            <a:noFill/>
          </a:ln>
        </p:spPr>
      </p:pic>
    </p:spTree>
    <p:extLst>
      <p:ext uri="{BB962C8B-B14F-4D97-AF65-F5344CB8AC3E}">
        <p14:creationId xmlns:p14="http://schemas.microsoft.com/office/powerpoint/2010/main" val="2109814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93"/>
          <a:stretch/>
        </p:blipFill>
        <p:spPr bwMode="auto">
          <a:xfrm>
            <a:off x="-9310" y="-27384"/>
            <a:ext cx="9189822" cy="691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3568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509200"/>
          </a:xfrm>
          <a:prstGeom prst="rect">
            <a:avLst/>
          </a:prstGeom>
          <a:noFill/>
        </p:spPr>
        <p:txBody>
          <a:bodyPr wrap="square" rtlCol="0">
            <a:spAutoFit/>
          </a:bodyPr>
          <a:lstStyle/>
          <a:p>
            <a:pPr marL="514350" indent="-514350" algn="just">
              <a:buFont typeface="+mj-lt"/>
              <a:buAutoNum type="romanUcPeriod"/>
            </a:pPr>
            <a:r>
              <a:rPr lang="es-CL" sz="2400" smtClean="0">
                <a:latin typeface="Times New Roman" pitchFamily="18" charset="0"/>
                <a:cs typeface="Times New Roman" pitchFamily="18" charset="0"/>
              </a:rPr>
              <a:t>5 </a:t>
            </a:r>
            <a:r>
              <a:rPr lang="es-CL" sz="2400" dirty="0" smtClean="0">
                <a:latin typeface="Times New Roman" pitchFamily="18" charset="0"/>
                <a:cs typeface="Times New Roman" pitchFamily="18" charset="0"/>
              </a:rPr>
              <a:t>décimas sumadas al primer parcial para quien explique el concepto de la Ley de rendimientos decrecientes de la tierra.</a:t>
            </a: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algn="just"/>
            <a:endParaRPr lang="es-CL" sz="24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284154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Evaluaciones: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093428"/>
          </a:xfrm>
          <a:prstGeom prst="rect">
            <a:avLst/>
          </a:prstGeom>
          <a:noFill/>
        </p:spPr>
        <p:txBody>
          <a:bodyPr wrap="square" rtlCol="0">
            <a:spAutoFit/>
          </a:bodyPr>
          <a:lstStyle/>
          <a:p>
            <a:pPr marL="514350" indent="-514350" algn="just">
              <a:buFont typeface="+mj-lt"/>
              <a:buAutoNum type="romanUcPeriod"/>
            </a:pPr>
            <a:r>
              <a:rPr lang="es-CL" sz="2000" dirty="0" smtClean="0">
                <a:latin typeface="Times New Roman" pitchFamily="18" charset="0"/>
                <a:cs typeface="Times New Roman" pitchFamily="18" charset="0"/>
              </a:rPr>
              <a:t>Primer Parcial						25%</a:t>
            </a:r>
          </a:p>
          <a:p>
            <a:pPr marL="514350" indent="-514350" algn="just">
              <a:buFont typeface="+mj-lt"/>
              <a:buAutoNum type="romanUcPeriod"/>
            </a:pPr>
            <a:r>
              <a:rPr lang="es-CL" sz="2000" dirty="0" smtClean="0">
                <a:latin typeface="Times New Roman" pitchFamily="18" charset="0"/>
                <a:cs typeface="Times New Roman" pitchFamily="18" charset="0"/>
              </a:rPr>
              <a:t>Segundo Parcial						30%</a:t>
            </a:r>
          </a:p>
          <a:p>
            <a:pPr marL="514350" indent="-514350" algn="just">
              <a:buFont typeface="+mj-lt"/>
              <a:buAutoNum type="romanUcPeriod"/>
            </a:pPr>
            <a:r>
              <a:rPr lang="es-CL" sz="2000" dirty="0" smtClean="0">
                <a:latin typeface="Times New Roman" pitchFamily="18" charset="0"/>
                <a:cs typeface="Times New Roman" pitchFamily="18" charset="0"/>
              </a:rPr>
              <a:t>Controles con y sin aviso, tareas y otras evaluaciones		15%</a:t>
            </a: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r>
              <a:rPr lang="es-CL" sz="2000" dirty="0" smtClean="0">
                <a:latin typeface="Times New Roman" pitchFamily="18" charset="0"/>
                <a:cs typeface="Times New Roman" pitchFamily="18" charset="0"/>
              </a:rPr>
              <a:t>Exámen global						30%</a:t>
            </a:r>
          </a:p>
          <a:p>
            <a:pPr marL="51435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endParaRPr lang="es-CL" sz="2000" dirty="0" smtClean="0">
              <a:latin typeface="Times New Roman" pitchFamily="18" charset="0"/>
              <a:cs typeface="Times New Roman" pitchFamily="18" charset="0"/>
            </a:endParaRPr>
          </a:p>
          <a:p>
            <a:pPr marL="514350" indent="-514350" algn="just">
              <a:buFont typeface="+mj-lt"/>
              <a:buAutoNum type="romanUcPeriod"/>
            </a:pPr>
            <a:r>
              <a:rPr lang="es-CL" sz="2000" dirty="0" smtClean="0">
                <a:latin typeface="Times New Roman" pitchFamily="18" charset="0"/>
                <a:cs typeface="Times New Roman" pitchFamily="18" charset="0"/>
              </a:rPr>
              <a:t>Los Encargos corresponderán a lecturas definidas para la siguiente clase y que el alumno debe traer analizada, de modo que sea posible conversarlas en clases, serán parte de los controles </a:t>
            </a:r>
            <a:r>
              <a:rPr lang="es-CL" sz="2000" b="1" dirty="0" smtClean="0">
                <a:latin typeface="Times New Roman" pitchFamily="18" charset="0"/>
                <a:cs typeface="Times New Roman" pitchFamily="18" charset="0"/>
              </a:rPr>
              <a:t>avisados.</a:t>
            </a:r>
          </a:p>
          <a:p>
            <a:pPr marL="514350" indent="-514350" algn="just">
              <a:buFont typeface="+mj-lt"/>
              <a:buAutoNum type="romanUcPeriod"/>
            </a:pP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6691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770537"/>
          </a:xfrm>
          <a:prstGeom prst="rect">
            <a:avLst/>
          </a:prstGeom>
          <a:noFill/>
        </p:spPr>
        <p:txBody>
          <a:bodyPr wrap="square" rtlCol="0">
            <a:spAutoFit/>
          </a:bodyPr>
          <a:lstStyle/>
          <a:p>
            <a:pPr marL="514350" indent="-514350" algn="just">
              <a:buFont typeface="+mj-lt"/>
              <a:buAutoNum type="romanUcPeriod"/>
            </a:pPr>
            <a:r>
              <a:rPr lang="es-CL" sz="2400" dirty="0" smtClean="0">
                <a:latin typeface="Times New Roman" pitchFamily="18" charset="0"/>
                <a:cs typeface="Times New Roman" pitchFamily="18" charset="0"/>
              </a:rPr>
              <a:t>Comunidad primitiva</a:t>
            </a: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marL="514350" indent="-514350" algn="just">
              <a:buFont typeface="+mj-lt"/>
              <a:buAutoNum type="romanUcPeriod"/>
            </a:pPr>
            <a:endParaRPr lang="es-CL" sz="2400" dirty="0" smtClean="0">
              <a:latin typeface="Times New Roman" pitchFamily="18" charset="0"/>
              <a:cs typeface="Times New Roman" pitchFamily="18" charset="0"/>
            </a:endParaRPr>
          </a:p>
          <a:p>
            <a:pPr algn="just"/>
            <a:endParaRPr lang="es-CL" sz="24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cxnSp>
        <p:nvCxnSpPr>
          <p:cNvPr id="3" name="2 Conector recto de flecha"/>
          <p:cNvCxnSpPr/>
          <p:nvPr/>
        </p:nvCxnSpPr>
        <p:spPr>
          <a:xfrm>
            <a:off x="539552" y="3068960"/>
            <a:ext cx="8208912" cy="0"/>
          </a:xfrm>
          <a:prstGeom prst="straightConnector1">
            <a:avLst/>
          </a:prstGeom>
          <a:ln w="57150" cap="rnd" cmpd="tri">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4860032" y="2348880"/>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Capitalismo Industrial</a:t>
            </a:r>
            <a:endParaRPr lang="es-CL" b="1" dirty="0">
              <a:solidFill>
                <a:schemeClr val="tx1"/>
              </a:solidFill>
              <a:latin typeface="Times New Roman" pitchFamily="18" charset="0"/>
              <a:cs typeface="Times New Roman" pitchFamily="18" charset="0"/>
            </a:endParaRPr>
          </a:p>
        </p:txBody>
      </p:sp>
      <p:sp>
        <p:nvSpPr>
          <p:cNvPr id="11" name="10 Rectángulo"/>
          <p:cNvSpPr/>
          <p:nvPr/>
        </p:nvSpPr>
        <p:spPr>
          <a:xfrm>
            <a:off x="3635896" y="3356992"/>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Mercantilismo</a:t>
            </a:r>
            <a:endParaRPr lang="es-CL" b="1" dirty="0">
              <a:solidFill>
                <a:schemeClr val="tx1"/>
              </a:solidFill>
              <a:latin typeface="Times New Roman" pitchFamily="18" charset="0"/>
              <a:cs typeface="Times New Roman" pitchFamily="18" charset="0"/>
            </a:endParaRPr>
          </a:p>
        </p:txBody>
      </p:sp>
      <p:sp>
        <p:nvSpPr>
          <p:cNvPr id="12" name="11 Rectángulo"/>
          <p:cNvSpPr/>
          <p:nvPr/>
        </p:nvSpPr>
        <p:spPr>
          <a:xfrm>
            <a:off x="2411760" y="2348880"/>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Feudalismo</a:t>
            </a:r>
            <a:endParaRPr lang="es-CL" b="1" dirty="0">
              <a:solidFill>
                <a:schemeClr val="tx1"/>
              </a:solidFill>
              <a:latin typeface="Times New Roman" pitchFamily="18" charset="0"/>
              <a:cs typeface="Times New Roman" pitchFamily="18" charset="0"/>
            </a:endParaRPr>
          </a:p>
        </p:txBody>
      </p:sp>
      <p:sp>
        <p:nvSpPr>
          <p:cNvPr id="13" name="12 Rectángulo"/>
          <p:cNvSpPr/>
          <p:nvPr/>
        </p:nvSpPr>
        <p:spPr>
          <a:xfrm>
            <a:off x="1259632" y="3356992"/>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Esclavismo</a:t>
            </a:r>
            <a:endParaRPr lang="es-CL" b="1" dirty="0">
              <a:solidFill>
                <a:schemeClr val="tx1"/>
              </a:solidFill>
              <a:latin typeface="Times New Roman" pitchFamily="18" charset="0"/>
              <a:cs typeface="Times New Roman" pitchFamily="18" charset="0"/>
            </a:endParaRPr>
          </a:p>
        </p:txBody>
      </p:sp>
      <p:sp>
        <p:nvSpPr>
          <p:cNvPr id="14" name="13 Rectángulo"/>
          <p:cNvSpPr/>
          <p:nvPr/>
        </p:nvSpPr>
        <p:spPr>
          <a:xfrm>
            <a:off x="395536" y="2310408"/>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Comunidad Primitiva</a:t>
            </a:r>
            <a:endParaRPr lang="es-CL" b="1" dirty="0">
              <a:solidFill>
                <a:schemeClr val="tx1"/>
              </a:solidFill>
              <a:latin typeface="Times New Roman" pitchFamily="18" charset="0"/>
              <a:cs typeface="Times New Roman" pitchFamily="18" charset="0"/>
            </a:endParaRPr>
          </a:p>
        </p:txBody>
      </p:sp>
      <p:sp>
        <p:nvSpPr>
          <p:cNvPr id="15" name="14 Rectángulo"/>
          <p:cNvSpPr/>
          <p:nvPr/>
        </p:nvSpPr>
        <p:spPr>
          <a:xfrm>
            <a:off x="6948264" y="2309664"/>
            <a:ext cx="18002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600" b="1" dirty="0" smtClean="0">
                <a:solidFill>
                  <a:schemeClr val="tx1"/>
                </a:solidFill>
                <a:latin typeface="Times New Roman" pitchFamily="18" charset="0"/>
                <a:cs typeface="Times New Roman" pitchFamily="18" charset="0"/>
              </a:rPr>
              <a:t>Capitalismo Financiero</a:t>
            </a:r>
            <a:endParaRPr lang="es-CL"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9251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770537"/>
          </a:xfrm>
          <a:prstGeom prst="rect">
            <a:avLst/>
          </a:prstGeom>
          <a:noFill/>
        </p:spPr>
        <p:txBody>
          <a:bodyPr wrap="square" rtlCol="0">
            <a:spAutoFit/>
          </a:bodyPr>
          <a:lstStyle/>
          <a:p>
            <a:pPr marL="514350" indent="-514350" algn="just">
              <a:buFont typeface="+mj-lt"/>
              <a:buAutoNum type="romanUcPeriod"/>
            </a:pPr>
            <a:r>
              <a:rPr lang="es-CL" sz="2400" dirty="0" smtClean="0">
                <a:latin typeface="Times New Roman" pitchFamily="18" charset="0"/>
                <a:cs typeface="Times New Roman" pitchFamily="18" charset="0"/>
              </a:rPr>
              <a:t>Economía Romana</a:t>
            </a:r>
          </a:p>
          <a:p>
            <a:pPr marL="971550" lvl="1" indent="-514350" algn="just">
              <a:buFont typeface="+mj-lt"/>
              <a:buAutoNum type="romanLcPeriod"/>
            </a:pPr>
            <a:r>
              <a:rPr lang="es-CL" sz="2400" dirty="0" smtClean="0">
                <a:solidFill>
                  <a:srgbClr val="FF0000"/>
                </a:solidFill>
                <a:latin typeface="Times New Roman" pitchFamily="18" charset="0"/>
                <a:cs typeface="Times New Roman" pitchFamily="18" charset="0"/>
              </a:rPr>
              <a:t>Agricultura, esclavitud y comercio.</a:t>
            </a:r>
          </a:p>
          <a:p>
            <a:pPr marL="800100" lvl="1" indent="-342900" algn="just">
              <a:buFont typeface="Arial" pitchFamily="34" charset="0"/>
              <a:buChar char="•"/>
            </a:pPr>
            <a:r>
              <a:rPr lang="es-CL" sz="24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Los agricultores eran el núcleo de la sociedad.</a:t>
            </a:r>
          </a:p>
          <a:p>
            <a:pPr marL="800100" lvl="1" indent="-342900" algn="just">
              <a:buFont typeface="Arial" pitchFamily="34" charset="0"/>
              <a:buChar char="•"/>
            </a:pP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Los romanos  mejoraron las técnicas agrícolas (arados, molinos más 	productivos, técnicas de regadío y uso de abono).</a:t>
            </a:r>
          </a:p>
          <a:p>
            <a:pPr marL="800100" lvl="1" indent="-342900" algn="just">
              <a:buFont typeface="Arial" pitchFamily="34" charset="0"/>
              <a:buChar char="•"/>
            </a:pP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Proletariado, era una clase de hombres libres pero sin tierras, de ciudades 	sometidas o bien esclavos liberados.</a:t>
            </a:r>
          </a:p>
          <a:p>
            <a:pPr marL="971550" lvl="1" indent="-514350" algn="just">
              <a:buFont typeface="+mj-lt"/>
              <a:buAutoNum type="romanLcPeriod" startAt="2"/>
            </a:pPr>
            <a:r>
              <a:rPr lang="es-CL" sz="2400" dirty="0" smtClean="0">
                <a:solidFill>
                  <a:srgbClr val="FF0000"/>
                </a:solidFill>
                <a:latin typeface="Times New Roman" pitchFamily="18" charset="0"/>
                <a:cs typeface="Times New Roman" pitchFamily="18" charset="0"/>
              </a:rPr>
              <a:t>El derecho romano y el pensamiento económico.</a:t>
            </a:r>
          </a:p>
          <a:p>
            <a:pPr marL="800100" lvl="1" indent="-342900" algn="just">
              <a:buFont typeface="Arial" pitchFamily="34" charset="0"/>
              <a:buChar char="•"/>
            </a:pPr>
            <a:r>
              <a:rPr lang="es-CL" sz="24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El imperio unifica el estatus jurídico de la península Ibérica, a cambio de 	la concesión de ciudadanía.</a:t>
            </a:r>
            <a:endParaRPr lang="es-CL" sz="2400" dirty="0" smtClean="0">
              <a:latin typeface="Times New Roman" pitchFamily="18" charset="0"/>
              <a:cs typeface="Times New Roman" pitchFamily="18" charset="0"/>
            </a:endParaRPr>
          </a:p>
          <a:p>
            <a:pPr marL="800100" lvl="1" indent="-342900" algn="just">
              <a:buFont typeface="Arial" pitchFamily="34" charset="0"/>
              <a:buChar char="•"/>
            </a:pP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Unificación de la cultura, adopción del cristianismo, </a:t>
            </a:r>
          </a:p>
          <a:p>
            <a:pPr marL="971550" lvl="1" indent="-514350" algn="just">
              <a:buFont typeface="+mj-lt"/>
              <a:buAutoNum type="romanLcPeriod" startAt="2"/>
            </a:pPr>
            <a:r>
              <a:rPr lang="es-CL" sz="2400" dirty="0" smtClean="0">
                <a:latin typeface="Times New Roman" pitchFamily="18" charset="0"/>
                <a:cs typeface="Times New Roman" pitchFamily="18" charset="0"/>
              </a:rPr>
              <a:t>Agronomía en Roma</a:t>
            </a:r>
          </a:p>
          <a:p>
            <a:pPr marL="800100" lvl="1" indent="-342900" algn="just">
              <a:buFont typeface="Arial" pitchFamily="34" charset="0"/>
              <a:buChar char="•"/>
            </a:pP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Existe un conjunto de conocimientos muy diversos aplicados a la 	agricultura y la ganadería.</a:t>
            </a:r>
            <a:endParaRPr lang="es-CL" dirty="0">
              <a:latin typeface="Times New Roman" pitchFamily="18" charset="0"/>
              <a:cs typeface="Times New Roman" pitchFamily="18" charset="0"/>
            </a:endParaRPr>
          </a:p>
        </p:txBody>
      </p:sp>
    </p:spTree>
    <p:extLst>
      <p:ext uri="{BB962C8B-B14F-4D97-AF65-F5344CB8AC3E}">
        <p14:creationId xmlns:p14="http://schemas.microsoft.com/office/powerpoint/2010/main" val="8298757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830997"/>
          </a:xfrm>
          <a:prstGeom prst="rect">
            <a:avLst/>
          </a:prstGeom>
          <a:noFill/>
        </p:spPr>
        <p:txBody>
          <a:bodyPr wrap="square" rtlCol="0">
            <a:spAutoFit/>
          </a:bodyPr>
          <a:lstStyle/>
          <a:p>
            <a:pPr marL="514350" indent="-514350" algn="just">
              <a:buFont typeface="+mj-lt"/>
              <a:buAutoNum type="romanUcPeriod"/>
            </a:pPr>
            <a:r>
              <a:rPr lang="es-CL" sz="2400" dirty="0">
                <a:latin typeface="Times New Roman" pitchFamily="18" charset="0"/>
                <a:cs typeface="Times New Roman" pitchFamily="18" charset="0"/>
              </a:rPr>
              <a:t>3</a:t>
            </a:r>
            <a:r>
              <a:rPr lang="es-CL" sz="2400" dirty="0" smtClean="0">
                <a:latin typeface="Times New Roman" pitchFamily="18" charset="0"/>
                <a:cs typeface="Times New Roman" pitchFamily="18" charset="0"/>
              </a:rPr>
              <a:t> décimas a quien conecte el concepto de valor de cambio con los planteamientos de Karl Marx acerca del capitalismo.</a:t>
            </a:r>
            <a:endParaRPr lang="es-CL" dirty="0">
              <a:latin typeface="Times New Roman" pitchFamily="18" charset="0"/>
              <a:cs typeface="Times New Roman" pitchFamily="18" charset="0"/>
            </a:endParaRPr>
          </a:p>
        </p:txBody>
      </p:sp>
    </p:spTree>
    <p:extLst>
      <p:ext uri="{BB962C8B-B14F-4D97-AF65-F5344CB8AC3E}">
        <p14:creationId xmlns:p14="http://schemas.microsoft.com/office/powerpoint/2010/main" val="23993408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78313"/>
          </a:xfrm>
          <a:prstGeom prst="rect">
            <a:avLst/>
          </a:prstGeom>
          <a:noFill/>
        </p:spPr>
        <p:txBody>
          <a:bodyPr wrap="square" rtlCol="0">
            <a:spAutoFit/>
          </a:bodyPr>
          <a:lstStyle/>
          <a:p>
            <a:pPr marL="514350" indent="-514350" algn="just">
              <a:buFont typeface="+mj-lt"/>
              <a:buAutoNum type="romanUcPeriod"/>
            </a:pPr>
            <a:r>
              <a:rPr lang="es-CL" sz="2400" dirty="0" smtClean="0">
                <a:latin typeface="Times New Roman" pitchFamily="18" charset="0"/>
                <a:cs typeface="Times New Roman" pitchFamily="18" charset="0"/>
              </a:rPr>
              <a:t>Mercantilismo (Siglo XVI a inicios del siglo XVIII)</a:t>
            </a:r>
          </a:p>
          <a:p>
            <a:pPr algn="just"/>
            <a:endParaRPr lang="es-CL" sz="2000" dirty="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El mercantilismo nace dentro de la transición de la edad media a la edad moderna.</a:t>
            </a:r>
          </a:p>
          <a:p>
            <a:pPr marL="342900" indent="-342900">
              <a:buFont typeface="Wingdings" pitchFamily="2" charset="2"/>
              <a:buChar char="v"/>
            </a:pPr>
            <a:r>
              <a:rPr lang="es-CL" sz="2000" dirty="0" smtClean="0">
                <a:latin typeface="Times New Roman" pitchFamily="18" charset="0"/>
                <a:cs typeface="Times New Roman" pitchFamily="18" charset="0"/>
              </a:rPr>
              <a:t>Cae el feudalismo, dando paso al concepto de estado-nación, dejando de lado el concepto de servidumbre por el de asalariado.</a:t>
            </a:r>
          </a:p>
          <a:p>
            <a:pPr marL="342900" indent="-342900">
              <a:buFont typeface="Wingdings" pitchFamily="2" charset="2"/>
              <a:buChar char="v"/>
            </a:pPr>
            <a:r>
              <a:rPr lang="es-CL" sz="2000" dirty="0" smtClean="0">
                <a:latin typeface="Times New Roman" pitchFamily="18" charset="0"/>
                <a:cs typeface="Times New Roman" pitchFamily="18" charset="0"/>
              </a:rPr>
              <a:t>Dada la posesión de oro y plata, se posibilita la creación de la banca, se acuña la  moneda y se masifica el crédito.</a:t>
            </a:r>
          </a:p>
          <a:p>
            <a:pPr marL="342900" indent="-342900">
              <a:buFont typeface="Wingdings" pitchFamily="2" charset="2"/>
              <a:buChar char="v"/>
            </a:pPr>
            <a:r>
              <a:rPr lang="es-CL" sz="2000" dirty="0" smtClean="0">
                <a:latin typeface="Times New Roman" pitchFamily="18" charset="0"/>
                <a:cs typeface="Times New Roman" pitchFamily="18" charset="0"/>
              </a:rPr>
              <a:t>El comercio comienza a tomar relevancia, con el nacimiento de nuevas rutas comerciales, comienza a gestarse la instauración de las exportaciones.</a:t>
            </a:r>
          </a:p>
          <a:p>
            <a:pPr marL="342900" indent="-342900">
              <a:buFont typeface="Wingdings" pitchFamily="2" charset="2"/>
              <a:buChar char="v"/>
            </a:pPr>
            <a:r>
              <a:rPr lang="es-CL" sz="2000" dirty="0" smtClean="0">
                <a:latin typeface="Times New Roman" pitchFamily="18" charset="0"/>
                <a:cs typeface="Times New Roman" pitchFamily="18" charset="0"/>
              </a:rPr>
              <a:t>EL factor guerras y conflictos armados en general es importante.</a:t>
            </a:r>
          </a:p>
          <a:p>
            <a:pPr marL="342900" indent="-342900">
              <a:buFont typeface="Wingdings" pitchFamily="2" charset="2"/>
              <a:buChar char="v"/>
            </a:pPr>
            <a:r>
              <a:rPr lang="es-CL" sz="2000" dirty="0" smtClean="0">
                <a:latin typeface="Times New Roman" pitchFamily="18" charset="0"/>
                <a:cs typeface="Times New Roman" pitchFamily="18" charset="0"/>
              </a:rPr>
              <a:t>Todas estas características comienzan a condensarse en el concepto de capitalismo.</a:t>
            </a:r>
          </a:p>
          <a:p>
            <a:r>
              <a:rPr lang="es-CL" sz="2000" dirty="0" smtClean="0">
                <a:latin typeface="Times New Roman" pitchFamily="18" charset="0"/>
                <a:cs typeface="Times New Roman" pitchFamily="18" charset="0"/>
              </a:rPr>
              <a:t>Exponentes destacados:</a:t>
            </a:r>
          </a:p>
          <a:p>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a) Thomas </a:t>
            </a:r>
            <a:r>
              <a:rPr lang="es-CL" sz="2000" dirty="0" err="1" smtClean="0">
                <a:latin typeface="Times New Roman" pitchFamily="18" charset="0"/>
                <a:cs typeface="Times New Roman" pitchFamily="18" charset="0"/>
              </a:rPr>
              <a:t>Mun</a:t>
            </a:r>
            <a:r>
              <a:rPr lang="es-CL" sz="2000" dirty="0" smtClean="0">
                <a:latin typeface="Times New Roman" pitchFamily="18" charset="0"/>
                <a:cs typeface="Times New Roman" pitchFamily="18" charset="0"/>
              </a:rPr>
              <a:t> (1571 – 1641)</a:t>
            </a:r>
          </a:p>
          <a:p>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b) William </a:t>
            </a:r>
            <a:r>
              <a:rPr lang="es-CL" sz="2000" dirty="0" err="1" smtClean="0">
                <a:latin typeface="Times New Roman" pitchFamily="18" charset="0"/>
                <a:cs typeface="Times New Roman" pitchFamily="18" charset="0"/>
              </a:rPr>
              <a:t>Petty</a:t>
            </a:r>
            <a:r>
              <a:rPr lang="es-CL" sz="2000" dirty="0" smtClean="0">
                <a:latin typeface="Times New Roman" pitchFamily="18" charset="0"/>
                <a:cs typeface="Times New Roman" pitchFamily="18" charset="0"/>
              </a:rPr>
              <a:t> (1623 – 1687) </a:t>
            </a:r>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6881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78313"/>
          </a:xfrm>
          <a:prstGeom prst="rect">
            <a:avLst/>
          </a:prstGeom>
          <a:noFill/>
        </p:spPr>
        <p:txBody>
          <a:bodyPr wrap="square" rtlCol="0">
            <a:spAutoFit/>
          </a:bodyPr>
          <a:lstStyle/>
          <a:p>
            <a:pPr marL="514350" indent="-514350" algn="just">
              <a:buFont typeface="+mj-lt"/>
              <a:buAutoNum type="romanUcPeriod" startAt="2"/>
            </a:pPr>
            <a:r>
              <a:rPr lang="es-CL" sz="2400" dirty="0" smtClean="0">
                <a:latin typeface="Times New Roman" pitchFamily="18" charset="0"/>
                <a:cs typeface="Times New Roman" pitchFamily="18" charset="0"/>
              </a:rPr>
              <a:t>Fisiócratas (Siglo XVIII)</a:t>
            </a:r>
          </a:p>
          <a:p>
            <a:pPr algn="just"/>
            <a:endParaRPr lang="es-CL" sz="2000" dirty="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La escuela Fisiócrata nace en Francia, en respuesta a revertir una situación decadente provocada por la mirada mercantilista.</a:t>
            </a:r>
          </a:p>
          <a:p>
            <a:pPr marL="342900" indent="-342900">
              <a:buFont typeface="Wingdings" pitchFamily="2" charset="2"/>
              <a:buChar char="v"/>
            </a:pPr>
            <a:r>
              <a:rPr lang="es-CL" sz="2000" dirty="0" smtClean="0">
                <a:latin typeface="Times New Roman" pitchFamily="18" charset="0"/>
                <a:cs typeface="Times New Roman" pitchFamily="18" charset="0"/>
              </a:rPr>
              <a:t>Se intenta volver a la forma de producción basada en la agricultura, siendo ésta el motor generador de riqueza.</a:t>
            </a:r>
          </a:p>
          <a:p>
            <a:pPr marL="342900" indent="-342900">
              <a:buFont typeface="Wingdings" pitchFamily="2" charset="2"/>
              <a:buChar char="v"/>
            </a:pPr>
            <a:r>
              <a:rPr lang="es-CL" sz="2000" dirty="0" smtClean="0">
                <a:latin typeface="Times New Roman" pitchFamily="18" charset="0"/>
                <a:cs typeface="Times New Roman" pitchFamily="18" charset="0"/>
              </a:rPr>
              <a:t>El estado debía preocuparse de gravar la actividad primaria, de forma que se transforme en la principal fuente de ingresos de un territorio.</a:t>
            </a:r>
          </a:p>
          <a:p>
            <a:pPr marL="342900" indent="-342900">
              <a:buFont typeface="Wingdings" pitchFamily="2" charset="2"/>
              <a:buChar char="v"/>
            </a:pPr>
            <a:r>
              <a:rPr lang="es-CL" sz="2000" dirty="0" smtClean="0">
                <a:latin typeface="Times New Roman" pitchFamily="18" charset="0"/>
                <a:cs typeface="Times New Roman" pitchFamily="18" charset="0"/>
              </a:rPr>
              <a:t>Divide a la población en tres clases sociales </a:t>
            </a:r>
          </a:p>
          <a:p>
            <a:pPr marL="914400" lvl="1" indent="-457200">
              <a:buFont typeface="+mj-lt"/>
              <a:buAutoNum type="alphaLcPeriod"/>
            </a:pPr>
            <a:r>
              <a:rPr lang="es-CL" sz="2000" dirty="0" smtClean="0">
                <a:latin typeface="Times New Roman" pitchFamily="18" charset="0"/>
                <a:cs typeface="Times New Roman" pitchFamily="18" charset="0"/>
              </a:rPr>
              <a:t>La productiva		Excedente por sobre el gasto.</a:t>
            </a:r>
          </a:p>
          <a:p>
            <a:pPr marL="914400" lvl="1" indent="-457200">
              <a:buFont typeface="+mj-lt"/>
              <a:buAutoNum type="alphaLcPeriod"/>
            </a:pPr>
            <a:r>
              <a:rPr lang="es-CL" sz="2000" dirty="0" smtClean="0">
                <a:latin typeface="Times New Roman" pitchFamily="18" charset="0"/>
                <a:cs typeface="Times New Roman" pitchFamily="18" charset="0"/>
              </a:rPr>
              <a:t>La estéril		Valor igual a los costos de producción.</a:t>
            </a:r>
          </a:p>
          <a:p>
            <a:pPr marL="914400" lvl="1" indent="-457200">
              <a:buFont typeface="+mj-lt"/>
              <a:buAutoNum type="alphaLcPeriod"/>
            </a:pPr>
            <a:r>
              <a:rPr lang="es-CL" sz="2000" dirty="0" smtClean="0">
                <a:latin typeface="Times New Roman" pitchFamily="18" charset="0"/>
                <a:cs typeface="Times New Roman" pitchFamily="18" charset="0"/>
              </a:rPr>
              <a:t>La propietaria de los recursos</a:t>
            </a: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r>
              <a:rPr lang="es-CL" sz="2000" dirty="0" smtClean="0">
                <a:latin typeface="Times New Roman" pitchFamily="18" charset="0"/>
                <a:cs typeface="Times New Roman" pitchFamily="18" charset="0"/>
              </a:rPr>
              <a:t>Exponentes destacados:</a:t>
            </a:r>
          </a:p>
          <a:p>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a) </a:t>
            </a:r>
            <a:r>
              <a:rPr lang="es-CL" sz="2000" dirty="0" err="1" smtClean="0">
                <a:latin typeface="Times New Roman" pitchFamily="18" charset="0"/>
                <a:cs typeface="Times New Roman" pitchFamily="18" charset="0"/>
              </a:rPr>
              <a:t>Francois</a:t>
            </a:r>
            <a:r>
              <a:rPr lang="es-CL" sz="2000" dirty="0" smtClean="0">
                <a:latin typeface="Times New Roman" pitchFamily="18" charset="0"/>
                <a:cs typeface="Times New Roman" pitchFamily="18" charset="0"/>
              </a:rPr>
              <a:t> </a:t>
            </a:r>
            <a:r>
              <a:rPr lang="es-CL" sz="2000" dirty="0" err="1" smtClean="0">
                <a:latin typeface="Times New Roman" pitchFamily="18" charset="0"/>
                <a:cs typeface="Times New Roman" pitchFamily="18" charset="0"/>
              </a:rPr>
              <a:t>Quesnay</a:t>
            </a:r>
            <a:r>
              <a:rPr lang="es-CL" sz="2000" dirty="0" smtClean="0">
                <a:latin typeface="Times New Roman" pitchFamily="18" charset="0"/>
                <a:cs typeface="Times New Roman" pitchFamily="18" charset="0"/>
              </a:rPr>
              <a:t> (1694 – 1774). Elaboró la primera…</a:t>
            </a:r>
          </a:p>
        </p:txBody>
      </p:sp>
    </p:spTree>
    <p:extLst>
      <p:ext uri="{BB962C8B-B14F-4D97-AF65-F5344CB8AC3E}">
        <p14:creationId xmlns:p14="http://schemas.microsoft.com/office/powerpoint/2010/main" val="2836718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78313"/>
          </a:xfrm>
          <a:prstGeom prst="rect">
            <a:avLst/>
          </a:prstGeom>
          <a:noFill/>
        </p:spPr>
        <p:txBody>
          <a:bodyPr wrap="square" rtlCol="0">
            <a:spAutoFit/>
          </a:bodyPr>
          <a:lstStyle/>
          <a:p>
            <a:pPr marL="514350" indent="-514350" algn="just">
              <a:buFont typeface="+mj-lt"/>
              <a:buAutoNum type="romanUcPeriod" startAt="2"/>
            </a:pPr>
            <a:r>
              <a:rPr lang="es-CL" sz="2400" dirty="0" smtClean="0">
                <a:latin typeface="Times New Roman" pitchFamily="18" charset="0"/>
                <a:cs typeface="Times New Roman" pitchFamily="18" charset="0"/>
              </a:rPr>
              <a:t>Fisiócratas (Siglo XVIII)</a:t>
            </a:r>
          </a:p>
          <a:p>
            <a:pPr algn="just"/>
            <a:endParaRPr lang="es-CL" sz="2000" dirty="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Su visión económica incentivaba la mínima intervención del Estado en la economía.</a:t>
            </a:r>
          </a:p>
          <a:p>
            <a:pPr marL="914400" lvl="1" indent="-457200">
              <a:buFont typeface="+mj-lt"/>
              <a:buAutoNum type="alphaLcPeriod"/>
            </a:pPr>
            <a:r>
              <a:rPr lang="es-CL" sz="2000" dirty="0" smtClean="0">
                <a:latin typeface="Times New Roman" pitchFamily="18" charset="0"/>
                <a:cs typeface="Times New Roman" pitchFamily="18" charset="0"/>
              </a:rPr>
              <a:t>Fomentar los intercambios comerciales agrícolas.</a:t>
            </a:r>
          </a:p>
          <a:p>
            <a:pPr marL="914400" lvl="1" indent="-457200">
              <a:buFont typeface="+mj-lt"/>
              <a:buAutoNum type="alphaLcPeriod"/>
            </a:pPr>
            <a:r>
              <a:rPr lang="es-CL" sz="2000" dirty="0" smtClean="0">
                <a:latin typeface="Times New Roman" pitchFamily="18" charset="0"/>
                <a:cs typeface="Times New Roman" pitchFamily="18" charset="0"/>
              </a:rPr>
              <a:t>Defender la propiedad privada.</a:t>
            </a:r>
          </a:p>
          <a:p>
            <a:pPr marL="914400" lvl="1" indent="-457200">
              <a:buFont typeface="+mj-lt"/>
              <a:buAutoNum type="alphaLcPeriod"/>
            </a:pPr>
            <a:r>
              <a:rPr lang="es-CL" sz="2000" dirty="0" smtClean="0">
                <a:latin typeface="Times New Roman" pitchFamily="18" charset="0"/>
                <a:cs typeface="Times New Roman" pitchFamily="18" charset="0"/>
              </a:rPr>
              <a:t>Obtener el mejor precio de mercado.</a:t>
            </a:r>
          </a:p>
          <a:p>
            <a:pPr marL="914400" lvl="1" indent="-457200">
              <a:buFont typeface="+mj-lt"/>
              <a:buAutoNum type="alphaLcPeriod"/>
            </a:pPr>
            <a:endParaRPr lang="es-CL" sz="2000" dirty="0" smtClean="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La matriz intersectorial que diseñó </a:t>
            </a:r>
            <a:r>
              <a:rPr lang="es-CL" sz="2000" dirty="0" err="1" smtClean="0">
                <a:latin typeface="Times New Roman" pitchFamily="18" charset="0"/>
                <a:cs typeface="Times New Roman" pitchFamily="18" charset="0"/>
              </a:rPr>
              <a:t>Quesnay</a:t>
            </a:r>
            <a:r>
              <a:rPr lang="es-CL" sz="2000" dirty="0" smtClean="0">
                <a:latin typeface="Times New Roman" pitchFamily="18" charset="0"/>
                <a:cs typeface="Times New Roman" pitchFamily="18" charset="0"/>
              </a:rPr>
              <a:t>, mapea la circulación del dinero y la producción entre grupos sociales y sectores de la economía.</a:t>
            </a:r>
          </a:p>
          <a:p>
            <a:pPr marL="342900" indent="-342900">
              <a:buFont typeface="Wingdings" pitchFamily="2" charset="2"/>
              <a:buChar char="v"/>
            </a:pPr>
            <a:r>
              <a:rPr lang="es-CL" sz="2000" dirty="0" smtClean="0">
                <a:latin typeface="Times New Roman" pitchFamily="18" charset="0"/>
                <a:cs typeface="Times New Roman" pitchFamily="18" charset="0"/>
              </a:rPr>
              <a:t>Fue uno de los precursores del flujo circular de la renta, identificando agentes, mercados y tipos de flujos presentes en una economía. </a:t>
            </a:r>
          </a:p>
          <a:p>
            <a:pPr marL="342900" indent="-342900">
              <a:buFont typeface="Wingdings" pitchFamily="2" charset="2"/>
              <a:buChar char="v"/>
            </a:pPr>
            <a:r>
              <a:rPr lang="es-CL" sz="2000" dirty="0" smtClean="0">
                <a:latin typeface="Times New Roman" pitchFamily="18" charset="0"/>
                <a:cs typeface="Times New Roman" pitchFamily="18" charset="0"/>
              </a:rPr>
              <a:t>La fuente de toda riqueza estaba en los recursos naturales, específicamente TIERRA.</a:t>
            </a:r>
            <a:endParaRPr lang="es-CL" sz="20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12114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339650"/>
          </a:xfrm>
          <a:prstGeom prst="rect">
            <a:avLst/>
          </a:prstGeom>
          <a:noFill/>
        </p:spPr>
        <p:txBody>
          <a:bodyPr wrap="square" rtlCol="0">
            <a:spAutoFit/>
          </a:bodyPr>
          <a:lstStyle/>
          <a:p>
            <a:pPr marL="514350" indent="-514350" algn="just">
              <a:buFont typeface="+mj-lt"/>
              <a:buAutoNum type="romanUcPeriod" startAt="3"/>
            </a:pPr>
            <a:r>
              <a:rPr lang="es-CL" sz="2400" dirty="0" smtClean="0">
                <a:latin typeface="Times New Roman" pitchFamily="18" charset="0"/>
                <a:cs typeface="Times New Roman" pitchFamily="18" charset="0"/>
              </a:rPr>
              <a:t>El comienzo de la era clásica: </a:t>
            </a:r>
          </a:p>
          <a:p>
            <a:pPr marL="514350" indent="-514350" algn="just">
              <a:buFont typeface="+mj-lt"/>
              <a:buAutoNum type="romanUcPeriod" startAt="3"/>
            </a:pPr>
            <a:endParaRPr lang="es-CL" sz="2400" dirty="0">
              <a:latin typeface="Times New Roman" pitchFamily="18" charset="0"/>
              <a:cs typeface="Times New Roman" pitchFamily="18" charset="0"/>
            </a:endParaRPr>
          </a:p>
          <a:p>
            <a:pPr marL="914400" lvl="1" indent="-457200" algn="just">
              <a:buAutoNum type="alphaLcParenR"/>
            </a:pPr>
            <a:r>
              <a:rPr lang="es-CL" sz="2400" dirty="0" smtClean="0">
                <a:latin typeface="Times New Roman" pitchFamily="18" charset="0"/>
                <a:cs typeface="Times New Roman" pitchFamily="18" charset="0"/>
              </a:rPr>
              <a:t>Adam Smith (filósofo inglés)</a:t>
            </a:r>
          </a:p>
          <a:p>
            <a:pPr marL="914400" lvl="1" indent="-457200" algn="just">
              <a:buAutoNum type="alphaLcParenR"/>
            </a:pPr>
            <a:endParaRPr lang="es-CL" sz="2400" dirty="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Se le considera el padre del liberalismo económico, gracias a la idea de llevar sus escritos a la mayoría de la población no especializada.</a:t>
            </a:r>
          </a:p>
          <a:p>
            <a:pPr marL="342900" indent="-342900">
              <a:buFont typeface="Wingdings" pitchFamily="2" charset="2"/>
              <a:buChar char="v"/>
            </a:pPr>
            <a:endParaRPr lang="es-CL" sz="2000" dirty="0" smtClean="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La clave del desarrollo estaba en “limpiar” la economía de obstáculos que impedían el crecimiento. </a:t>
            </a:r>
          </a:p>
          <a:p>
            <a:pPr marL="342900" indent="-342900">
              <a:buFont typeface="Wingdings" pitchFamily="2" charset="2"/>
              <a:buChar char="v"/>
            </a:pPr>
            <a:endParaRPr lang="es-CL" sz="2000" dirty="0" smtClean="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Es el capital quien comienza a invadir las decisiones de la actividad económica.</a:t>
            </a: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95466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708981"/>
          </a:xfrm>
          <a:prstGeom prst="rect">
            <a:avLst/>
          </a:prstGeom>
          <a:noFill/>
        </p:spPr>
        <p:txBody>
          <a:bodyPr wrap="square" rtlCol="0">
            <a:spAutoFit/>
          </a:bodyPr>
          <a:lstStyle/>
          <a:p>
            <a:pPr marL="514350" indent="-514350" algn="just">
              <a:buFont typeface="Wingdings" pitchFamily="2" charset="2"/>
              <a:buChar char="v"/>
            </a:pPr>
            <a:r>
              <a:rPr lang="es-CL" sz="2000" dirty="0" smtClean="0">
                <a:latin typeface="Times New Roman" pitchFamily="18" charset="0"/>
                <a:cs typeface="Times New Roman" pitchFamily="18" charset="0"/>
              </a:rPr>
              <a:t>Adam Smith acuñó el término de la mano invisible</a:t>
            </a:r>
            <a:r>
              <a:rPr lang="es-CL" sz="2000" dirty="0">
                <a:latin typeface="Times New Roman" pitchFamily="18" charset="0"/>
                <a:cs typeface="Times New Roman" pitchFamily="18" charset="0"/>
              </a:rPr>
              <a:t>.</a:t>
            </a:r>
            <a:endParaRPr lang="es-CL" sz="2000" dirty="0" smtClean="0">
              <a:latin typeface="Times New Roman" pitchFamily="18" charset="0"/>
              <a:cs typeface="Times New Roman" pitchFamily="18" charset="0"/>
            </a:endParaRPr>
          </a:p>
          <a:p>
            <a:pPr marL="514350" indent="-514350" algn="just">
              <a:buFont typeface="Wingdings" pitchFamily="2" charset="2"/>
              <a:buChar char="v"/>
            </a:pPr>
            <a:endParaRPr lang="es-CL" sz="2000" dirty="0">
              <a:latin typeface="Times New Roman" pitchFamily="18" charset="0"/>
              <a:cs typeface="Times New Roman" pitchFamily="18" charset="0"/>
            </a:endParaRPr>
          </a:p>
          <a:p>
            <a:pPr marL="514350" indent="-514350" algn="just">
              <a:buFont typeface="Wingdings" pitchFamily="2" charset="2"/>
              <a:buChar char="v"/>
            </a:pPr>
            <a:r>
              <a:rPr lang="es-CL" sz="2000" dirty="0" smtClean="0">
                <a:latin typeface="Times New Roman" pitchFamily="18" charset="0"/>
                <a:cs typeface="Times New Roman" pitchFamily="18" charset="0"/>
              </a:rPr>
              <a:t>La clave para entender su pensamiento está en la actividad humana basada en la especialización del trabajo.</a:t>
            </a:r>
          </a:p>
          <a:p>
            <a:pPr marL="514350" indent="-514350" algn="just">
              <a:buFont typeface="Wingdings" pitchFamily="2" charset="2"/>
              <a:buChar char="v"/>
            </a:pPr>
            <a:endParaRPr lang="es-CL" sz="2000" dirty="0">
              <a:latin typeface="Times New Roman" pitchFamily="18" charset="0"/>
              <a:cs typeface="Times New Roman" pitchFamily="18" charset="0"/>
            </a:endParaRPr>
          </a:p>
          <a:p>
            <a:pPr marL="514350" indent="-514350" algn="just">
              <a:buFont typeface="Wingdings" pitchFamily="2" charset="2"/>
              <a:buChar char="v"/>
            </a:pPr>
            <a:r>
              <a:rPr lang="es-CL" sz="2000" dirty="0" smtClean="0">
                <a:latin typeface="Times New Roman" pitchFamily="18" charset="0"/>
                <a:cs typeface="Times New Roman" pitchFamily="18" charset="0"/>
              </a:rPr>
              <a:t>Sumado a ello está la importancia de las actividades extractivas, como polo de generación de riqueza.</a:t>
            </a:r>
          </a:p>
          <a:p>
            <a:pPr marL="514350" indent="-514350" algn="just">
              <a:buFont typeface="Wingdings" pitchFamily="2" charset="2"/>
              <a:buChar char="v"/>
            </a:pPr>
            <a:endParaRPr lang="es-CL" sz="2000" dirty="0">
              <a:latin typeface="Times New Roman" pitchFamily="18" charset="0"/>
              <a:cs typeface="Times New Roman" pitchFamily="18" charset="0"/>
            </a:endParaRPr>
          </a:p>
          <a:p>
            <a:pPr marL="514350" indent="-514350" algn="just">
              <a:buFont typeface="Wingdings" pitchFamily="2" charset="2"/>
              <a:buChar char="v"/>
            </a:pPr>
            <a:r>
              <a:rPr lang="es-CL" sz="2000" dirty="0" smtClean="0">
                <a:latin typeface="Times New Roman" pitchFamily="18" charset="0"/>
                <a:cs typeface="Times New Roman" pitchFamily="18" charset="0"/>
              </a:rPr>
              <a:t>Realiza una distinción muy importante entre el </a:t>
            </a:r>
            <a:r>
              <a:rPr lang="es-CL" sz="2000" b="1" dirty="0" smtClean="0">
                <a:latin typeface="Times New Roman" pitchFamily="18" charset="0"/>
                <a:cs typeface="Times New Roman" pitchFamily="18" charset="0"/>
              </a:rPr>
              <a:t>valor de cambio</a:t>
            </a:r>
            <a:r>
              <a:rPr lang="es-CL" sz="2000" dirty="0" smtClean="0">
                <a:latin typeface="Times New Roman" pitchFamily="18" charset="0"/>
                <a:cs typeface="Times New Roman" pitchFamily="18" charset="0"/>
              </a:rPr>
              <a:t> de los bienes y el </a:t>
            </a:r>
            <a:r>
              <a:rPr lang="es-CL" sz="2000" b="1" dirty="0" smtClean="0">
                <a:latin typeface="Times New Roman" pitchFamily="18" charset="0"/>
                <a:cs typeface="Times New Roman" pitchFamily="18" charset="0"/>
              </a:rPr>
              <a:t>valor de uso.</a:t>
            </a:r>
          </a:p>
          <a:p>
            <a:pPr marL="514350" indent="-514350" algn="just">
              <a:buFont typeface="Wingdings" pitchFamily="2" charset="2"/>
              <a:buChar char="v"/>
            </a:pPr>
            <a:endParaRPr lang="es-CL" sz="2000" b="1" dirty="0">
              <a:latin typeface="Times New Roman" pitchFamily="18" charset="0"/>
              <a:cs typeface="Times New Roman" pitchFamily="18" charset="0"/>
            </a:endParaRPr>
          </a:p>
          <a:p>
            <a:pPr marL="514350" indent="-514350" algn="just">
              <a:buFont typeface="Wingdings" pitchFamily="2" charset="2"/>
              <a:buChar char="v"/>
            </a:pPr>
            <a:r>
              <a:rPr lang="es-CL" sz="2000" b="1" dirty="0" smtClean="0">
                <a:latin typeface="Times New Roman" pitchFamily="18" charset="0"/>
                <a:cs typeface="Times New Roman" pitchFamily="18" charset="0"/>
              </a:rPr>
              <a:t>Recuerden que todo lo escrito por él debe contextualizarse históricamente, ¿que sucede en las últimas décadas del siglo XVIII hasta mediados del siglo XIX?</a:t>
            </a:r>
          </a:p>
          <a:p>
            <a:pPr marL="514350" indent="-514350" algn="just">
              <a:buFont typeface="Wingdings" pitchFamily="2" charset="2"/>
              <a:buChar char="v"/>
            </a:pPr>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4630085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1631216"/>
          </a:xfrm>
          <a:prstGeom prst="rect">
            <a:avLst/>
          </a:prstGeom>
          <a:noFill/>
        </p:spPr>
        <p:txBody>
          <a:bodyPr wrap="square" rtlCol="0">
            <a:spAutoFit/>
          </a:bodyPr>
          <a:lstStyle/>
          <a:p>
            <a:pPr marL="514350" indent="-514350" algn="just">
              <a:buFont typeface="Wingdings" pitchFamily="2" charset="2"/>
              <a:buChar char="v"/>
            </a:pPr>
            <a:r>
              <a:rPr lang="es-CL" sz="2000" b="1" dirty="0">
                <a:latin typeface="Times New Roman" pitchFamily="18" charset="0"/>
                <a:cs typeface="Times New Roman" pitchFamily="18" charset="0"/>
              </a:rPr>
              <a:t>En casi medio siglo se logran avances acumulados, en términos de producción, que superan lo conseguido en la historia precedente.</a:t>
            </a:r>
          </a:p>
          <a:p>
            <a:pPr marL="514350" indent="-514350" algn="just">
              <a:buFont typeface="Wingdings" pitchFamily="2" charset="2"/>
              <a:buChar char="v"/>
            </a:pPr>
            <a:endParaRPr lang="es-CL" sz="2000" dirty="0" smtClean="0">
              <a:latin typeface="Times New Roman" pitchFamily="18" charset="0"/>
              <a:cs typeface="Times New Roman" pitchFamily="18" charset="0"/>
            </a:endParaRPr>
          </a:p>
          <a:p>
            <a:pPr marL="514350" indent="-514350" algn="just">
              <a:buFont typeface="Wingdings" pitchFamily="2" charset="2"/>
              <a:buChar char="v"/>
            </a:pPr>
            <a:r>
              <a:rPr lang="es-CL" sz="2000" dirty="0" smtClean="0">
                <a:latin typeface="Times New Roman" pitchFamily="18" charset="0"/>
                <a:cs typeface="Times New Roman" pitchFamily="18" charset="0"/>
              </a:rPr>
              <a:t>Nuevamente cambia el paradigma, la base de toda riqueza está en el mejor aprovechamiento de la mano de obra (especialización productiva).</a:t>
            </a:r>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871123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031873"/>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En épocas de revolución industrial: </a:t>
            </a:r>
          </a:p>
          <a:p>
            <a:pPr marL="514350" indent="-514350" algn="just">
              <a:buFont typeface="+mj-lt"/>
              <a:buAutoNum type="romanUcPeriod" startAt="4"/>
            </a:pPr>
            <a:endParaRPr lang="es-CL" sz="2400" dirty="0">
              <a:latin typeface="Times New Roman" pitchFamily="18" charset="0"/>
              <a:cs typeface="Times New Roman" pitchFamily="18" charset="0"/>
            </a:endParaRPr>
          </a:p>
          <a:p>
            <a:pPr marL="914400" lvl="1" indent="-457200" algn="just">
              <a:buAutoNum type="alphaLcParenR"/>
            </a:pPr>
            <a:r>
              <a:rPr lang="es-CL" sz="2400" dirty="0" smtClean="0">
                <a:latin typeface="Times New Roman" pitchFamily="18" charset="0"/>
                <a:cs typeface="Times New Roman" pitchFamily="18" charset="0"/>
              </a:rPr>
              <a:t>David Ricardo (1772 - 1823)</a:t>
            </a:r>
          </a:p>
          <a:p>
            <a:pPr marL="914400" lvl="1" indent="-457200" algn="just">
              <a:buAutoNum type="alphaLcParenR"/>
            </a:pPr>
            <a:endParaRPr lang="es-CL" sz="24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Desarrolló entre muchas ideas la desagregación del producto total de la economía, dependiendo de la clase social a la que se pertenecía.</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Dentro de sus postulados planteó el rendimiento decreciente del factor productivo tierra.</a:t>
            </a:r>
          </a:p>
          <a:p>
            <a:pPr marL="342900" indent="-342900">
              <a:buFont typeface="Wingdings" pitchFamily="2" charset="2"/>
              <a:buChar char="v"/>
            </a:pPr>
            <a:endParaRPr lang="es-CL" sz="2000" dirty="0" smtClean="0">
              <a:latin typeface="Times New Roman" pitchFamily="18" charset="0"/>
              <a:cs typeface="Times New Roman" pitchFamily="18" charset="0"/>
            </a:endParaRPr>
          </a:p>
          <a:p>
            <a:pPr marL="342900" indent="-342900">
              <a:buFont typeface="Wingdings" pitchFamily="2" charset="2"/>
              <a:buChar char="v"/>
            </a:pPr>
            <a:r>
              <a:rPr lang="es-CL" sz="2000" dirty="0" smtClean="0">
                <a:latin typeface="Times New Roman" pitchFamily="18" charset="0"/>
                <a:cs typeface="Times New Roman" pitchFamily="18" charset="0"/>
              </a:rPr>
              <a:t>La base de ello estaba en la idea de que los terratenientes mantenían altos los precios de los alimentos de manera artificial.</a:t>
            </a:r>
          </a:p>
        </p:txBody>
      </p:sp>
    </p:spTree>
    <p:extLst>
      <p:ext uri="{BB962C8B-B14F-4D97-AF65-F5344CB8AC3E}">
        <p14:creationId xmlns:p14="http://schemas.microsoft.com/office/powerpoint/2010/main" val="1666415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3F5CD61-7CD5-447F-862A-BC15C73F045A}"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Contenidos del curso: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201424"/>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El curso estará divido en tres grandes temas a tratar:</a:t>
            </a:r>
          </a:p>
          <a:p>
            <a:pPr algn="just"/>
            <a:endParaRPr lang="es-CL" sz="2000" dirty="0" smtClean="0">
              <a:latin typeface="Times New Roman" pitchFamily="18" charset="0"/>
              <a:cs typeface="Times New Roman" pitchFamily="18" charset="0"/>
            </a:endParaRPr>
          </a:p>
          <a:p>
            <a:pPr marL="514350" lvl="0" indent="-514350" algn="just">
              <a:buFont typeface="+mj-lt"/>
              <a:buAutoNum type="romanUcPeriod"/>
            </a:pPr>
            <a:r>
              <a:rPr lang="es-ES" sz="2000" b="1" dirty="0">
                <a:latin typeface="Times New Roman" pitchFamily="18" charset="0"/>
                <a:cs typeface="Times New Roman" pitchFamily="18" charset="0"/>
              </a:rPr>
              <a:t>PROBLEMA ECONÓMICO Y SISTEMAS </a:t>
            </a:r>
            <a:r>
              <a:rPr lang="es-ES" sz="2000" b="1" dirty="0" smtClean="0">
                <a:latin typeface="Times New Roman" pitchFamily="18" charset="0"/>
                <a:cs typeface="Times New Roman" pitchFamily="18" charset="0"/>
              </a:rPr>
              <a:t>ECONÓMICOS</a:t>
            </a:r>
          </a:p>
          <a:p>
            <a:pPr marL="514350" lvl="0" indent="-514350" algn="just">
              <a:buFont typeface="+mj-lt"/>
              <a:buAutoNum type="romanUcPeriod"/>
            </a:pPr>
            <a:endParaRPr lang="es-CL" sz="2000" dirty="0">
              <a:latin typeface="Times New Roman" pitchFamily="18" charset="0"/>
              <a:cs typeface="Times New Roman" pitchFamily="18" charset="0"/>
            </a:endParaRPr>
          </a:p>
          <a:p>
            <a:pPr marL="514350" indent="-514350" algn="just">
              <a:buFont typeface="+mj-lt"/>
              <a:buAutoNum type="romanUcPeriod"/>
            </a:pPr>
            <a:r>
              <a:rPr lang="es-ES" sz="2000" b="1" dirty="0">
                <a:latin typeface="Times New Roman" pitchFamily="18" charset="0"/>
                <a:cs typeface="Times New Roman" pitchFamily="18" charset="0"/>
              </a:rPr>
              <a:t>INTRODUCCIÓN A LA </a:t>
            </a:r>
            <a:r>
              <a:rPr lang="es-ES" sz="2000" b="1" dirty="0" smtClean="0">
                <a:latin typeface="Times New Roman" pitchFamily="18" charset="0"/>
                <a:cs typeface="Times New Roman" pitchFamily="18" charset="0"/>
              </a:rPr>
              <a:t>MICROECONOMÍA</a:t>
            </a:r>
          </a:p>
          <a:p>
            <a:pPr marL="514350" indent="-514350" algn="just">
              <a:buFont typeface="+mj-lt"/>
              <a:buAutoNum type="romanUcPeriod"/>
            </a:pPr>
            <a:endParaRPr lang="es-CL" sz="2000" b="1" dirty="0">
              <a:latin typeface="Times New Roman" pitchFamily="18" charset="0"/>
              <a:cs typeface="Times New Roman" pitchFamily="18" charset="0"/>
            </a:endParaRPr>
          </a:p>
          <a:p>
            <a:pPr marL="514350" indent="-514350" algn="just">
              <a:buFont typeface="+mj-lt"/>
              <a:buAutoNum type="romanUcPeriod"/>
            </a:pPr>
            <a:r>
              <a:rPr lang="es-ES" sz="2000" b="1" dirty="0">
                <a:latin typeface="Times New Roman" pitchFamily="18" charset="0"/>
                <a:cs typeface="Times New Roman" pitchFamily="18" charset="0"/>
              </a:rPr>
              <a:t>INTRODUCCIÓN A LA </a:t>
            </a:r>
            <a:r>
              <a:rPr lang="es-ES" sz="2000" b="1" dirty="0" smtClean="0">
                <a:latin typeface="Times New Roman" pitchFamily="18" charset="0"/>
                <a:cs typeface="Times New Roman" pitchFamily="18" charset="0"/>
              </a:rPr>
              <a:t>MACROECONOMÍA</a:t>
            </a:r>
          </a:p>
          <a:p>
            <a:pPr marL="514350" indent="-514350" algn="just">
              <a:buFont typeface="+mj-lt"/>
              <a:buAutoNum type="romanUcPeriod"/>
            </a:pPr>
            <a:endParaRPr lang="es-ES" sz="2000" b="1" dirty="0">
              <a:latin typeface="Times New Roman" pitchFamily="18" charset="0"/>
              <a:cs typeface="Times New Roman" pitchFamily="18" charset="0"/>
            </a:endParaRPr>
          </a:p>
          <a:p>
            <a:pPr algn="just"/>
            <a:endParaRPr lang="es-CL" sz="2000" b="1"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marL="514350" lvl="0" indent="-514350" algn="just">
              <a:buFont typeface="+mj-lt"/>
              <a:buAutoNum type="romanUcPeriod"/>
            </a:pPr>
            <a:r>
              <a:rPr lang="es-ES" sz="2000" b="1" dirty="0">
                <a:solidFill>
                  <a:srgbClr val="FF0000"/>
                </a:solidFill>
                <a:latin typeface="Times New Roman" pitchFamily="18" charset="0"/>
                <a:cs typeface="Times New Roman" pitchFamily="18" charset="0"/>
              </a:rPr>
              <a:t>PROBLEMA ECONÓMICO Y SISTEMAS ECONÓMICOS</a:t>
            </a:r>
            <a:endParaRPr lang="es-CL" sz="2000" dirty="0">
              <a:solidFill>
                <a:srgbClr val="FF0000"/>
              </a:solidFill>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marL="971550" lvl="1" indent="-514350" algn="just">
              <a:buFont typeface="+mj-lt"/>
              <a:buAutoNum type="romanLcPeriod"/>
            </a:pPr>
            <a:r>
              <a:rPr lang="es-CL" sz="2000" dirty="0" smtClean="0">
                <a:latin typeface="Times New Roman" pitchFamily="18" charset="0"/>
                <a:cs typeface="Times New Roman" pitchFamily="18" charset="0"/>
              </a:rPr>
              <a:t>Concepto de escasez.</a:t>
            </a:r>
          </a:p>
          <a:p>
            <a:pPr marL="971550" lvl="1" indent="-514350" algn="just">
              <a:buFont typeface="+mj-lt"/>
              <a:buAutoNum type="romanLcPeriod"/>
            </a:pPr>
            <a:r>
              <a:rPr lang="es-CL" sz="2000" dirty="0" smtClean="0">
                <a:latin typeface="Times New Roman" pitchFamily="18" charset="0"/>
                <a:cs typeface="Times New Roman" pitchFamily="18" charset="0"/>
              </a:rPr>
              <a:t>Sistemas económicos en la historia.</a:t>
            </a:r>
          </a:p>
          <a:p>
            <a:pPr marL="971550" lvl="1" indent="-514350" algn="just">
              <a:buFont typeface="+mj-lt"/>
              <a:buAutoNum type="romanLcPeriod"/>
            </a:pPr>
            <a:r>
              <a:rPr lang="es-CL" sz="2000" dirty="0" smtClean="0">
                <a:latin typeface="Times New Roman" pitchFamily="18" charset="0"/>
                <a:cs typeface="Times New Roman" pitchFamily="18" charset="0"/>
              </a:rPr>
              <a:t>Pensamiento Económico.</a:t>
            </a:r>
          </a:p>
          <a:p>
            <a:endParaRPr lang="es-CL" sz="3200" dirty="0">
              <a:latin typeface="Times New Roman" pitchFamily="18" charset="0"/>
              <a:cs typeface="Times New Roman" pitchFamily="18" charset="0"/>
            </a:endParaRPr>
          </a:p>
        </p:txBody>
      </p:sp>
    </p:spTree>
    <p:extLst>
      <p:ext uri="{BB962C8B-B14F-4D97-AF65-F5344CB8AC3E}">
        <p14:creationId xmlns:p14="http://schemas.microsoft.com/office/powerpoint/2010/main" val="4090119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139869"/>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En épocas de revolución industrial: </a:t>
            </a:r>
          </a:p>
          <a:p>
            <a:pPr marL="514350" indent="-514350" algn="just">
              <a:buFont typeface="+mj-lt"/>
              <a:buAutoNum type="romanUcPeriod" startAt="4"/>
            </a:pPr>
            <a:endParaRPr lang="es-CL" sz="24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En su afán de explicar cómo se repartía la producción total dentro de la economía, debía distinguir cuáles eran las clases sociales existentes:</a:t>
            </a:r>
          </a:p>
          <a:p>
            <a:pPr marL="800100" lvl="1" indent="-342900" algn="just">
              <a:buFont typeface="Wingdings" pitchFamily="2" charset="2"/>
              <a:buChar char="v"/>
            </a:pPr>
            <a:r>
              <a:rPr lang="es-CL" sz="2000" dirty="0" smtClean="0">
                <a:latin typeface="Times New Roman" pitchFamily="18" charset="0"/>
                <a:cs typeface="Times New Roman" pitchFamily="18" charset="0"/>
              </a:rPr>
              <a:t>Terratenientes 	[generaban rentas].</a:t>
            </a:r>
          </a:p>
          <a:p>
            <a:pPr marL="800100" lvl="1" indent="-342900" algn="just">
              <a:buFont typeface="Wingdings" pitchFamily="2" charset="2"/>
              <a:buChar char="v"/>
            </a:pPr>
            <a:r>
              <a:rPr lang="es-CL" sz="2000" dirty="0" smtClean="0">
                <a:latin typeface="Times New Roman" pitchFamily="18" charset="0"/>
                <a:cs typeface="Times New Roman" pitchFamily="18" charset="0"/>
              </a:rPr>
              <a:t>Capitalistas	[percibían ganancias].</a:t>
            </a:r>
          </a:p>
          <a:p>
            <a:pPr marL="800100" lvl="1" indent="-342900" algn="just">
              <a:buFont typeface="Wingdings" pitchFamily="2" charset="2"/>
              <a:buChar char="v"/>
            </a:pPr>
            <a:r>
              <a:rPr lang="es-CL" sz="2000" dirty="0" smtClean="0">
                <a:latin typeface="Times New Roman" pitchFamily="18" charset="0"/>
                <a:cs typeface="Times New Roman" pitchFamily="18" charset="0"/>
              </a:rPr>
              <a:t>Trabajadores	[asalariados].</a:t>
            </a:r>
          </a:p>
          <a:p>
            <a:pPr marL="800100" lvl="1" indent="-342900" algn="just">
              <a:buFont typeface="Wingdings" pitchFamily="2" charset="2"/>
              <a:buChar char="v"/>
            </a:pPr>
            <a:endParaRPr lang="es-CL" sz="2000" dirty="0">
              <a:latin typeface="Times New Roman" pitchFamily="18" charset="0"/>
              <a:cs typeface="Times New Roman" pitchFamily="18" charset="0"/>
            </a:endParaRPr>
          </a:p>
          <a:p>
            <a:pPr marL="800100" lvl="1" indent="-342900" algn="just">
              <a:buFont typeface="Wingdings" pitchFamily="2" charset="2"/>
              <a:buChar char="v"/>
            </a:pPr>
            <a:endParaRPr lang="es-CL" sz="2000" dirty="0" smtClean="0">
              <a:latin typeface="Times New Roman" pitchFamily="18" charset="0"/>
              <a:cs typeface="Times New Roman" pitchFamily="18" charset="0"/>
            </a:endParaRPr>
          </a:p>
          <a:p>
            <a:pPr marL="342900" lvl="1" indent="-342900" algn="just">
              <a:buFont typeface="Wingdings" pitchFamily="2" charset="2"/>
              <a:buChar char="v"/>
            </a:pPr>
            <a:r>
              <a:rPr lang="es-CL" sz="2000" dirty="0" smtClean="0">
                <a:latin typeface="Times New Roman" pitchFamily="18" charset="0"/>
                <a:cs typeface="Times New Roman" pitchFamily="18" charset="0"/>
              </a:rPr>
              <a:t>Ricardo planteó la ley de rendimientos marginales decrecientes del factor productivo tierra.</a:t>
            </a:r>
          </a:p>
          <a:p>
            <a:pPr marL="800100" lvl="2" indent="-342900" algn="just">
              <a:buFont typeface="Wingdings" pitchFamily="2" charset="2"/>
              <a:buChar char="v"/>
            </a:pPr>
            <a:r>
              <a:rPr lang="es-CL" sz="2000" dirty="0" smtClean="0">
                <a:latin typeface="Times New Roman" pitchFamily="18" charset="0"/>
                <a:cs typeface="Times New Roman" pitchFamily="18" charset="0"/>
              </a:rPr>
              <a:t>Así concibe la renta como el diferencial entre las mejores tierras vs las peores tierras.</a:t>
            </a:r>
          </a:p>
          <a:p>
            <a:pPr marL="457200" lvl="3" algn="just"/>
            <a:endParaRPr lang="es-CL" sz="2000" dirty="0" smtClean="0">
              <a:latin typeface="Times New Roman" pitchFamily="18" charset="0"/>
              <a:cs typeface="Times New Roman" pitchFamily="18" charset="0"/>
            </a:endParaRPr>
          </a:p>
          <a:p>
            <a:pPr marL="342900" lvl="3" indent="-342900" algn="just">
              <a:buFont typeface="Wingdings" pitchFamily="2" charset="2"/>
              <a:buChar char="v"/>
            </a:pPr>
            <a:r>
              <a:rPr lang="es-CL" sz="2000" dirty="0" smtClean="0">
                <a:latin typeface="Times New Roman" pitchFamily="18" charset="0"/>
                <a:cs typeface="Times New Roman" pitchFamily="18" charset="0"/>
              </a:rPr>
              <a:t>¿Que sucede con la especialización productiva?</a:t>
            </a:r>
            <a:endParaRPr lang="es-CL" sz="2000" dirty="0">
              <a:latin typeface="Times New Roman" pitchFamily="18" charset="0"/>
              <a:cs typeface="Times New Roman" pitchFamily="18" charset="0"/>
            </a:endParaRPr>
          </a:p>
          <a:p>
            <a:pPr marL="800100" lvl="2" indent="-342900" algn="just">
              <a:buFont typeface="Wingdings" pitchFamily="2" charset="2"/>
              <a:buChar char="v"/>
            </a:pP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77036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86090"/>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Ricardo y la ventaja comparativa: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Es necesario primero distinguir entre:</a:t>
            </a:r>
          </a:p>
          <a:p>
            <a:pPr marL="971550" lvl="1" indent="-514350" algn="just">
              <a:buFont typeface="+mj-lt"/>
              <a:buAutoNum type="romanLcPeriod"/>
            </a:pPr>
            <a:r>
              <a:rPr lang="es-CL" sz="2000" dirty="0" smtClean="0">
                <a:latin typeface="Times New Roman" pitchFamily="18" charset="0"/>
                <a:cs typeface="Times New Roman" pitchFamily="18" charset="0"/>
              </a:rPr>
              <a:t>Ventaja Absoluta.</a:t>
            </a:r>
          </a:p>
          <a:p>
            <a:pPr marL="971550" lvl="1" indent="-514350" algn="just">
              <a:buFont typeface="+mj-lt"/>
              <a:buAutoNum type="romanLcPeriod"/>
            </a:pPr>
            <a:endParaRPr lang="es-CL" sz="2000" dirty="0">
              <a:latin typeface="Times New Roman" pitchFamily="18" charset="0"/>
              <a:cs typeface="Times New Roman" pitchFamily="18" charset="0"/>
            </a:endParaRPr>
          </a:p>
          <a:p>
            <a:pPr lvl="1" algn="just"/>
            <a:r>
              <a:rPr lang="es-CL" sz="2000" dirty="0" smtClean="0">
                <a:latin typeface="Times New Roman" pitchFamily="18" charset="0"/>
                <a:cs typeface="Times New Roman" pitchFamily="18" charset="0"/>
              </a:rPr>
              <a:t>	Si dos agentes se encuentran en el mismo sector productivo, comparo 	niveles de productividad con base en los factores productivos.</a:t>
            </a:r>
          </a:p>
          <a:p>
            <a:pPr marL="971550" lvl="1" indent="-514350" algn="just">
              <a:buFont typeface="+mj-lt"/>
              <a:buAutoNum type="romanLcPeriod"/>
            </a:pPr>
            <a:endParaRPr lang="es-CL" sz="2000" dirty="0" smtClean="0">
              <a:latin typeface="Times New Roman" pitchFamily="18" charset="0"/>
              <a:cs typeface="Times New Roman" pitchFamily="18" charset="0"/>
            </a:endParaRPr>
          </a:p>
          <a:p>
            <a:pPr marL="971550" lvl="1" indent="-514350" algn="just">
              <a:buFont typeface="+mj-lt"/>
              <a:buAutoNum type="romanLcPeriod"/>
            </a:pPr>
            <a:r>
              <a:rPr lang="es-CL" sz="2000" dirty="0" smtClean="0">
                <a:latin typeface="Times New Roman" pitchFamily="18" charset="0"/>
                <a:cs typeface="Times New Roman" pitchFamily="18" charset="0"/>
              </a:rPr>
              <a:t>Ventaja Comparativa.</a:t>
            </a:r>
          </a:p>
          <a:p>
            <a:pPr marL="971550" lvl="1" indent="-514350" algn="just">
              <a:buFont typeface="+mj-lt"/>
              <a:buAutoNum type="romanLcPeriod"/>
            </a:pPr>
            <a:endParaRPr lang="es-CL" sz="2000" dirty="0">
              <a:latin typeface="Times New Roman" pitchFamily="18" charset="0"/>
              <a:cs typeface="Times New Roman" pitchFamily="18" charset="0"/>
            </a:endParaRPr>
          </a:p>
          <a:p>
            <a:pPr marL="971550" lvl="1" indent="-514350" algn="just">
              <a:buFont typeface="+mj-lt"/>
              <a:buAutoNum type="romanLcPeriod"/>
            </a:pPr>
            <a:endParaRPr lang="es-CL" sz="2000" dirty="0" smtClean="0">
              <a:latin typeface="Times New Roman" pitchFamily="18" charset="0"/>
              <a:cs typeface="Times New Roman" pitchFamily="18" charset="0"/>
            </a:endParaRPr>
          </a:p>
          <a:p>
            <a:pPr marL="971550" lvl="1" indent="-514350" algn="just">
              <a:buFont typeface="+mj-lt"/>
              <a:buAutoNum type="romanLcPeriod"/>
            </a:pPr>
            <a:endParaRPr lang="es-CL" sz="2000" dirty="0">
              <a:latin typeface="Times New Roman" pitchFamily="18" charset="0"/>
              <a:cs typeface="Times New Roman" pitchFamily="18" charset="0"/>
            </a:endParaRPr>
          </a:p>
          <a:p>
            <a:pPr marL="971550" lvl="1" indent="-514350" algn="just">
              <a:buFont typeface="+mj-lt"/>
              <a:buAutoNum type="romanLcPeriod"/>
            </a:pPr>
            <a:endParaRPr lang="es-CL" sz="2000" dirty="0" smtClean="0">
              <a:latin typeface="Times New Roman" pitchFamily="18" charset="0"/>
              <a:cs typeface="Times New Roman" pitchFamily="18" charset="0"/>
            </a:endParaRPr>
          </a:p>
          <a:p>
            <a:pPr marL="971550" lvl="1" indent="-514350" algn="just">
              <a:buFont typeface="+mj-lt"/>
              <a:buAutoNum type="romanLcPeriod"/>
            </a:pPr>
            <a:endParaRPr lang="es-CL" sz="2000" dirty="0">
              <a:latin typeface="Times New Roman" pitchFamily="18" charset="0"/>
              <a:cs typeface="Times New Roman" pitchFamily="18" charset="0"/>
            </a:endParaRPr>
          </a:p>
          <a:p>
            <a:pPr marL="971550" lvl="1" indent="-514350" algn="just">
              <a:buFont typeface="+mj-lt"/>
              <a:buAutoNum type="romanLcPeriod"/>
            </a:pPr>
            <a:endParaRPr lang="es-CL" sz="2000" dirty="0" smtClean="0">
              <a:latin typeface="Times New Roman" pitchFamily="18" charset="0"/>
              <a:cs typeface="Times New Roman" pitchFamily="18" charset="0"/>
            </a:endParaRP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Refleja el costo de oportunidad relativo, así cada uno se especializa en lo que realiza de forma más eficiente.</a:t>
            </a:r>
            <a:endParaRPr lang="es-CL" sz="2000" dirty="0">
              <a:latin typeface="Times New Roman" pitchFamily="18" charset="0"/>
              <a:cs typeface="Times New Roman" pitchFamily="18"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90898910"/>
              </p:ext>
            </p:extLst>
          </p:nvPr>
        </p:nvGraphicFramePr>
        <p:xfrm>
          <a:off x="1403648" y="4293096"/>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s-CL" dirty="0">
                        <a:latin typeface="Times New Roman" pitchFamily="18" charset="0"/>
                        <a:cs typeface="Times New Roman" pitchFamily="18" charset="0"/>
                      </a:endParaRPr>
                    </a:p>
                  </a:txBody>
                  <a:tcPr/>
                </a:tc>
                <a:tc gridSpan="2">
                  <a:txBody>
                    <a:bodyPr/>
                    <a:lstStyle/>
                    <a:p>
                      <a:pPr algn="ctr"/>
                      <a:r>
                        <a:rPr lang="es-CL" dirty="0" smtClean="0">
                          <a:latin typeface="Times New Roman" pitchFamily="18" charset="0"/>
                          <a:cs typeface="Times New Roman" pitchFamily="18" charset="0"/>
                        </a:rPr>
                        <a:t>Costo</a:t>
                      </a:r>
                      <a:r>
                        <a:rPr lang="es-CL" baseline="0" dirty="0" smtClean="0">
                          <a:latin typeface="Times New Roman" pitchFamily="18" charset="0"/>
                          <a:cs typeface="Times New Roman" pitchFamily="18" charset="0"/>
                        </a:rPr>
                        <a:t> de oportunidad</a:t>
                      </a:r>
                      <a:endParaRPr lang="es-CL" dirty="0">
                        <a:latin typeface="Times New Roman" pitchFamily="18" charset="0"/>
                        <a:cs typeface="Times New Roman" pitchFamily="18" charset="0"/>
                      </a:endParaRPr>
                    </a:p>
                  </a:txBody>
                  <a:tcPr/>
                </a:tc>
                <a:tc hMerge="1">
                  <a:txBody>
                    <a:bodyPr/>
                    <a:lstStyle/>
                    <a:p>
                      <a:endParaRPr lang="es-CL" dirty="0"/>
                    </a:p>
                  </a:txBody>
                  <a:tcPr/>
                </a:tc>
              </a:tr>
              <a:tr h="370840">
                <a:tc>
                  <a:txBody>
                    <a:bodyPr/>
                    <a:lstStyle/>
                    <a:p>
                      <a:pPr algn="ctr"/>
                      <a:endParaRPr lang="es-CL" dirty="0">
                        <a:latin typeface="Times New Roman" pitchFamily="18" charset="0"/>
                        <a:cs typeface="Times New Roman" pitchFamily="18" charset="0"/>
                      </a:endParaRPr>
                    </a:p>
                  </a:txBody>
                  <a:tcPr/>
                </a:tc>
                <a:tc>
                  <a:txBody>
                    <a:bodyPr/>
                    <a:lstStyle/>
                    <a:p>
                      <a:pPr algn="ctr"/>
                      <a:r>
                        <a:rPr lang="es-CL" b="1" dirty="0" smtClean="0">
                          <a:latin typeface="Times New Roman" pitchFamily="18" charset="0"/>
                          <a:cs typeface="Times New Roman" pitchFamily="18" charset="0"/>
                        </a:rPr>
                        <a:t>1 kilo de carne</a:t>
                      </a:r>
                      <a:endParaRPr lang="es-CL" b="1" dirty="0">
                        <a:latin typeface="Times New Roman" pitchFamily="18" charset="0"/>
                        <a:cs typeface="Times New Roman" pitchFamily="18" charset="0"/>
                      </a:endParaRPr>
                    </a:p>
                  </a:txBody>
                  <a:tcPr/>
                </a:tc>
                <a:tc>
                  <a:txBody>
                    <a:bodyPr/>
                    <a:lstStyle/>
                    <a:p>
                      <a:pPr algn="ctr"/>
                      <a:r>
                        <a:rPr lang="es-CL" b="1" dirty="0" smtClean="0">
                          <a:latin typeface="Times New Roman" pitchFamily="18" charset="0"/>
                          <a:cs typeface="Times New Roman" pitchFamily="18" charset="0"/>
                        </a:rPr>
                        <a:t>1 kilo de papas</a:t>
                      </a:r>
                      <a:endParaRPr lang="es-CL" b="1" dirty="0">
                        <a:latin typeface="Times New Roman" pitchFamily="18" charset="0"/>
                        <a:cs typeface="Times New Roman" pitchFamily="18" charset="0"/>
                      </a:endParaRPr>
                    </a:p>
                  </a:txBody>
                  <a:tcPr/>
                </a:tc>
              </a:tr>
              <a:tr h="370840">
                <a:tc>
                  <a:txBody>
                    <a:bodyPr/>
                    <a:lstStyle/>
                    <a:p>
                      <a:pPr algn="ctr"/>
                      <a:r>
                        <a:rPr lang="es-CL" dirty="0" smtClean="0">
                          <a:latin typeface="Times New Roman" pitchFamily="18" charset="0"/>
                          <a:cs typeface="Times New Roman" pitchFamily="18" charset="0"/>
                        </a:rPr>
                        <a:t>Agricultor</a:t>
                      </a:r>
                      <a:endParaRPr lang="es-CL" dirty="0">
                        <a:latin typeface="Times New Roman" pitchFamily="18" charset="0"/>
                        <a:cs typeface="Times New Roman" pitchFamily="18" charset="0"/>
                      </a:endParaRPr>
                    </a:p>
                  </a:txBody>
                  <a:tcPr/>
                </a:tc>
                <a:tc>
                  <a:txBody>
                    <a:bodyPr/>
                    <a:lstStyle/>
                    <a:p>
                      <a:pPr algn="ctr"/>
                      <a:r>
                        <a:rPr lang="es-CL" dirty="0" smtClean="0">
                          <a:latin typeface="Times New Roman" pitchFamily="18" charset="0"/>
                          <a:cs typeface="Times New Roman" pitchFamily="18" charset="0"/>
                        </a:rPr>
                        <a:t>2</a:t>
                      </a:r>
                      <a:r>
                        <a:rPr lang="es-CL" baseline="0" dirty="0" smtClean="0">
                          <a:latin typeface="Times New Roman" pitchFamily="18" charset="0"/>
                          <a:cs typeface="Times New Roman" pitchFamily="18" charset="0"/>
                        </a:rPr>
                        <a:t> kilos de papas</a:t>
                      </a:r>
                      <a:endParaRPr lang="es-CL" dirty="0">
                        <a:latin typeface="Times New Roman" pitchFamily="18" charset="0"/>
                        <a:cs typeface="Times New Roman" pitchFamily="18" charset="0"/>
                      </a:endParaRPr>
                    </a:p>
                  </a:txBody>
                  <a:tcPr/>
                </a:tc>
                <a:tc>
                  <a:txBody>
                    <a:bodyPr/>
                    <a:lstStyle/>
                    <a:p>
                      <a:pPr algn="ctr"/>
                      <a:r>
                        <a:rPr lang="es-CL" dirty="0" smtClean="0">
                          <a:latin typeface="Times New Roman" pitchFamily="18" charset="0"/>
                          <a:cs typeface="Times New Roman" pitchFamily="18" charset="0"/>
                        </a:rPr>
                        <a:t>½ kilo de carne</a:t>
                      </a:r>
                      <a:endParaRPr lang="es-CL" dirty="0">
                        <a:latin typeface="Times New Roman" pitchFamily="18" charset="0"/>
                        <a:cs typeface="Times New Roman" pitchFamily="18" charset="0"/>
                      </a:endParaRPr>
                    </a:p>
                  </a:txBody>
                  <a:tcPr/>
                </a:tc>
              </a:tr>
              <a:tr h="370840">
                <a:tc>
                  <a:txBody>
                    <a:bodyPr/>
                    <a:lstStyle/>
                    <a:p>
                      <a:pPr algn="ctr"/>
                      <a:r>
                        <a:rPr lang="es-CL" dirty="0" smtClean="0">
                          <a:latin typeface="Times New Roman" pitchFamily="18" charset="0"/>
                          <a:cs typeface="Times New Roman" pitchFamily="18" charset="0"/>
                        </a:rPr>
                        <a:t>Ganadero</a:t>
                      </a:r>
                      <a:endParaRPr lang="es-CL" dirty="0">
                        <a:latin typeface="Times New Roman" pitchFamily="18" charset="0"/>
                        <a:cs typeface="Times New Roman" pitchFamily="18" charset="0"/>
                      </a:endParaRPr>
                    </a:p>
                  </a:txBody>
                  <a:tcPr/>
                </a:tc>
                <a:tc>
                  <a:txBody>
                    <a:bodyPr/>
                    <a:lstStyle/>
                    <a:p>
                      <a:pPr algn="ctr"/>
                      <a:r>
                        <a:rPr lang="es-CL" dirty="0" smtClean="0">
                          <a:latin typeface="Times New Roman" pitchFamily="18" charset="0"/>
                          <a:cs typeface="Times New Roman" pitchFamily="18" charset="0"/>
                        </a:rPr>
                        <a:t>1/8 kilo</a:t>
                      </a:r>
                      <a:r>
                        <a:rPr lang="es-CL" baseline="0" dirty="0" smtClean="0">
                          <a:latin typeface="Times New Roman" pitchFamily="18" charset="0"/>
                          <a:cs typeface="Times New Roman" pitchFamily="18" charset="0"/>
                        </a:rPr>
                        <a:t> de papas</a:t>
                      </a:r>
                      <a:endParaRPr lang="es-CL" dirty="0">
                        <a:latin typeface="Times New Roman" pitchFamily="18" charset="0"/>
                        <a:cs typeface="Times New Roman" pitchFamily="18" charset="0"/>
                      </a:endParaRPr>
                    </a:p>
                  </a:txBody>
                  <a:tcPr/>
                </a:tc>
                <a:tc>
                  <a:txBody>
                    <a:bodyPr/>
                    <a:lstStyle/>
                    <a:p>
                      <a:pPr algn="ctr"/>
                      <a:r>
                        <a:rPr lang="es-CL" dirty="0" smtClean="0">
                          <a:latin typeface="Times New Roman" pitchFamily="18" charset="0"/>
                          <a:cs typeface="Times New Roman" pitchFamily="18" charset="0"/>
                        </a:rPr>
                        <a:t>8 kilos de carne</a:t>
                      </a:r>
                      <a:endParaRPr lang="es-CL"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6278838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154984"/>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Ricardo y la ventaja comparativa: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La propuesta </a:t>
            </a:r>
            <a:r>
              <a:rPr lang="es-CL" sz="2000" dirty="0" err="1" smtClean="0">
                <a:latin typeface="Times New Roman" pitchFamily="18" charset="0"/>
                <a:cs typeface="Times New Roman" pitchFamily="18" charset="0"/>
              </a:rPr>
              <a:t>Ricardiana</a:t>
            </a:r>
            <a:r>
              <a:rPr lang="es-CL" sz="2000" dirty="0" smtClean="0">
                <a:latin typeface="Times New Roman" pitchFamily="18" charset="0"/>
                <a:cs typeface="Times New Roman" pitchFamily="18" charset="0"/>
              </a:rPr>
              <a:t> de ventaja comparativa, se realiza en el marco de la gran propuesta  de comercio internacional.</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La idea base estaba centrada en especializarse en la producción de aquellos bienes sobre los cuales poseíamos ventajas comparativas, sobre los demás debían generarse los incentivos para internalizarlos desde otras economías.</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La gran propuesta de Ricardo estaba en reducir las barreras al comercio internacional con el fin de fomentar la especialización del trabajo.</a:t>
            </a:r>
          </a:p>
          <a:p>
            <a:pPr algn="just"/>
            <a:endParaRPr lang="es-CL" sz="2000" dirty="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792605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78313"/>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Karl Marx (1818 – 1833):</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Economista, filósofo, historiador, periodista y político.</a:t>
            </a:r>
          </a:p>
          <a:p>
            <a:pPr marL="342900" indent="-342900" algn="just">
              <a:buFont typeface="Wingdings" pitchFamily="2" charset="2"/>
              <a:buChar char="v"/>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a:latin typeface="Times New Roman" pitchFamily="18" charset="0"/>
                <a:cs typeface="Times New Roman" pitchFamily="18" charset="0"/>
              </a:rPr>
              <a:t>El cambio en el modelo productivo, junto con los avances técnicos posibilitan la inserción del capitalismo, como tal.</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Esto debido a que gran parte de la población rural comienza a migrar hacia zonas urbanas industrializadas.</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Se genera la organización del </a:t>
            </a:r>
            <a:r>
              <a:rPr lang="es-CL" sz="2000" i="1" dirty="0" smtClean="0">
                <a:latin typeface="Times New Roman" pitchFamily="18" charset="0"/>
                <a:cs typeface="Times New Roman" pitchFamily="18" charset="0"/>
              </a:rPr>
              <a:t>proletariado </a:t>
            </a:r>
            <a:r>
              <a:rPr lang="es-CL" sz="2000" dirty="0" smtClean="0">
                <a:latin typeface="Times New Roman" pitchFamily="18" charset="0"/>
                <a:cs typeface="Times New Roman" pitchFamily="18" charset="0"/>
              </a:rPr>
              <a:t>en busca de demandas grupales.</a:t>
            </a:r>
          </a:p>
          <a:p>
            <a:pPr marL="342900" indent="-342900" algn="just">
              <a:buFont typeface="Wingdings" pitchFamily="2" charset="2"/>
              <a:buChar char="v"/>
            </a:pPr>
            <a:endParaRPr lang="es-CL" sz="2000" i="1"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Centra la discusión en la teoría del valor trabajo, esto es, si el trabajo invertido en su producción es lo que determina el valor de cambio de un bien o mercancía, ¿de dónde provienen las ganancias del capitalista?.</a:t>
            </a: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606249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78313"/>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Karl Marx (1818 – 1833):</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Se genera una distinción entre trabajo equivalente al salario de subsistencia vs trabajo aportado real.</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Si el trabajo invertido en la producción del bien, determina su valor de cambio, era lógico pensar que la ganancia del capitalista provenía de una parte de la jornada de trabajo no pagada.</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Nace el concepto acuñado por Marx, de </a:t>
            </a:r>
            <a:r>
              <a:rPr lang="es-CL" sz="2000" i="1" dirty="0" smtClean="0">
                <a:latin typeface="Times New Roman" pitchFamily="18" charset="0"/>
                <a:cs typeface="Times New Roman" pitchFamily="18" charset="0"/>
              </a:rPr>
              <a:t>plusvalía capitalizada</a:t>
            </a:r>
            <a:r>
              <a:rPr lang="es-CL" sz="2000" dirty="0" smtClean="0">
                <a:latin typeface="Times New Roman" pitchFamily="18" charset="0"/>
                <a:cs typeface="Times New Roman" pitchFamily="18" charset="0"/>
              </a:rPr>
              <a:t>. Y que corresponde a la explicación del porqué se genera capital.</a:t>
            </a:r>
            <a:endParaRPr lang="es-CL" sz="2000" i="1" dirty="0" smtClean="0">
              <a:latin typeface="Times New Roman" pitchFamily="18" charset="0"/>
              <a:cs typeface="Times New Roman" pitchFamily="18" charset="0"/>
            </a:endParaRP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Esto Marx lo plantea como conflicto de clases.</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Ejército de reserva y desempleo tecnológico. ¿Quien lo explica?</a:t>
            </a: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520183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2923877"/>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Karl Marx (1818 – 1833):</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Se genera una distinción entre trabajo equivalente al de subsistencia vs trabajo aportado real.</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Esto Marx lo plantea como conflicto de clases.</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Así el capital sería la plusvalía capitalizada.</a:t>
            </a: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3793753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86090"/>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Situada en la segunda mitad del siglo XIX.</a:t>
            </a:r>
          </a:p>
          <a:p>
            <a:pPr marL="342900" indent="-342900" algn="just">
              <a:buFont typeface="Wingdings" pitchFamily="2" charset="2"/>
              <a:buChar char="v"/>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Su base conceptual la incorporan desde la escuela clásica, pero profundizan y complementan las ideas, añadiendo el </a:t>
            </a:r>
            <a:r>
              <a:rPr lang="es-CL" sz="2000" i="1" dirty="0" smtClean="0">
                <a:latin typeface="Times New Roman" pitchFamily="18" charset="0"/>
                <a:cs typeface="Times New Roman" pitchFamily="18" charset="0"/>
              </a:rPr>
              <a:t>análisis marginal.</a:t>
            </a:r>
          </a:p>
          <a:p>
            <a:pPr marL="342900" indent="-342900" algn="just">
              <a:buFont typeface="Wingdings" pitchFamily="2" charset="2"/>
              <a:buChar char="v"/>
            </a:pPr>
            <a:endParaRPr lang="es-CL" sz="2000" i="1" dirty="0" smtClean="0">
              <a:latin typeface="Times New Roman" pitchFamily="18" charset="0"/>
              <a:cs typeface="Times New Roman" pitchFamily="18" charset="0"/>
            </a:endParaRPr>
          </a:p>
          <a:p>
            <a:pPr marL="342900" indent="-342900" algn="just">
              <a:buFont typeface="Wingdings" pitchFamily="2" charset="2"/>
              <a:buChar char="v"/>
            </a:pPr>
            <a:r>
              <a:rPr lang="es-CL" sz="2000" dirty="0">
                <a:latin typeface="Times New Roman" pitchFamily="18" charset="0"/>
                <a:cs typeface="Times New Roman" pitchFamily="18" charset="0"/>
              </a:rPr>
              <a:t>Se le considera el producto de varias escuelas de pensamiento económico.</a:t>
            </a:r>
          </a:p>
          <a:p>
            <a:pPr marL="342900" indent="-342900" algn="just">
              <a:buFont typeface="Wingdings" pitchFamily="2" charset="2"/>
              <a:buChar char="v"/>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endParaRPr lang="es-CL" sz="2000" i="1" dirty="0">
              <a:latin typeface="Times New Roman" pitchFamily="18" charset="0"/>
              <a:cs typeface="Times New Roman" pitchFamily="18" charset="0"/>
            </a:endParaRPr>
          </a:p>
          <a:p>
            <a:pPr marL="800100" lvl="1" indent="-342900" algn="just">
              <a:buFont typeface="Wingdings" pitchFamily="2" charset="2"/>
              <a:buChar char="v"/>
            </a:pPr>
            <a:r>
              <a:rPr lang="es-CL" sz="2000" i="1" dirty="0" smtClean="0">
                <a:latin typeface="Times New Roman" pitchFamily="18" charset="0"/>
                <a:cs typeface="Times New Roman" pitchFamily="18" charset="0"/>
              </a:rPr>
              <a:t>Las personas actúan maximizando su utilidad y las empresas su ganancias.</a:t>
            </a:r>
          </a:p>
          <a:p>
            <a:pPr marL="800100" lvl="1" indent="-342900" algn="just">
              <a:buFont typeface="Wingdings" pitchFamily="2" charset="2"/>
              <a:buChar char="v"/>
            </a:pPr>
            <a:r>
              <a:rPr lang="es-CL" sz="2000" i="1" dirty="0" smtClean="0">
                <a:latin typeface="Times New Roman" pitchFamily="18" charset="0"/>
                <a:cs typeface="Times New Roman" pitchFamily="18" charset="0"/>
              </a:rPr>
              <a:t>Las personas actúan independientemente, con base en la información completa y relevante.</a:t>
            </a:r>
          </a:p>
          <a:p>
            <a:pPr marL="800100" lvl="1" indent="-342900" algn="just">
              <a:buFont typeface="Wingdings" pitchFamily="2" charset="2"/>
              <a:buChar char="v"/>
            </a:pPr>
            <a:r>
              <a:rPr lang="es-CL" sz="2000" i="1" dirty="0" smtClean="0">
                <a:latin typeface="Times New Roman" pitchFamily="18" charset="0"/>
                <a:cs typeface="Times New Roman" pitchFamily="18" charset="0"/>
              </a:rPr>
              <a:t>Las personas poseen preferencias racionales hacia ciertos resultados que pueden ser identificados y asociados con un valor.</a:t>
            </a:r>
          </a:p>
          <a:p>
            <a:pPr marL="800100" lvl="1" indent="-342900" algn="just">
              <a:buFont typeface="Wingdings" pitchFamily="2" charset="2"/>
              <a:buChar char="v"/>
            </a:pPr>
            <a:endParaRPr lang="es-CL"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6544832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86090"/>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Su foco de análisis se considera generalmente a nivel microeconómico.</a:t>
            </a:r>
          </a:p>
          <a:p>
            <a:pPr marL="342900" indent="-342900" algn="just">
              <a:buFont typeface="Wingdings" pitchFamily="2" charset="2"/>
              <a:buChar char="v"/>
            </a:pPr>
            <a:endParaRPr lang="es-CL" sz="2000" i="1"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Analiza la asignación de recursos escasos en la economía, y la utilización eficiente de dichos recursos, pero no cuestiona la distribución de ellos en la sociedad.</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Ellos conciben que dentro de una economía existen fuerzas que nos llevan a puntos de equilibrio en donde se maximizan los beneficios conjuntos de la economía.</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Con base en lo anterior explican de forma distinta la formación de precios en la economía, los neoclásicos plantean que son una función de la intensidad de preferencias de los consumidores en la adquisición de una unidad adicional de dicho bien.</a:t>
            </a: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10984538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154984"/>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Principales Autores aportantes a la escuela de pensamiento:</a:t>
            </a:r>
          </a:p>
          <a:p>
            <a:pPr marL="342900" indent="-342900" algn="just">
              <a:buFont typeface="Wingdings" pitchFamily="2" charset="2"/>
              <a:buChar char="v"/>
            </a:pPr>
            <a:endParaRPr lang="es-CL" sz="2000" i="1" dirty="0">
              <a:latin typeface="Times New Roman" pitchFamily="18" charset="0"/>
              <a:cs typeface="Times New Roman" pitchFamily="18" charset="0"/>
            </a:endParaRPr>
          </a:p>
          <a:p>
            <a:pPr marL="800100" lvl="1" indent="-342900" algn="just">
              <a:buFont typeface="Wingdings" pitchFamily="2" charset="2"/>
              <a:buChar char="v"/>
            </a:pPr>
            <a:r>
              <a:rPr lang="es-CL" sz="2000" i="1" dirty="0" smtClean="0">
                <a:latin typeface="Times New Roman" pitchFamily="18" charset="0"/>
                <a:cs typeface="Times New Roman" pitchFamily="18" charset="0"/>
              </a:rPr>
              <a:t>William Stanley </a:t>
            </a:r>
            <a:r>
              <a:rPr lang="es-CL" sz="2000" i="1" dirty="0" err="1" smtClean="0">
                <a:latin typeface="Times New Roman" pitchFamily="18" charset="0"/>
                <a:cs typeface="Times New Roman" pitchFamily="18" charset="0"/>
              </a:rPr>
              <a:t>Jevons</a:t>
            </a:r>
            <a:r>
              <a:rPr lang="es-CL" sz="2000" i="1" dirty="0">
                <a:latin typeface="Times New Roman" pitchFamily="18" charset="0"/>
                <a:cs typeface="Times New Roman" pitchFamily="18" charset="0"/>
              </a:rPr>
              <a:t>	</a:t>
            </a:r>
            <a:r>
              <a:rPr lang="es-CL" sz="2000" i="1" dirty="0" smtClean="0">
                <a:latin typeface="Times New Roman" pitchFamily="18" charset="0"/>
                <a:cs typeface="Times New Roman" pitchFamily="18" charset="0"/>
              </a:rPr>
              <a:t>(Británico; 1835 - 1882)</a:t>
            </a:r>
          </a:p>
          <a:p>
            <a:pPr lvl="2" algn="just"/>
            <a:r>
              <a:rPr lang="es-CL" sz="2000" dirty="0" smtClean="0">
                <a:latin typeface="Times New Roman" pitchFamily="18" charset="0"/>
                <a:cs typeface="Times New Roman" pitchFamily="18" charset="0"/>
              </a:rPr>
              <a:t>Elabora una </a:t>
            </a:r>
            <a:r>
              <a:rPr lang="es-CL" sz="2000" dirty="0">
                <a:latin typeface="Times New Roman" pitchFamily="18" charset="0"/>
                <a:cs typeface="Times New Roman" pitchFamily="18" charset="0"/>
              </a:rPr>
              <a:t>síntesis de </a:t>
            </a:r>
            <a:r>
              <a:rPr lang="es-CL" sz="2000" dirty="0" smtClean="0">
                <a:latin typeface="Times New Roman" pitchFamily="18" charset="0"/>
                <a:cs typeface="Times New Roman" pitchFamily="18" charset="0"/>
              </a:rPr>
              <a:t>teorías </a:t>
            </a:r>
            <a:r>
              <a:rPr lang="es-CL" sz="2000" dirty="0">
                <a:latin typeface="Times New Roman" pitchFamily="18" charset="0"/>
                <a:cs typeface="Times New Roman" pitchFamily="18" charset="0"/>
              </a:rPr>
              <a:t>del consumo</a:t>
            </a:r>
            <a:r>
              <a:rPr lang="es-CL" sz="2000" dirty="0" smtClean="0">
                <a:latin typeface="Times New Roman" pitchFamily="18" charset="0"/>
                <a:cs typeface="Times New Roman" pitchFamily="18" charset="0"/>
              </a:rPr>
              <a:t>, </a:t>
            </a:r>
            <a:r>
              <a:rPr lang="es-CL" sz="2000" dirty="0">
                <a:latin typeface="Times New Roman" pitchFamily="18" charset="0"/>
                <a:cs typeface="Times New Roman" pitchFamily="18" charset="0"/>
              </a:rPr>
              <a:t>intercambio y de </a:t>
            </a:r>
            <a:r>
              <a:rPr lang="es-CL" sz="2000" dirty="0" smtClean="0">
                <a:latin typeface="Times New Roman" pitchFamily="18" charset="0"/>
                <a:cs typeface="Times New Roman" pitchFamily="18" charset="0"/>
              </a:rPr>
              <a:t>distribución</a:t>
            </a:r>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generando así </a:t>
            </a:r>
            <a:r>
              <a:rPr lang="es-CL" sz="2000" dirty="0">
                <a:latin typeface="Times New Roman" pitchFamily="18" charset="0"/>
                <a:cs typeface="Times New Roman" pitchFamily="18" charset="0"/>
              </a:rPr>
              <a:t>las bases para la </a:t>
            </a:r>
            <a:r>
              <a:rPr lang="es-CL" sz="2000" dirty="0" smtClean="0">
                <a:latin typeface="Times New Roman" pitchFamily="18" charset="0"/>
                <a:cs typeface="Times New Roman" pitchFamily="18" charset="0"/>
              </a:rPr>
              <a:t>revolución marginalista.</a:t>
            </a:r>
          </a:p>
          <a:p>
            <a:pPr lvl="2" algn="just"/>
            <a:endParaRPr lang="es-CL" sz="2000" dirty="0">
              <a:latin typeface="Times New Roman" pitchFamily="18" charset="0"/>
              <a:cs typeface="Times New Roman" pitchFamily="18" charset="0"/>
            </a:endParaRPr>
          </a:p>
          <a:p>
            <a:pPr marL="800100" lvl="1" indent="-342900" algn="just">
              <a:buFont typeface="Wingdings" pitchFamily="2" charset="2"/>
              <a:buChar char="v"/>
            </a:pPr>
            <a:r>
              <a:rPr lang="es-CL" sz="2000" i="1" dirty="0" smtClean="0">
                <a:latin typeface="Times New Roman" pitchFamily="18" charset="0"/>
                <a:cs typeface="Times New Roman" pitchFamily="18" charset="0"/>
              </a:rPr>
              <a:t>León </a:t>
            </a:r>
            <a:r>
              <a:rPr lang="es-CL" sz="2000" i="1" dirty="0" err="1" smtClean="0">
                <a:latin typeface="Times New Roman" pitchFamily="18" charset="0"/>
                <a:cs typeface="Times New Roman" pitchFamily="18" charset="0"/>
              </a:rPr>
              <a:t>Walras</a:t>
            </a:r>
            <a:r>
              <a:rPr lang="es-CL" sz="2000" i="1" dirty="0" smtClean="0">
                <a:latin typeface="Times New Roman" pitchFamily="18" charset="0"/>
                <a:cs typeface="Times New Roman" pitchFamily="18" charset="0"/>
              </a:rPr>
              <a:t>		(Suizo; 1834 - 1910)</a:t>
            </a:r>
          </a:p>
          <a:p>
            <a:pPr lvl="1" algn="just"/>
            <a:r>
              <a:rPr lang="es-CL" sz="2000" i="1"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Su deseo era construir una disciplina teórica positivista.</a:t>
            </a:r>
          </a:p>
          <a:p>
            <a:pPr lvl="1" algn="just"/>
            <a:r>
              <a:rPr lang="es-CL" sz="2000" i="1"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Era partidario del empleo de matemáticas en la modelación de conductas.</a:t>
            </a:r>
          </a:p>
          <a:p>
            <a:pPr lvl="1" algn="just"/>
            <a:r>
              <a:rPr lang="es-CL" sz="2000" i="1"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Estaba en contra de la reducción de la economía.</a:t>
            </a:r>
          </a:p>
          <a:p>
            <a:pPr marL="0" lvl="1" algn="just"/>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10867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462760"/>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Principales Autores aportantes a la escuela de pensamiento:</a:t>
            </a:r>
          </a:p>
          <a:p>
            <a:pPr marL="342900" indent="-342900" algn="just">
              <a:buFont typeface="Wingdings" pitchFamily="2" charset="2"/>
              <a:buChar char="v"/>
            </a:pPr>
            <a:endParaRPr lang="es-CL" sz="2000" i="1" dirty="0">
              <a:latin typeface="Times New Roman" pitchFamily="18" charset="0"/>
              <a:cs typeface="Times New Roman" pitchFamily="18" charset="0"/>
            </a:endParaRPr>
          </a:p>
          <a:p>
            <a:pPr marL="800100" lvl="1" indent="-342900" algn="just">
              <a:buFont typeface="Wingdings" pitchFamily="2" charset="2"/>
              <a:buChar char="v"/>
            </a:pPr>
            <a:r>
              <a:rPr lang="es-CL" sz="2000" i="1" dirty="0" smtClean="0">
                <a:latin typeface="Times New Roman" pitchFamily="18" charset="0"/>
                <a:cs typeface="Times New Roman" pitchFamily="18" charset="0"/>
              </a:rPr>
              <a:t>Alfred Marshall 		(Británico; 1842 - 1924)</a:t>
            </a:r>
          </a:p>
          <a:p>
            <a:pPr marL="1257300" lvl="2" indent="-342900" algn="just">
              <a:buFont typeface="Wingdings" pitchFamily="2" charset="2"/>
              <a:buChar char="v"/>
            </a:pPr>
            <a:r>
              <a:rPr lang="es-CL" sz="2000" dirty="0" smtClean="0">
                <a:latin typeface="Times New Roman" pitchFamily="18" charset="0"/>
                <a:cs typeface="Times New Roman" pitchFamily="18" charset="0"/>
              </a:rPr>
              <a:t>En 50 años de trabajo publicó más de ochenta obras.</a:t>
            </a:r>
          </a:p>
          <a:p>
            <a:pPr marL="1257300" lvl="2" indent="-342900" algn="just">
              <a:buFont typeface="Wingdings" pitchFamily="2" charset="2"/>
              <a:buChar char="v"/>
            </a:pPr>
            <a:r>
              <a:rPr lang="es-CL" sz="2000" dirty="0" smtClean="0">
                <a:latin typeface="Times New Roman" pitchFamily="18" charset="0"/>
                <a:cs typeface="Times New Roman" pitchFamily="18" charset="0"/>
              </a:rPr>
              <a:t>Estableció como determinantes del valor de un bien tanto el coste de producción como la utilidad. </a:t>
            </a:r>
          </a:p>
          <a:p>
            <a:pPr marL="1257300" lvl="2" indent="-342900" algn="just">
              <a:buFont typeface="Wingdings" pitchFamily="2" charset="2"/>
              <a:buChar char="v"/>
            </a:pPr>
            <a:r>
              <a:rPr lang="es-CL" sz="2000" dirty="0" smtClean="0">
                <a:latin typeface="Times New Roman" pitchFamily="18" charset="0"/>
                <a:cs typeface="Times New Roman" pitchFamily="18" charset="0"/>
              </a:rPr>
              <a:t>Estableció la relación entre precio y cantidad demandada.</a:t>
            </a:r>
          </a:p>
          <a:p>
            <a:pPr marL="1257300" lvl="2" indent="-342900" algn="just">
              <a:buFont typeface="Wingdings" pitchFamily="2" charset="2"/>
              <a:buChar char="v"/>
            </a:pPr>
            <a:r>
              <a:rPr lang="es-CL" sz="2000" dirty="0" smtClean="0">
                <a:latin typeface="Times New Roman" pitchFamily="18" charset="0"/>
                <a:cs typeface="Times New Roman" pitchFamily="18" charset="0"/>
              </a:rPr>
              <a:t>Añade a los factores productivos, uno nuevo concepto: Organización industrial.</a:t>
            </a:r>
          </a:p>
          <a:p>
            <a:pPr lvl="2" algn="just"/>
            <a:endParaRPr lang="es-CL" sz="2000" dirty="0">
              <a:latin typeface="Times New Roman" pitchFamily="18" charset="0"/>
              <a:cs typeface="Times New Roman" pitchFamily="18" charset="0"/>
            </a:endParaRPr>
          </a:p>
          <a:p>
            <a:pPr lvl="2" algn="just"/>
            <a:r>
              <a:rPr lang="es-CL" sz="2000" dirty="0" smtClean="0">
                <a:latin typeface="Times New Roman" pitchFamily="18" charset="0"/>
                <a:cs typeface="Times New Roman" pitchFamily="18" charset="0"/>
              </a:rPr>
              <a:t>Plantea la idea de separar los equilibrios de mercado en el corto y largo plazo. ¿Las consecuencias?...</a:t>
            </a:r>
          </a:p>
        </p:txBody>
      </p:sp>
    </p:spTree>
    <p:extLst>
      <p:ext uri="{BB962C8B-B14F-4D97-AF65-F5344CB8AC3E}">
        <p14:creationId xmlns:p14="http://schemas.microsoft.com/office/powerpoint/2010/main" val="3230045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46F940EA-61E3-427C-8787-B149E1BDB7E2}"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Objetivos del punto I:</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3785652"/>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Entender qué es la Economía.</a:t>
            </a: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Aprender y comprender los temas de los que se ocupa la economía.</a:t>
            </a:r>
          </a:p>
          <a:p>
            <a:pPr algn="just"/>
            <a:r>
              <a:rPr lang="es-CL" sz="2000" dirty="0">
                <a:latin typeface="Times New Roman" pitchFamily="18" charset="0"/>
                <a:cs typeface="Times New Roman" pitchFamily="18" charset="0"/>
              </a:rPr>
              <a:t/>
            </a:r>
            <a:br>
              <a:rPr lang="es-CL" sz="2000" dirty="0">
                <a:latin typeface="Times New Roman" pitchFamily="18" charset="0"/>
                <a:cs typeface="Times New Roman" pitchFamily="18" charset="0"/>
              </a:rPr>
            </a:br>
            <a:r>
              <a:rPr lang="es-CL" sz="2000" dirty="0" smtClean="0">
                <a:latin typeface="Times New Roman" pitchFamily="18" charset="0"/>
                <a:cs typeface="Times New Roman" pitchFamily="18" charset="0"/>
              </a:rPr>
              <a:t>Discutir algunas </a:t>
            </a:r>
            <a:r>
              <a:rPr lang="es-CL" sz="2000" i="1" dirty="0" smtClean="0">
                <a:latin typeface="Times New Roman" pitchFamily="18" charset="0"/>
                <a:cs typeface="Times New Roman" pitchFamily="18" charset="0"/>
              </a:rPr>
              <a:t>disyuntivas </a:t>
            </a:r>
            <a:r>
              <a:rPr lang="es-CL" sz="2000" dirty="0" smtClean="0">
                <a:latin typeface="Times New Roman" pitchFamily="18" charset="0"/>
                <a:cs typeface="Times New Roman" pitchFamily="18" charset="0"/>
              </a:rPr>
              <a:t>a las que se enfrentan los individuos dentro del mercado.</a:t>
            </a:r>
          </a:p>
          <a:p>
            <a:pPr algn="just"/>
            <a:endParaRPr lang="es-CL" sz="2000" i="1"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La base de todo, es la búsqueda de la satisfacción de necesidades materiales y no materiales.</a:t>
            </a:r>
          </a:p>
          <a:p>
            <a:endParaRPr lang="es-CL" sz="2000" dirty="0" smtClean="0">
              <a:latin typeface="Times New Roman" pitchFamily="18" charset="0"/>
              <a:cs typeface="Times New Roman" pitchFamily="18" charset="0"/>
            </a:endParaRPr>
          </a:p>
          <a:p>
            <a:r>
              <a:rPr lang="es-CL" sz="2000" dirty="0" smtClean="0">
                <a:latin typeface="Times New Roman" pitchFamily="18" charset="0"/>
                <a:cs typeface="Times New Roman" pitchFamily="18" charset="0"/>
              </a:rPr>
              <a:t>La economía se preocupa de administrar recursos escasos, para la producción de diversos bienes y servicios, y luego distribuirlos para su consumo.</a:t>
            </a:r>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1993416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86090"/>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Principales Autores aportantes a la escuela de pensamiento:</a:t>
            </a:r>
          </a:p>
          <a:p>
            <a:pPr marL="342900" indent="-342900" algn="just">
              <a:buFont typeface="Wingdings" pitchFamily="2" charset="2"/>
              <a:buChar char="v"/>
            </a:pPr>
            <a:endParaRPr lang="es-CL" sz="2000" i="1" dirty="0">
              <a:latin typeface="Times New Roman" pitchFamily="18" charset="0"/>
              <a:cs typeface="Times New Roman" pitchFamily="18" charset="0"/>
            </a:endParaRPr>
          </a:p>
          <a:p>
            <a:pPr marL="800100" lvl="1" indent="-342900" algn="just">
              <a:buFont typeface="Wingdings" pitchFamily="2" charset="2"/>
              <a:buChar char="v"/>
            </a:pPr>
            <a:r>
              <a:rPr lang="es-CL" sz="2000" i="1" dirty="0" smtClean="0">
                <a:latin typeface="Times New Roman" pitchFamily="18" charset="0"/>
                <a:cs typeface="Times New Roman" pitchFamily="18" charset="0"/>
              </a:rPr>
              <a:t>Irving Fisher 		(USA; 1867 - 1947)</a:t>
            </a:r>
          </a:p>
          <a:p>
            <a:pPr marL="1257300" lvl="2" indent="-342900" algn="just">
              <a:buFont typeface="Wingdings" pitchFamily="2" charset="2"/>
              <a:buChar char="v"/>
            </a:pPr>
            <a:r>
              <a:rPr lang="es-CL" sz="2000" i="1" dirty="0" smtClean="0">
                <a:latin typeface="Times New Roman" pitchFamily="18" charset="0"/>
                <a:cs typeface="Times New Roman" pitchFamily="18" charset="0"/>
              </a:rPr>
              <a:t>Planteaba que el estudio de los precios y la inflación son decisivos en la teoría económica.</a:t>
            </a:r>
          </a:p>
          <a:p>
            <a:pPr marL="1257300" lvl="2" indent="-342900" algn="just">
              <a:buFont typeface="Wingdings" pitchFamily="2" charset="2"/>
              <a:buChar char="v"/>
            </a:pPr>
            <a:r>
              <a:rPr lang="es-CL" sz="2000" i="1" dirty="0" smtClean="0">
                <a:latin typeface="Times New Roman" pitchFamily="18" charset="0"/>
                <a:cs typeface="Times New Roman" pitchFamily="18" charset="0"/>
              </a:rPr>
              <a:t>Estudió además los efectos derivados de la masa monetaria en la economía y su incidencia en la economía.</a:t>
            </a:r>
          </a:p>
          <a:p>
            <a:pPr marL="800100" lvl="1" indent="-342900" algn="just">
              <a:buFont typeface="Wingdings" pitchFamily="2" charset="2"/>
              <a:buChar char="v"/>
            </a:pPr>
            <a:endParaRPr lang="es-CL" sz="2000" i="1" dirty="0" smtClean="0">
              <a:latin typeface="Times New Roman" pitchFamily="18" charset="0"/>
              <a:cs typeface="Times New Roman" pitchFamily="18" charset="0"/>
            </a:endParaRPr>
          </a:p>
          <a:p>
            <a:pPr marL="0" lvl="1" algn="just"/>
            <a:r>
              <a:rPr lang="es-CL" sz="2000" dirty="0" smtClean="0">
                <a:latin typeface="Times New Roman" pitchFamily="18" charset="0"/>
                <a:cs typeface="Times New Roman" pitchFamily="18" charset="0"/>
              </a:rPr>
              <a:t>Inglaterra lideró el desarrollo industrial del mundo y producto de ello se consolida como el acumulador de riqueza más importante del mundo para esos años.</a:t>
            </a:r>
          </a:p>
          <a:p>
            <a:pPr marL="0" lvl="1" algn="just"/>
            <a:endParaRPr lang="es-CL" sz="2000" i="1" dirty="0">
              <a:latin typeface="Times New Roman" pitchFamily="18" charset="0"/>
              <a:cs typeface="Times New Roman" pitchFamily="18" charset="0"/>
            </a:endParaRPr>
          </a:p>
          <a:p>
            <a:pPr marL="0" lvl="1" algn="just"/>
            <a:r>
              <a:rPr lang="es-CL" sz="2000" dirty="0" smtClean="0">
                <a:latin typeface="Times New Roman" pitchFamily="18" charset="0"/>
                <a:cs typeface="Times New Roman" pitchFamily="18" charset="0"/>
              </a:rPr>
              <a:t>Se desplaza la producción industrial “ligera” por la producción pesada de productora de otros medios de producción o bienes de capital.</a:t>
            </a:r>
          </a:p>
          <a:p>
            <a:pPr marL="0" lvl="1" algn="just"/>
            <a:endParaRPr lang="es-CL" sz="2000" dirty="0">
              <a:latin typeface="Times New Roman" pitchFamily="18" charset="0"/>
              <a:cs typeface="Times New Roman" pitchFamily="18" charset="0"/>
            </a:endParaRPr>
          </a:p>
          <a:p>
            <a:pPr marL="0" lvl="1" algn="just"/>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882704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3847207"/>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Neoclásica: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Ahora el comportamiento agregado se construye con base en el comportamiento individual dentro de la economía, asumiendo que las preferencias son racionales en el mercado.</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Derivamos de lo anterior que, el valor de un bien se determina por el deseo y la necesidad de consumirlo, y no por los costos de producción directamente.</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Si se asume la existencia de una oferta de BB y SS será la demanda quien determine el precio de mercado.</a:t>
            </a:r>
            <a:endParaRPr lang="es-CL" sz="2000" dirty="0">
              <a:latin typeface="Times New Roman" pitchFamily="18" charset="0"/>
              <a:cs typeface="Times New Roman" pitchFamily="18" charset="0"/>
            </a:endParaRPr>
          </a:p>
          <a:p>
            <a:pPr marL="0" lvl="1" algn="just"/>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314063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Breve historia del pensamiento económico</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154984"/>
          </a:xfrm>
          <a:prstGeom prst="rect">
            <a:avLst/>
          </a:prstGeom>
          <a:noFill/>
        </p:spPr>
        <p:txBody>
          <a:bodyPr wrap="square" rtlCol="0">
            <a:spAutoFit/>
          </a:bodyPr>
          <a:lstStyle/>
          <a:p>
            <a:pPr marL="514350" indent="-514350" algn="just">
              <a:buFont typeface="+mj-lt"/>
              <a:buAutoNum type="romanUcPeriod" startAt="4"/>
            </a:pPr>
            <a:r>
              <a:rPr lang="es-CL" sz="2400" dirty="0" smtClean="0">
                <a:latin typeface="Times New Roman" pitchFamily="18" charset="0"/>
                <a:cs typeface="Times New Roman" pitchFamily="18" charset="0"/>
              </a:rPr>
              <a:t>Escuela Keynesiana:</a:t>
            </a:r>
            <a:endParaRPr lang="es-CL" sz="2000" dirty="0">
              <a:latin typeface="Times New Roman" pitchFamily="18" charset="0"/>
              <a:cs typeface="Times New Roman" pitchFamily="18" charset="0"/>
            </a:endParaRPr>
          </a:p>
          <a:p>
            <a:pPr marL="514350" indent="-514350" algn="just">
              <a:buFont typeface="+mj-lt"/>
              <a:buAutoNum type="romanUcPeriod" startAt="4"/>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Se sitúa a finales de la década del 29’, donde ocurre la Gran Depresión.</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El planteaba que la economía podía estar en equilibrio sin usar todos los factores productivos.</a:t>
            </a:r>
          </a:p>
          <a:p>
            <a:pPr marL="342900" indent="-342900" algn="just">
              <a:buFont typeface="Wingdings" pitchFamily="2" charset="2"/>
              <a:buChar char="v"/>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Dentro del funcionamiento del capitalismo, el pleno empleo no era una característica.</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Para combatir el desempleo y la depresión se requiere una activa Participación del Estado.</a:t>
            </a: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947299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r>
              <a:rPr lang="es-CL" sz="1600" dirty="0">
                <a:latin typeface="Times New Roman" pitchFamily="18" charset="0"/>
                <a:cs typeface="Times New Roman" pitchFamily="18" charset="0"/>
              </a:rPr>
              <a:t> </a:t>
            </a:r>
            <a:fld id="{444F0065-59C2-4A34-80D1-F1AACB8DD8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Taller N°2:</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401205"/>
          </a:xfrm>
          <a:prstGeom prst="rect">
            <a:avLst/>
          </a:prstGeom>
          <a:noFill/>
        </p:spPr>
        <p:txBody>
          <a:bodyPr wrap="square" rtlCol="0">
            <a:spAutoFit/>
          </a:bodyPr>
          <a:lstStyle/>
          <a:p>
            <a:pPr marL="342900" indent="-342900" algn="just">
              <a:buFont typeface="Wingdings" pitchFamily="2" charset="2"/>
              <a:buChar char="v"/>
            </a:pPr>
            <a:r>
              <a:rPr lang="es-CL" sz="2000" dirty="0" smtClean="0">
                <a:latin typeface="Times New Roman" pitchFamily="18" charset="0"/>
                <a:cs typeface="Times New Roman" pitchFamily="18" charset="0"/>
              </a:rPr>
              <a:t>Plantee dos diferencias entre la escuela Clásica y la Neoclásica.</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Según los planteamientos Marxistas, de que forma era posible explicar que la clase capitalista  obtuviese beneficios monetarios, sin intervenir directamente en la cadena productiva.</a:t>
            </a:r>
          </a:p>
          <a:p>
            <a:pPr marL="342900" indent="-342900" algn="just">
              <a:buFont typeface="Wingdings" pitchFamily="2" charset="2"/>
              <a:buChar char="v"/>
            </a:pPr>
            <a:endParaRPr lang="es-CL" sz="2000" dirty="0" smtClean="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Cómo explica la corriente neoclásica la determinación del precio de un bien.</a:t>
            </a: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r>
              <a:rPr lang="es-CL" sz="2000" dirty="0" smtClean="0">
                <a:latin typeface="Times New Roman" pitchFamily="18" charset="0"/>
                <a:cs typeface="Times New Roman" pitchFamily="18" charset="0"/>
              </a:rPr>
              <a:t>Por qué Ricardo se ve obligado a distinguir clases sociales dentro de la economía, para explicar su postura.</a:t>
            </a:r>
          </a:p>
          <a:p>
            <a:pPr marL="800100" lvl="1" indent="-342900" algn="just">
              <a:buFont typeface="Wingdings" pitchFamily="2" charset="2"/>
              <a:buChar char="v"/>
            </a:pPr>
            <a:r>
              <a:rPr lang="es-CL" sz="2000" dirty="0" smtClean="0">
                <a:latin typeface="Times New Roman" pitchFamily="18" charset="0"/>
                <a:cs typeface="Times New Roman" pitchFamily="18" charset="0"/>
              </a:rPr>
              <a:t>Cuáles son esas </a:t>
            </a:r>
            <a:r>
              <a:rPr lang="es-CL" sz="2000" smtClean="0">
                <a:latin typeface="Times New Roman" pitchFamily="18" charset="0"/>
                <a:cs typeface="Times New Roman" pitchFamily="18" charset="0"/>
              </a:rPr>
              <a:t>clases sociales.</a:t>
            </a:r>
            <a:endParaRPr lang="es-CL" sz="2000" dirty="0" smtClean="0">
              <a:latin typeface="Times New Roman" pitchFamily="18" charset="0"/>
              <a:cs typeface="Times New Roman" pitchFamily="18" charset="0"/>
            </a:endParaRP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dirty="0">
              <a:latin typeface="Times New Roman" pitchFamily="18" charset="0"/>
              <a:cs typeface="Times New Roman" pitchFamily="18" charset="0"/>
            </a:endParaRPr>
          </a:p>
          <a:p>
            <a:pPr marL="342900" indent="-342900" algn="just">
              <a:buFont typeface="Wingdings" pitchFamily="2" charset="2"/>
              <a:buChar char="v"/>
            </a:pPr>
            <a:endParaRPr lang="es-CL"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762910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Primer control Introducción a la economía:</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24535"/>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Basado en los capítulos 1 y 2 de </a:t>
            </a:r>
            <a:r>
              <a:rPr lang="es-CL" sz="2000" dirty="0" err="1" smtClean="0">
                <a:latin typeface="Times New Roman" pitchFamily="18" charset="0"/>
                <a:cs typeface="Times New Roman" pitchFamily="18" charset="0"/>
              </a:rPr>
              <a:t>Larroulet</a:t>
            </a:r>
            <a:r>
              <a:rPr lang="es-CL" sz="2000" dirty="0" smtClean="0">
                <a:latin typeface="Times New Roman" pitchFamily="18" charset="0"/>
                <a:cs typeface="Times New Roman" pitchFamily="18" charset="0"/>
              </a:rPr>
              <a:t> y Mochón.</a:t>
            </a:r>
          </a:p>
          <a:p>
            <a:pPr marL="457200" indent="-457200" algn="just">
              <a:buFont typeface="+mj-lt"/>
              <a:buAutoNum type="arabicPeriod"/>
            </a:pPr>
            <a:r>
              <a:rPr lang="es-CL" sz="2000" dirty="0" smtClean="0">
                <a:latin typeface="Times New Roman" pitchFamily="18" charset="0"/>
                <a:cs typeface="Times New Roman" pitchFamily="18" charset="0"/>
              </a:rPr>
              <a:t>Un </a:t>
            </a:r>
            <a:r>
              <a:rPr lang="es-CL" sz="2000" dirty="0">
                <a:latin typeface="Times New Roman" pitchFamily="18" charset="0"/>
                <a:cs typeface="Times New Roman" pitchFamily="18" charset="0"/>
              </a:rPr>
              <a:t>economista le dice a usted: La teoría económica no tiene razón de ser, debido que en su pensamiento principal utiliza supuestos que resultan ser irreales. Comente</a:t>
            </a:r>
            <a:r>
              <a:rPr lang="es-CL" sz="2000" dirty="0" smtClean="0">
                <a:latin typeface="Times New Roman" pitchFamily="18" charset="0"/>
                <a:cs typeface="Times New Roman" pitchFamily="18" charset="0"/>
              </a:rPr>
              <a:t>.</a:t>
            </a:r>
          </a:p>
          <a:p>
            <a:pPr marL="457200" indent="-457200" algn="just">
              <a:buFont typeface="+mj-lt"/>
              <a:buAutoNum type="arabicPeriod"/>
            </a:pPr>
            <a:endParaRPr lang="es-CL" sz="2000" dirty="0">
              <a:latin typeface="Times New Roman" pitchFamily="18" charset="0"/>
              <a:cs typeface="Times New Roman" pitchFamily="18" charset="0"/>
            </a:endParaRPr>
          </a:p>
          <a:p>
            <a:pPr marL="457200" indent="-457200" algn="just">
              <a:buFont typeface="+mj-lt"/>
              <a:buAutoNum type="arabicPeriod"/>
            </a:pPr>
            <a:r>
              <a:rPr lang="es-CL" sz="2000" dirty="0" smtClean="0">
                <a:latin typeface="Times New Roman" pitchFamily="18" charset="0"/>
                <a:cs typeface="Times New Roman" pitchFamily="18" charset="0"/>
              </a:rPr>
              <a:t>Mencione </a:t>
            </a:r>
            <a:r>
              <a:rPr lang="es-CL" sz="2000" dirty="0">
                <a:latin typeface="Times New Roman" pitchFamily="18" charset="0"/>
                <a:cs typeface="Times New Roman" pitchFamily="18" charset="0"/>
              </a:rPr>
              <a:t>2 ejemplos de afirmaciones económicas de tipo normativo y dos de tipo positivo, explique uno de los dos conceptos</a:t>
            </a:r>
            <a:r>
              <a:rPr lang="es-CL" sz="2000" dirty="0" smtClean="0">
                <a:latin typeface="Times New Roman" pitchFamily="18" charset="0"/>
                <a:cs typeface="Times New Roman" pitchFamily="18" charset="0"/>
              </a:rPr>
              <a:t>.</a:t>
            </a:r>
          </a:p>
          <a:p>
            <a:pPr marL="457200" indent="-457200" algn="just">
              <a:buFont typeface="+mj-lt"/>
              <a:buAutoNum type="arabicPeriod"/>
            </a:pPr>
            <a:endParaRPr lang="es-CL" sz="2000" dirty="0">
              <a:latin typeface="Times New Roman" pitchFamily="18" charset="0"/>
              <a:cs typeface="Times New Roman" pitchFamily="18" charset="0"/>
            </a:endParaRPr>
          </a:p>
          <a:p>
            <a:pPr marL="457200" indent="-457200" algn="just">
              <a:buFont typeface="+mj-lt"/>
              <a:buAutoNum type="arabicPeriod"/>
            </a:pPr>
            <a:endParaRPr lang="es-CL" sz="2000" dirty="0" smtClean="0">
              <a:latin typeface="Times New Roman" pitchFamily="18" charset="0"/>
              <a:cs typeface="Times New Roman" pitchFamily="18" charset="0"/>
            </a:endParaRPr>
          </a:p>
          <a:p>
            <a:pPr marL="457200" indent="-457200" algn="just">
              <a:buFont typeface="+mj-lt"/>
              <a:buAutoNum type="arabicPeriod"/>
            </a:pPr>
            <a:r>
              <a:rPr lang="es-CL" sz="2000" dirty="0">
                <a:latin typeface="Times New Roman" pitchFamily="18" charset="0"/>
                <a:cs typeface="Times New Roman" pitchFamily="18" charset="0"/>
              </a:rPr>
              <a:t>Explique por qué no es posible estar situado fuera de la frontera de posibilidades de producción. ¿Es realmente posible aumentar la producción de un bien sin disminuir la de otro o aumentar la producción de ambos?</a:t>
            </a:r>
          </a:p>
          <a:p>
            <a:pPr marL="457200" indent="-457200" algn="just">
              <a:buAutoNum type="alphaLcParenR" startAt="3"/>
            </a:pPr>
            <a:endParaRPr lang="es-CL" sz="2000" dirty="0" smtClean="0">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SE ENTREGARÁN DOS PUNTOS (suma directa a la nota de su 1er control) A AQUELLOS ALUMNOS QUE DESARROLLEN LAS PREGUNTAS DEL PRIMER CONTROL Y LAS ENTREGUEN DE FORMA FÍSICA EN LA PROXIMA CLASE.</a:t>
            </a:r>
            <a:endParaRPr lang="es-CL"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16886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Segundo control Introducción a la economía:</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24535"/>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Basado en las últimas 3 clases (17/Abril/2013):</a:t>
            </a:r>
          </a:p>
          <a:p>
            <a:pPr marL="457200" indent="-457200" algn="just">
              <a:buFont typeface="+mj-lt"/>
              <a:buAutoNum type="arabicPeriod"/>
            </a:pPr>
            <a:r>
              <a:rPr lang="es-CL" sz="2000" dirty="0" smtClean="0">
                <a:latin typeface="Times New Roman" pitchFamily="18" charset="0"/>
                <a:cs typeface="Times New Roman" pitchFamily="18" charset="0"/>
              </a:rPr>
              <a:t>Conecte de manera conceptual, detallada y clara, Comercio internacional, ventaja absoluta y el pensamiento de Adam Smith.</a:t>
            </a:r>
          </a:p>
          <a:p>
            <a:pPr marL="457200" indent="-457200" algn="just">
              <a:buFont typeface="+mj-lt"/>
              <a:buAutoNum type="arabicPeriod"/>
            </a:pPr>
            <a:endParaRPr lang="es-CL" sz="2000" dirty="0">
              <a:latin typeface="Times New Roman" pitchFamily="18" charset="0"/>
              <a:cs typeface="Times New Roman" pitchFamily="18" charset="0"/>
            </a:endParaRPr>
          </a:p>
          <a:p>
            <a:pPr marL="457200" indent="-457200" algn="just">
              <a:buFont typeface="+mj-lt"/>
              <a:buAutoNum type="arabicPeriod"/>
            </a:pPr>
            <a:r>
              <a:rPr lang="es-CL" sz="2000" dirty="0" smtClean="0">
                <a:latin typeface="Times New Roman" pitchFamily="18" charset="0"/>
                <a:cs typeface="Times New Roman" pitchFamily="18" charset="0"/>
              </a:rPr>
              <a:t>Explique dos diferencias entre la corriente de pensamiento Mercantilista y la Fisiócrata. </a:t>
            </a:r>
          </a:p>
          <a:p>
            <a:pPr marL="457200" indent="-457200" algn="just">
              <a:buFont typeface="+mj-lt"/>
              <a:buAutoNum type="arabicPeriod"/>
            </a:pPr>
            <a:endParaRPr lang="es-CL" sz="2000" dirty="0">
              <a:latin typeface="Times New Roman" pitchFamily="18" charset="0"/>
              <a:cs typeface="Times New Roman" pitchFamily="18" charset="0"/>
            </a:endParaRPr>
          </a:p>
          <a:p>
            <a:pPr marL="457200" indent="-457200" algn="just">
              <a:buFont typeface="+mj-lt"/>
              <a:buAutoNum type="arabicPeriod"/>
            </a:pPr>
            <a:r>
              <a:rPr lang="es-CL" sz="2000" dirty="0" smtClean="0">
                <a:latin typeface="Times New Roman" pitchFamily="18" charset="0"/>
                <a:cs typeface="Times New Roman" pitchFamily="18" charset="0"/>
              </a:rPr>
              <a:t>Nombre 4 sectores dentro de la economía según la clasificación del </a:t>
            </a:r>
            <a:r>
              <a:rPr lang="es-CL" sz="2000" dirty="0" smtClean="0">
                <a:solidFill>
                  <a:srgbClr val="FF0000"/>
                </a:solidFill>
                <a:latin typeface="Times New Roman" pitchFamily="18" charset="0"/>
                <a:cs typeface="Times New Roman" pitchFamily="18" charset="0"/>
              </a:rPr>
              <a:t>Banco Central.</a:t>
            </a:r>
          </a:p>
          <a:p>
            <a:pPr marL="457200" indent="-457200" algn="just">
              <a:buFont typeface="+mj-lt"/>
              <a:buAutoNum type="arabicPeriod"/>
            </a:pPr>
            <a:endParaRPr lang="es-CL" sz="2000" dirty="0">
              <a:solidFill>
                <a:srgbClr val="FF0000"/>
              </a:solidFill>
              <a:latin typeface="Times New Roman" pitchFamily="18" charset="0"/>
              <a:cs typeface="Times New Roman" pitchFamily="18" charset="0"/>
            </a:endParaRPr>
          </a:p>
          <a:p>
            <a:pPr marL="457200" indent="-457200" algn="just">
              <a:buFont typeface="+mj-lt"/>
              <a:buAutoNum type="arabicPeriod"/>
            </a:pPr>
            <a:r>
              <a:rPr lang="es-CL" sz="2000" dirty="0" smtClean="0">
                <a:latin typeface="Times New Roman" pitchFamily="18" charset="0"/>
                <a:cs typeface="Times New Roman" pitchFamily="18" charset="0"/>
              </a:rPr>
              <a:t>Nombre las clases sociales sobre las cuales se estructura su visión la corriente Fisiócrata, explique una de ellas y su rol en la sociedad.</a:t>
            </a:r>
          </a:p>
          <a:p>
            <a:pPr marL="457200" indent="-457200" algn="just">
              <a:buFont typeface="+mj-lt"/>
              <a:buAutoNum type="arabicPeriod"/>
            </a:pPr>
            <a:endParaRPr lang="es-CL" sz="2000" dirty="0">
              <a:solidFill>
                <a:srgbClr val="FF0000"/>
              </a:solidFill>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El tiempo máximo de entrega son 30 minutos, distribuyan bien el tiempo sobre cada pregunta de modo que eviten entregar preguntas sin responder.</a:t>
            </a:r>
          </a:p>
          <a:p>
            <a:pPr algn="just"/>
            <a:endParaRPr lang="es-CL" sz="2000" dirty="0">
              <a:solidFill>
                <a:srgbClr val="FF0000"/>
              </a:solidFill>
              <a:latin typeface="Times New Roman" pitchFamily="18" charset="0"/>
              <a:cs typeface="Times New Roman" pitchFamily="18" charset="0"/>
            </a:endParaRPr>
          </a:p>
          <a:p>
            <a:pPr algn="just"/>
            <a:r>
              <a:rPr lang="es-CL" sz="2000" dirty="0" smtClean="0">
                <a:solidFill>
                  <a:srgbClr val="FF0000"/>
                </a:solidFill>
                <a:latin typeface="Times New Roman" pitchFamily="18" charset="0"/>
                <a:cs typeface="Times New Roman" pitchFamily="18" charset="0"/>
              </a:rPr>
              <a:t>El control se desarrolla  en duplas.</a:t>
            </a:r>
            <a:endParaRPr lang="es-CL"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45065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52F76F-1D01-408D-BFC5-9795E448E9D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 Qué es la Economía ?</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4708981"/>
          </a:xfrm>
          <a:prstGeom prst="rect">
            <a:avLst/>
          </a:prstGeom>
          <a:noFill/>
        </p:spPr>
        <p:txBody>
          <a:bodyPr wrap="square" rtlCol="0">
            <a:spAutoFit/>
          </a:bodyPr>
          <a:lstStyle/>
          <a:p>
            <a:r>
              <a:rPr lang="es-CL" sz="2000" dirty="0" smtClean="0">
                <a:latin typeface="Times New Roman" pitchFamily="18" charset="0"/>
                <a:cs typeface="Times New Roman" pitchFamily="18" charset="0"/>
              </a:rPr>
              <a:t>Algunas definiciones:</a:t>
            </a:r>
          </a:p>
          <a:p>
            <a:endParaRPr lang="es-CL" sz="2000" dirty="0">
              <a:latin typeface="Times New Roman" pitchFamily="18" charset="0"/>
              <a:cs typeface="Times New Roman" pitchFamily="18" charset="0"/>
            </a:endParaRPr>
          </a:p>
          <a:p>
            <a:pPr algn="ctr"/>
            <a:r>
              <a:rPr lang="es-CL" sz="2000" dirty="0" smtClean="0">
                <a:latin typeface="Times New Roman" pitchFamily="18" charset="0"/>
                <a:cs typeface="Times New Roman" pitchFamily="18" charset="0"/>
              </a:rPr>
              <a:t>“</a:t>
            </a:r>
            <a:r>
              <a:rPr lang="es-CL" sz="2000" dirty="0">
                <a:latin typeface="Times New Roman" pitchFamily="18" charset="0"/>
                <a:cs typeface="Times New Roman" pitchFamily="18" charset="0"/>
              </a:rPr>
              <a:t>La economía es el estudio de la manera en que las personas y la sociedad terminan por elegir, usando o no, dinero, el empleo de los recursos escasos que podrían tener usos alternativos  para producir diversos bienes y distribuirlos para su consumo, presente o futuro, entre las diferentes personas y grupos de la sociedad. La economía analiza los costos y beneficios derivados de la mejora de los patrones de utilización de los recursos”: (Paul </a:t>
            </a:r>
            <a:r>
              <a:rPr lang="es-CL" sz="2000" dirty="0" err="1">
                <a:latin typeface="Times New Roman" pitchFamily="18" charset="0"/>
                <a:cs typeface="Times New Roman" pitchFamily="18" charset="0"/>
              </a:rPr>
              <a:t>Samuelson</a:t>
            </a:r>
            <a:r>
              <a:rPr lang="es-CL" sz="2000" dirty="0" smtClean="0">
                <a:latin typeface="Times New Roman" pitchFamily="18" charset="0"/>
                <a:cs typeface="Times New Roman" pitchFamily="18" charset="0"/>
              </a:rPr>
              <a:t>).</a:t>
            </a:r>
          </a:p>
          <a:p>
            <a:pPr algn="ctr"/>
            <a:endParaRPr lang="es-CL" sz="2000" dirty="0" smtClean="0">
              <a:latin typeface="Times New Roman" pitchFamily="18" charset="0"/>
              <a:cs typeface="Times New Roman" pitchFamily="18" charset="0"/>
            </a:endParaRPr>
          </a:p>
          <a:p>
            <a:pPr algn="ctr"/>
            <a:r>
              <a:rPr lang="es-CL" sz="2000" dirty="0" smtClean="0">
                <a:latin typeface="Times New Roman" pitchFamily="18" charset="0"/>
                <a:cs typeface="Times New Roman" pitchFamily="18" charset="0"/>
              </a:rPr>
              <a:t>“</a:t>
            </a:r>
            <a:r>
              <a:rPr lang="es-CL" sz="2000" dirty="0">
                <a:latin typeface="Times New Roman" pitchFamily="18" charset="0"/>
                <a:cs typeface="Times New Roman" pitchFamily="18" charset="0"/>
              </a:rPr>
              <a:t>Los que escriben sobre Economía política declaran enseñar, o investigar, </a:t>
            </a:r>
            <a:r>
              <a:rPr lang="es-CL" sz="2000" dirty="0" smtClean="0">
                <a:latin typeface="Times New Roman" pitchFamily="18" charset="0"/>
                <a:cs typeface="Times New Roman" pitchFamily="18" charset="0"/>
              </a:rPr>
              <a:t>la naturaleza </a:t>
            </a:r>
            <a:r>
              <a:rPr lang="es-CL" sz="2000" dirty="0">
                <a:latin typeface="Times New Roman" pitchFamily="18" charset="0"/>
                <a:cs typeface="Times New Roman" pitchFamily="18" charset="0"/>
              </a:rPr>
              <a:t>de la riqueza, y las leyes de su producción y distribución, </a:t>
            </a:r>
            <a:r>
              <a:rPr lang="es-CL" sz="2000" dirty="0" smtClean="0">
                <a:latin typeface="Times New Roman" pitchFamily="18" charset="0"/>
                <a:cs typeface="Times New Roman" pitchFamily="18" charset="0"/>
              </a:rPr>
              <a:t>incluyendo directamente </a:t>
            </a:r>
            <a:r>
              <a:rPr lang="es-CL" sz="2000" dirty="0">
                <a:latin typeface="Times New Roman" pitchFamily="18" charset="0"/>
                <a:cs typeface="Times New Roman" pitchFamily="18" charset="0"/>
              </a:rPr>
              <a:t>o en forma remota, la actuación de todas las causas por las que la </a:t>
            </a:r>
            <a:r>
              <a:rPr lang="es-CL" sz="2000" dirty="0" smtClean="0">
                <a:latin typeface="Times New Roman" pitchFamily="18" charset="0"/>
                <a:cs typeface="Times New Roman" pitchFamily="18" charset="0"/>
              </a:rPr>
              <a:t>situación de </a:t>
            </a:r>
            <a:r>
              <a:rPr lang="es-CL" sz="2000" dirty="0">
                <a:latin typeface="Times New Roman" pitchFamily="18" charset="0"/>
                <a:cs typeface="Times New Roman" pitchFamily="18" charset="0"/>
              </a:rPr>
              <a:t>la humanidad, o de cualquier sociedad de seres humanos, se hace próspera o al revés</a:t>
            </a:r>
            <a:r>
              <a:rPr lang="es-CL" sz="2000" dirty="0" smtClean="0">
                <a:latin typeface="Times New Roman" pitchFamily="18" charset="0"/>
                <a:cs typeface="Times New Roman" pitchFamily="18" charset="0"/>
              </a:rPr>
              <a:t>, con </a:t>
            </a:r>
            <a:r>
              <a:rPr lang="es-CL" sz="2000" dirty="0">
                <a:latin typeface="Times New Roman" pitchFamily="18" charset="0"/>
                <a:cs typeface="Times New Roman" pitchFamily="18" charset="0"/>
              </a:rPr>
              <a:t>respecto a este objetivo universal de los deseos </a:t>
            </a:r>
            <a:r>
              <a:rPr lang="es-CL" sz="2000" dirty="0" smtClean="0">
                <a:latin typeface="Times New Roman" pitchFamily="18" charset="0"/>
                <a:cs typeface="Times New Roman" pitchFamily="18" charset="0"/>
              </a:rPr>
              <a:t>humanos...”: (John Stuart </a:t>
            </a:r>
            <a:r>
              <a:rPr lang="es-CL" sz="2000" dirty="0" err="1" smtClean="0">
                <a:latin typeface="Times New Roman" pitchFamily="18" charset="0"/>
                <a:cs typeface="Times New Roman" pitchFamily="18" charset="0"/>
              </a:rPr>
              <a:t>Mill</a:t>
            </a:r>
            <a:r>
              <a:rPr lang="es-CL" sz="2000" dirty="0" smtClean="0">
                <a:latin typeface="Times New Roman" pitchFamily="18" charset="0"/>
                <a:cs typeface="Times New Roman" pitchFamily="18" charset="0"/>
              </a:rPr>
              <a:t>) </a:t>
            </a:r>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2963910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Los problemas económicos: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324535"/>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Dentro de la necesidad de organizarse económicamente dentro de la sociedad surgen tres problemas económicos relevantes:</a:t>
            </a: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a) ¿Qué bienes y servicios se producen y en qué cantidades?</a:t>
            </a:r>
          </a:p>
          <a:p>
            <a:pPr marL="457200" indent="-457200" algn="just">
              <a:buAutoNum type="alphaLcParenR"/>
            </a:pPr>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b) ¿Cómo se producen los bienes?</a:t>
            </a: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c) ¿Para quién producir?</a:t>
            </a: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402295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Tipos de bienes:</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016758"/>
          </a:xfrm>
          <a:prstGeom prst="rect">
            <a:avLst/>
          </a:prstGeom>
          <a:noFill/>
        </p:spPr>
        <p:txBody>
          <a:bodyPr wrap="square" rtlCol="0">
            <a:spAutoFit/>
          </a:bodyPr>
          <a:lstStyle/>
          <a:p>
            <a:pPr algn="just"/>
            <a:r>
              <a:rPr lang="es-CL" sz="2000" dirty="0" smtClean="0">
                <a:latin typeface="Times New Roman" pitchFamily="18" charset="0"/>
                <a:cs typeface="Times New Roman" pitchFamily="18" charset="0"/>
              </a:rPr>
              <a:t>Según la clasificación de </a:t>
            </a:r>
            <a:r>
              <a:rPr lang="es-CL" sz="2000" dirty="0" err="1" smtClean="0">
                <a:latin typeface="Times New Roman" pitchFamily="18" charset="0"/>
                <a:cs typeface="Times New Roman" pitchFamily="18" charset="0"/>
              </a:rPr>
              <a:t>Larroulet</a:t>
            </a:r>
            <a:r>
              <a:rPr lang="es-CL" sz="2000" dirty="0" smtClean="0">
                <a:latin typeface="Times New Roman" pitchFamily="18" charset="0"/>
                <a:cs typeface="Times New Roman" pitchFamily="18" charset="0"/>
              </a:rPr>
              <a:t> y Mochón</a:t>
            </a:r>
          </a:p>
          <a:p>
            <a:pPr algn="just"/>
            <a:endParaRPr lang="es-CL" sz="2000" dirty="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a) Según su carácter	:</a:t>
            </a:r>
          </a:p>
          <a:p>
            <a:pPr marL="457200" indent="-457200" algn="just">
              <a:buAutoNum type="alphaLcParenR"/>
            </a:pPr>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b) Según su naturaleza	:</a:t>
            </a:r>
          </a:p>
          <a:p>
            <a:pPr algn="just"/>
            <a:endParaRPr lang="es-CL" sz="2000" dirty="0" smtClean="0">
              <a:latin typeface="Times New Roman" pitchFamily="18" charset="0"/>
              <a:cs typeface="Times New Roman" pitchFamily="18" charset="0"/>
            </a:endParaRPr>
          </a:p>
          <a:p>
            <a:pPr algn="just"/>
            <a:endParaRPr lang="es-CL" sz="2000" dirty="0">
              <a:latin typeface="Times New Roman" pitchFamily="18" charset="0"/>
              <a:cs typeface="Times New Roman" pitchFamily="18" charset="0"/>
            </a:endParaRPr>
          </a:p>
          <a:p>
            <a:pPr algn="just"/>
            <a:r>
              <a:rPr lang="es-CL" sz="2000" dirty="0" smtClean="0">
                <a:latin typeface="Times New Roman" pitchFamily="18" charset="0"/>
                <a:cs typeface="Times New Roman" pitchFamily="18" charset="0"/>
              </a:rPr>
              <a:t>c) Según su función	:</a:t>
            </a: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a:p>
            <a:endParaRPr lang="es-CL" sz="2000" dirty="0" smtClean="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6969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0" y="6453336"/>
            <a:ext cx="9144000" cy="389384"/>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L" sz="1600" dirty="0" smtClean="0">
                <a:latin typeface="Times New Roman" pitchFamily="18" charset="0"/>
                <a:cs typeface="Times New Roman" pitchFamily="18" charset="0"/>
              </a:rPr>
              <a:t>          Rodrigo Morales Soto	 – 	U.C.N. 	-	</a:t>
            </a:r>
            <a:fld id="{AFC74F70-3EA5-4AF3-AACC-34A5297E222F}" type="datetime4">
              <a:rPr lang="es-CL" sz="1600" smtClean="0">
                <a:latin typeface="Times New Roman" pitchFamily="18" charset="0"/>
                <a:cs typeface="Times New Roman" pitchFamily="18" charset="0"/>
              </a:rPr>
              <a:t>21 de agosto de 2013</a:t>
            </a:fld>
            <a:r>
              <a:rPr lang="es-CL" sz="1600" dirty="0" smtClean="0">
                <a:latin typeface="Times New Roman" pitchFamily="18" charset="0"/>
                <a:cs typeface="Times New Roman" pitchFamily="18" charset="0"/>
              </a:rPr>
              <a:t>	 </a:t>
            </a:r>
            <a:endParaRPr lang="es-CL" sz="1600" dirty="0">
              <a:latin typeface="Times New Roman" pitchFamily="18" charset="0"/>
              <a:cs typeface="Times New Roman" pitchFamily="18" charset="0"/>
            </a:endParaRPr>
          </a:p>
        </p:txBody>
      </p:sp>
      <p:sp>
        <p:nvSpPr>
          <p:cNvPr id="8" name="1 Título"/>
          <p:cNvSpPr txBox="1">
            <a:spLocks/>
          </p:cNvSpPr>
          <p:nvPr/>
        </p:nvSpPr>
        <p:spPr>
          <a:xfrm>
            <a:off x="0" y="-27384"/>
            <a:ext cx="9144000" cy="792088"/>
          </a:xfrm>
          <a:prstGeom prst="rect">
            <a:avLst/>
          </a:prstGeom>
          <a:solidFill>
            <a:srgbClr val="FF9900">
              <a:alpha val="90000"/>
            </a:srgbClr>
          </a:solidFill>
          <a:ln>
            <a:solidFill>
              <a:srgbClr val="FF9900">
                <a:alpha val="90000"/>
              </a:srgbClr>
            </a:solidFill>
          </a:ln>
          <a:scene3d>
            <a:camera prst="orthographicFront"/>
            <a:lightRig rig="threePt" dir="t"/>
          </a:scene3d>
          <a:sp3d>
            <a:bevelT/>
          </a:sp3d>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s-CL" sz="3200" dirty="0" smtClean="0">
                <a:solidFill>
                  <a:schemeClr val="bg1"/>
                </a:solidFill>
                <a:latin typeface="Times New Roman" pitchFamily="18" charset="0"/>
                <a:cs typeface="Times New Roman" pitchFamily="18" charset="0"/>
              </a:rPr>
              <a:t>Economía normativa vs economía positiva:</a:t>
            </a:r>
            <a:endParaRPr lang="es-CL" sz="3200" dirty="0">
              <a:solidFill>
                <a:schemeClr val="bg1"/>
              </a:solidFill>
              <a:latin typeface="Times New Roman" pitchFamily="18" charset="0"/>
              <a:cs typeface="Times New Roman" pitchFamily="18" charset="0"/>
            </a:endParaRPr>
          </a:p>
        </p:txBody>
      </p:sp>
      <p:sp>
        <p:nvSpPr>
          <p:cNvPr id="9" name="8 CuadroTexto"/>
          <p:cNvSpPr txBox="1"/>
          <p:nvPr/>
        </p:nvSpPr>
        <p:spPr>
          <a:xfrm>
            <a:off x="251520" y="1196752"/>
            <a:ext cx="8640960" cy="5693866"/>
          </a:xfrm>
          <a:prstGeom prst="rect">
            <a:avLst/>
          </a:prstGeom>
          <a:noFill/>
        </p:spPr>
        <p:txBody>
          <a:bodyPr wrap="square" rtlCol="0">
            <a:spAutoFit/>
          </a:bodyPr>
          <a:lstStyle/>
          <a:p>
            <a:pPr marL="514350" indent="-514350" algn="just">
              <a:buFont typeface="+mj-lt"/>
              <a:buAutoNum type="romanUcPeriod"/>
            </a:pPr>
            <a:r>
              <a:rPr lang="es-CL" sz="2000" dirty="0" smtClean="0">
                <a:latin typeface="Times New Roman" pitchFamily="18" charset="0"/>
                <a:cs typeface="Times New Roman" pitchFamily="18" charset="0"/>
              </a:rPr>
              <a:t>Economía positiva</a:t>
            </a:r>
          </a:p>
          <a:p>
            <a:pPr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Busca explicaciones objetivas del funcionamiento de los fenómenos 	económicos.</a:t>
            </a:r>
          </a:p>
          <a:p>
            <a:pPr algn="just"/>
            <a:endParaRPr lang="es-CL" sz="2000" dirty="0">
              <a:latin typeface="Times New Roman" pitchFamily="18" charset="0"/>
              <a:cs typeface="Times New Roman" pitchFamily="18" charset="0"/>
            </a:endParaRPr>
          </a:p>
          <a:p>
            <a:pPr marL="514350" indent="-514350" algn="just">
              <a:buFont typeface="+mj-lt"/>
              <a:buAutoNum type="romanUcPeriod" startAt="2"/>
            </a:pPr>
            <a:r>
              <a:rPr lang="es-CL" sz="2000" dirty="0" smtClean="0">
                <a:latin typeface="Times New Roman" pitchFamily="18" charset="0"/>
                <a:cs typeface="Times New Roman" pitchFamily="18" charset="0"/>
              </a:rPr>
              <a:t>Economía normativa</a:t>
            </a:r>
          </a:p>
          <a:p>
            <a:pPr lvl="1" algn="just"/>
            <a:r>
              <a:rPr lang="es-CL" sz="2000" dirty="0">
                <a:latin typeface="Times New Roman" pitchFamily="18" charset="0"/>
                <a:cs typeface="Times New Roman" pitchFamily="18" charset="0"/>
              </a:rPr>
              <a:t>	</a:t>
            </a:r>
            <a:r>
              <a:rPr lang="es-CL" sz="2000" dirty="0" smtClean="0">
                <a:latin typeface="Times New Roman" pitchFamily="18" charset="0"/>
                <a:cs typeface="Times New Roman" pitchFamily="18" charset="0"/>
              </a:rPr>
              <a:t>Establece prescripciones para la acción económica basada en juicios de 	valor personales y subjetivos.</a:t>
            </a:r>
          </a:p>
          <a:p>
            <a:pPr lvl="1" algn="just"/>
            <a:r>
              <a:rPr lang="es-CL" sz="2000" dirty="0" smtClean="0">
                <a:latin typeface="Times New Roman" pitchFamily="18" charset="0"/>
                <a:cs typeface="Times New Roman" pitchFamily="18" charset="0"/>
              </a:rPr>
              <a:t>	Transitan generalmente entre tres áreas:</a:t>
            </a:r>
          </a:p>
          <a:p>
            <a:pPr lvl="1" algn="just"/>
            <a:endParaRPr lang="es-CL" sz="2000" dirty="0">
              <a:latin typeface="Times New Roman" pitchFamily="18" charset="0"/>
              <a:cs typeface="Times New Roman" pitchFamily="18" charset="0"/>
            </a:endParaRPr>
          </a:p>
          <a:p>
            <a:pPr lvl="1" algn="just"/>
            <a:r>
              <a:rPr lang="es-CL" sz="2000" dirty="0" smtClean="0">
                <a:latin typeface="Times New Roman" pitchFamily="18" charset="0"/>
                <a:cs typeface="Times New Roman" pitchFamily="18" charset="0"/>
              </a:rPr>
              <a:t>	Ético	 	Ideológico		Político</a:t>
            </a:r>
          </a:p>
          <a:p>
            <a:pPr lvl="1" algn="just"/>
            <a:endParaRPr lang="es-CL" sz="2000" dirty="0">
              <a:latin typeface="Times New Roman" pitchFamily="18" charset="0"/>
              <a:cs typeface="Times New Roman" pitchFamily="18" charset="0"/>
            </a:endParaRPr>
          </a:p>
          <a:p>
            <a:pPr lvl="1" algn="just"/>
            <a:r>
              <a:rPr lang="es-CL" sz="2000" dirty="0" smtClean="0">
                <a:latin typeface="Times New Roman" pitchFamily="18" charset="0"/>
                <a:cs typeface="Times New Roman" pitchFamily="18" charset="0"/>
              </a:rPr>
              <a:t>Afirmaciones</a:t>
            </a:r>
          </a:p>
          <a:p>
            <a:pPr marL="914400" lvl="1" indent="-457200" algn="just">
              <a:buAutoNum type="alphaLcParenR"/>
            </a:pPr>
            <a:r>
              <a:rPr lang="es-CL" sz="1600" dirty="0" smtClean="0">
                <a:latin typeface="Times New Roman" pitchFamily="18" charset="0"/>
                <a:cs typeface="Times New Roman" pitchFamily="18" charset="0"/>
              </a:rPr>
              <a:t>La reducción de impuestos estimula un aumento de la oferta agregada.</a:t>
            </a:r>
          </a:p>
          <a:p>
            <a:pPr marL="914400" lvl="1" indent="-457200" algn="just">
              <a:buAutoNum type="alphaLcParenR"/>
            </a:pPr>
            <a:r>
              <a:rPr lang="es-CL" sz="1600" dirty="0" smtClean="0">
                <a:latin typeface="Times New Roman" pitchFamily="18" charset="0"/>
                <a:cs typeface="Times New Roman" pitchFamily="18" charset="0"/>
              </a:rPr>
              <a:t>La distribución del ingreso en Chile debería ser más equitativa.</a:t>
            </a:r>
          </a:p>
          <a:p>
            <a:pPr marL="914400" lvl="1" indent="-457200" algn="just">
              <a:buAutoNum type="alphaLcParenR"/>
            </a:pPr>
            <a:r>
              <a:rPr lang="es-CL" sz="1600" dirty="0" smtClean="0">
                <a:latin typeface="Times New Roman" pitchFamily="18" charset="0"/>
                <a:cs typeface="Times New Roman" pitchFamily="18" charset="0"/>
              </a:rPr>
              <a:t>Los gobiernos de carácter socialista deberían focalizar la inversión pública en Salud y Educación.</a:t>
            </a:r>
          </a:p>
          <a:p>
            <a:pPr marL="914400" lvl="1" indent="-457200" algn="just">
              <a:buAutoNum type="alphaLcParenR"/>
            </a:pPr>
            <a:r>
              <a:rPr lang="es-CL" sz="1600" dirty="0" smtClean="0">
                <a:latin typeface="Times New Roman" pitchFamily="18" charset="0"/>
                <a:cs typeface="Times New Roman" pitchFamily="18" charset="0"/>
              </a:rPr>
              <a:t>Una economía con más de dos trimestres con crecimiento económico negativo se encuentra en estado de recesión.</a:t>
            </a:r>
            <a:endParaRPr lang="es-CL" sz="1600" dirty="0">
              <a:latin typeface="Times New Roman" pitchFamily="18" charset="0"/>
              <a:cs typeface="Times New Roman" pitchFamily="18" charset="0"/>
            </a:endParaRPr>
          </a:p>
          <a:p>
            <a:endParaRPr lang="es-CL" sz="2000" dirty="0">
              <a:latin typeface="Times New Roman" pitchFamily="18" charset="0"/>
              <a:cs typeface="Times New Roman" pitchFamily="18" charset="0"/>
            </a:endParaRPr>
          </a:p>
        </p:txBody>
      </p:sp>
    </p:spTree>
    <p:extLst>
      <p:ext uri="{BB962C8B-B14F-4D97-AF65-F5344CB8AC3E}">
        <p14:creationId xmlns:p14="http://schemas.microsoft.com/office/powerpoint/2010/main" val="3508892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11739</TotalTime>
  <Words>3031</Words>
  <Application>Microsoft Office PowerPoint</Application>
  <PresentationFormat>Presentación en pantalla (4:3)</PresentationFormat>
  <Paragraphs>700</Paragraphs>
  <Slides>55</Slides>
  <Notes>0</Notes>
  <HiddenSlides>0</HiddenSlides>
  <MMClips>0</MMClips>
  <ScaleCrop>false</ScaleCrop>
  <HeadingPairs>
    <vt:vector size="4" baseType="variant">
      <vt:variant>
        <vt:lpstr>Tema</vt:lpstr>
      </vt:variant>
      <vt:variant>
        <vt:i4>1</vt:i4>
      </vt:variant>
      <vt:variant>
        <vt:lpstr>Títulos de diapositiva</vt:lpstr>
      </vt:variant>
      <vt:variant>
        <vt:i4>55</vt:i4>
      </vt:variant>
    </vt:vector>
  </HeadingPairs>
  <TitlesOfParts>
    <vt:vector size="56" baseType="lpstr">
      <vt:lpstr>Tema de Office</vt:lpstr>
      <vt:lpstr>Introducción a la Economía Unidad I : Problema económico y Sistemas económicos.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dc:creator>
  <cp:lastModifiedBy>Rodrigo Antonio Morales Soto</cp:lastModifiedBy>
  <cp:revision>146</cp:revision>
  <dcterms:created xsi:type="dcterms:W3CDTF">2013-02-01T18:27:26Z</dcterms:created>
  <dcterms:modified xsi:type="dcterms:W3CDTF">2013-08-21T12:37:19Z</dcterms:modified>
</cp:coreProperties>
</file>