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85cf562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85cf562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85cf562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85cf562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85cf5623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85cf562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85cf5623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85cf5623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33501" y="1231150"/>
            <a:ext cx="7604100" cy="16482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Calibri"/>
                <a:ea typeface="Calibri"/>
                <a:cs typeface="Calibri"/>
                <a:sym typeface="Calibri"/>
              </a:rPr>
              <a:t>Segmentación empresas con potencial exportador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5" y="4581000"/>
            <a:ext cx="26955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>
                <a:latin typeface="Calibri"/>
                <a:ea typeface="Calibri"/>
                <a:cs typeface="Calibri"/>
                <a:sym typeface="Calibri"/>
              </a:rPr>
              <a:t>Fuentes</a:t>
            </a:r>
            <a:endParaRPr sz="30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36050" y="1738675"/>
            <a:ext cx="25710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Exportaciones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Directorio DANE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Super Sociedades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RUES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5" y="4581000"/>
            <a:ext cx="26955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0" y="31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00">
                <a:solidFill>
                  <a:schemeClr val="dk2"/>
                </a:solidFill>
              </a:rPr>
              <a:t>Bases de donde se extrajo la información</a:t>
            </a:r>
            <a:endParaRPr sz="20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652450" y="1738675"/>
            <a:ext cx="342600" cy="1925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713050" y="1194494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Bases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368250" y="1795350"/>
            <a:ext cx="3470100" cy="7002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50.000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368250" y="2577000"/>
            <a:ext cx="2047500" cy="7002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48.939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exportadoras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473100" y="2577000"/>
            <a:ext cx="1365300" cy="70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1.061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exportadoras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906300" y="1227144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Cantidad de registros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5" y="4581000"/>
            <a:ext cx="26955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Segmentación empresas que exportan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-64137" y="1976594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Departamento</a:t>
            </a:r>
            <a:endParaRPr b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73513" y="2386994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Bogotá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73513" y="2853794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Antioquia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73513" y="3320594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Valle del Cauca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697063" y="2386994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376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697063" y="2853794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228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697063" y="3320594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110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1794838" y="1976594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Empresas</a:t>
            </a:r>
            <a:endParaRPr b="1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55050" y="411394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1.061 empresas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23475" y="1187613"/>
            <a:ext cx="73185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Exportado a </a:t>
            </a:r>
            <a:r>
              <a:rPr b="1" lang="es"/>
              <a:t>Latam </a:t>
            </a:r>
            <a:r>
              <a:rPr lang="es"/>
              <a:t>en los </a:t>
            </a:r>
            <a:r>
              <a:rPr b="1" lang="es"/>
              <a:t>últimos 10 años</a:t>
            </a:r>
            <a:endParaRPr b="1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985713" y="984281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rgbClr val="1155CC"/>
                </a:solidFill>
              </a:rPr>
              <a:t>854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424663" y="1980119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Trayectoria</a:t>
            </a:r>
            <a:endParaRPr b="1"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862313" y="2390519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Pymex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862313" y="2857319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 constante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862313" y="3324119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Futuros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6185863" y="2390519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475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6185863" y="2857319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272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6185863" y="3324119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246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6283638" y="1980119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Empresas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5" y="4581000"/>
            <a:ext cx="26955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type="title"/>
          </p:nvPr>
        </p:nvSpPr>
        <p:spPr>
          <a:xfrm>
            <a:off x="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500">
                <a:latin typeface="Calibri"/>
                <a:ea typeface="Calibri"/>
                <a:cs typeface="Calibri"/>
                <a:sym typeface="Calibri"/>
              </a:rPr>
              <a:t>Modelo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2075" y="2339102"/>
            <a:ext cx="25683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100"/>
              <a:t>Ingresos operacionales promedio</a:t>
            </a:r>
            <a:endParaRPr b="1" sz="1100"/>
          </a:p>
        </p:txBody>
      </p:sp>
      <p:sp>
        <p:nvSpPr>
          <p:cNvPr id="102" name="Google Shape;102;p16"/>
          <p:cNvSpPr txBox="1"/>
          <p:nvPr/>
        </p:nvSpPr>
        <p:spPr>
          <a:xfrm>
            <a:off x="2846044" y="1799928"/>
            <a:ext cx="239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Exportadora</a:t>
            </a:r>
            <a:endParaRPr b="1"/>
          </a:p>
        </p:txBody>
      </p:sp>
      <p:sp>
        <p:nvSpPr>
          <p:cNvPr id="103" name="Google Shape;103;p16"/>
          <p:cNvSpPr txBox="1"/>
          <p:nvPr/>
        </p:nvSpPr>
        <p:spPr>
          <a:xfrm>
            <a:off x="5952300" y="2341652"/>
            <a:ext cx="25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$ </a:t>
            </a:r>
            <a:r>
              <a:rPr lang="es" sz="1800">
                <a:solidFill>
                  <a:schemeClr val="dk2"/>
                </a:solidFill>
              </a:rPr>
              <a:t>1.842.184.002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2076" y="3295950"/>
            <a:ext cx="239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100"/>
              <a:t>Top 3 </a:t>
            </a:r>
            <a:r>
              <a:rPr b="1" lang="es" sz="1100"/>
              <a:t>clasificación</a:t>
            </a:r>
            <a:r>
              <a:rPr b="1" lang="es" sz="1100"/>
              <a:t> valor agregado</a:t>
            </a:r>
            <a:endParaRPr b="1" sz="1100"/>
          </a:p>
        </p:txBody>
      </p:sp>
      <p:sp>
        <p:nvSpPr>
          <p:cNvPr id="105" name="Google Shape;105;p16"/>
          <p:cNvSpPr txBox="1"/>
          <p:nvPr/>
        </p:nvSpPr>
        <p:spPr>
          <a:xfrm>
            <a:off x="2261350" y="3150600"/>
            <a:ext cx="35634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>
                <a:solidFill>
                  <a:schemeClr val="dk2"/>
                </a:solidFill>
              </a:rPr>
              <a:t>Servicios menos intensivos en conocimiento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s" sz="1100">
                <a:solidFill>
                  <a:schemeClr val="dk2"/>
                </a:solidFill>
              </a:rPr>
              <a:t>Bienes tecnología baja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s" sz="1100">
                <a:solidFill>
                  <a:schemeClr val="dk2"/>
                </a:solidFill>
              </a:rPr>
              <a:t>Bienes tecnología media-baja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594925" y="3214875"/>
            <a:ext cx="34884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>
                <a:solidFill>
                  <a:schemeClr val="dk2"/>
                </a:solidFill>
              </a:rPr>
              <a:t>Servicios menos intensivos en conocimiento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s" sz="1100">
                <a:solidFill>
                  <a:schemeClr val="dk2"/>
                </a:solidFill>
              </a:rPr>
              <a:t>Servicios no clasificados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s" sz="1100">
                <a:solidFill>
                  <a:schemeClr val="dk2"/>
                </a:solidFill>
              </a:rPr>
              <a:t>Servicios de mercado intensivos en conocimiento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930044" y="2341652"/>
            <a:ext cx="239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$ 44.195.867.859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6039444" y="1802478"/>
            <a:ext cx="239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No exportadora</a:t>
            </a:r>
            <a:endParaRPr b="1"/>
          </a:p>
        </p:txBody>
      </p:sp>
      <p:sp>
        <p:nvSpPr>
          <p:cNvPr id="109" name="Google Shape;109;p16"/>
          <p:cNvSpPr txBox="1"/>
          <p:nvPr/>
        </p:nvSpPr>
        <p:spPr>
          <a:xfrm>
            <a:off x="-83025" y="648900"/>
            <a:ext cx="5760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s">
                <a:solidFill>
                  <a:schemeClr val="dk2"/>
                </a:solidFill>
              </a:rPr>
              <a:t>Identificación de variables que caracterizan a los exportadores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s">
                <a:solidFill>
                  <a:schemeClr val="dk2"/>
                </a:solidFill>
              </a:rPr>
              <a:t>Validar segmentación de las variables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s">
                <a:solidFill>
                  <a:schemeClr val="dk2"/>
                </a:solidFill>
              </a:rPr>
              <a:t>Predecir potenciales exportadores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-83025" y="429825"/>
            <a:ext cx="35112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/>
              <a:t>Creación de modelo de datos</a:t>
            </a:r>
            <a:endParaRPr b="1" sz="14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-6825" y="1649025"/>
            <a:ext cx="35112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/>
              <a:t>Ejemplo</a:t>
            </a:r>
            <a:endParaRPr b="1" sz="14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5685975" y="706500"/>
            <a:ext cx="3350100" cy="658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/>
              <a:t>El modelo crea relaciones entre los datos que ayudan a segmentar mejor</a:t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9075" y="569400"/>
            <a:ext cx="85206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Para este ejercicio se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utilizó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una estimación por series de tiempo donde no se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incluye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variación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exógena.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0" y="0"/>
            <a:ext cx="830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Predicción exportaciones no minero </a:t>
            </a:r>
            <a:r>
              <a:rPr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energéticas</a:t>
            </a:r>
            <a:r>
              <a:rPr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50" y="1558725"/>
            <a:ext cx="3612500" cy="28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5050800" y="2104800"/>
            <a:ext cx="32589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serie presenta una alta volatilidad por lo que fue necesario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suavizar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para poder hacer predicciones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