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"/>
  </p:notesMasterIdLst>
  <p:sldIdLst>
    <p:sldId id="415" r:id="rId2"/>
  </p:sldIdLst>
  <p:sldSz cx="9144000" cy="6858000" type="screen4x3"/>
  <p:notesSz cx="6858000" cy="9144000"/>
  <p:defaultTextStyle>
    <a:defPPr>
      <a:defRPr lang="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35" autoAdjust="0"/>
  </p:normalViewPr>
  <p:slideViewPr>
    <p:cSldViewPr>
      <p:cViewPr varScale="1">
        <p:scale>
          <a:sx n="97" d="100"/>
          <a:sy n="97" d="100"/>
        </p:scale>
        <p:origin x="9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47D9-B1AA-4BAC-A28C-9EA7CDB1E9E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AD635-77C3-4FE5-874A-35778FAD8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0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AD635-77C3-4FE5-874A-35778FAD80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2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r="76000"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nask.man.ac.uk\home$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29200"/>
            <a:ext cx="3088305" cy="15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28113" y="943294"/>
                <a:ext cx="8362483" cy="4800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3810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3810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3810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3810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3810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381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381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381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381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es" altLang="en-US" sz="2000" b="1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Ejemplo 1: </a:t>
                </a:r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Problema de transferencia de calor</a:t>
                </a:r>
                <a:endParaRPr lang="en-US" altLang="en-US" sz="2000" b="1" dirty="0">
                  <a:solidFill>
                    <a:srgbClr val="000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 intercambiador de calor de contraflujo de un solo paso está diseñado para un nuevo proceso. La corriente caliente tiene un caudal másico de 500 kg/h y debe enfriarse de 170 °C a 80 °C. Hay disponible agua de refrigeración a 25 °C. El costo de capital del intercambiador de calor es </a:t>
                </a:r>
              </a:p>
              <a:p>
                <a:pPr algn="just"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altLang="en-US" sz="2000" b="0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0.84</m:t>
                        </m:r>
                      </m:sup>
                    </m:sSup>
                  </m:oMath>
                </a14:m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(£) y el costo del agua de enfriamiento es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en-US" sz="2000" b="0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(£). Suponga que la diferencia de temperatura mínima entre las dos corrientes es de 10 °C. El objetivo es </a:t>
                </a:r>
                <a:r>
                  <a:rPr lang="es" altLang="en-US" sz="2000" dirty="0" err="1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minimizar </a:t>
                </a:r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 coste total de este proceso. Formule un modelo </a:t>
                </a:r>
                <a:r>
                  <a:rPr lang="es" altLang="en-US" sz="2000" dirty="0" err="1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optimización </a:t>
                </a:r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resolver este problema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=4.2 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°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=1.0 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°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constante </a:t>
                </a: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008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e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1641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113" y="943294"/>
                <a:ext cx="8362483" cy="4800160"/>
              </a:xfrm>
              <a:prstGeom prst="rect">
                <a:avLst/>
              </a:prstGeom>
              <a:blipFill>
                <a:blip r:embed="rId4"/>
                <a:stretch>
                  <a:fillRect l="-1895" r="-1822" b="-17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6D80941-5603-4F1C-8E83-5FB8CFF68664}"/>
              </a:ext>
            </a:extLst>
          </p:cNvPr>
          <p:cNvSpPr/>
          <p:nvPr/>
        </p:nvSpPr>
        <p:spPr>
          <a:xfrm>
            <a:off x="3059832" y="280342"/>
            <a:ext cx="475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alt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proceso y restricciones</a:t>
            </a:r>
            <a:endParaRPr lang="en-GB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F51B2B-78B6-4E1A-B5E7-24E0514D8F3B}"/>
              </a:ext>
            </a:extLst>
          </p:cNvPr>
          <p:cNvCxnSpPr>
            <a:cxnSpLocks/>
          </p:cNvCxnSpPr>
          <p:nvPr/>
        </p:nvCxnSpPr>
        <p:spPr>
          <a:xfrm>
            <a:off x="3445506" y="5942872"/>
            <a:ext cx="1096275" cy="1"/>
          </a:xfrm>
          <a:prstGeom prst="straightConnector1">
            <a:avLst/>
          </a:prstGeom>
          <a:ln w="1905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46D42D3-7FB7-4C2A-971A-C4104E7E4CF1}"/>
              </a:ext>
            </a:extLst>
          </p:cNvPr>
          <p:cNvSpPr/>
          <p:nvPr/>
        </p:nvSpPr>
        <p:spPr>
          <a:xfrm>
            <a:off x="1259632" y="5786659"/>
            <a:ext cx="2232248" cy="284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Corriente caliente (tubo)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96729F-9B69-4CA4-B6E5-B0B38D9693CE}"/>
              </a:ext>
            </a:extLst>
          </p:cNvPr>
          <p:cNvCxnSpPr>
            <a:cxnSpLocks/>
          </p:cNvCxnSpPr>
          <p:nvPr/>
        </p:nvCxnSpPr>
        <p:spPr>
          <a:xfrm>
            <a:off x="5724128" y="6491632"/>
            <a:ext cx="1096275" cy="1"/>
          </a:xfrm>
          <a:prstGeom prst="straightConnector1">
            <a:avLst/>
          </a:prstGeom>
          <a:ln w="19050"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674145D-E1F1-4238-92DA-F9ACF596C349}"/>
              </a:ext>
            </a:extLst>
          </p:cNvPr>
          <p:cNvSpPr/>
          <p:nvPr/>
        </p:nvSpPr>
        <p:spPr>
          <a:xfrm>
            <a:off x="2555776" y="6439412"/>
            <a:ext cx="3214726" cy="284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Agua de refrigeración (cáscara)</a:t>
            </a:r>
          </a:p>
        </p:txBody>
      </p:sp>
    </p:spTree>
    <p:extLst>
      <p:ext uri="{BB962C8B-B14F-4D97-AF65-F5344CB8AC3E}">
        <p14:creationId xmlns:p14="http://schemas.microsoft.com/office/powerpoint/2010/main" val="21764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1906</TotalTime>
  <Words>164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New Microsoft 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Dongda Zhang</dc:creator>
  <cp:lastModifiedBy>Julia Jiménez</cp:lastModifiedBy>
  <cp:revision>174</cp:revision>
  <dcterms:modified xsi:type="dcterms:W3CDTF">2023-08-01T17:19:44Z</dcterms:modified>
</cp:coreProperties>
</file>