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88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4"/>
    <a:srgbClr val="FFFFFF"/>
    <a:srgbClr val="FF0000"/>
    <a:srgbClr val="D9F2D0"/>
    <a:srgbClr val="D86ECC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42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D041-577E-5392-2ED5-7402173A3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4A0D9-21D6-4D65-EF1C-4EB3A0AE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2CFB-57BC-9FD9-F705-5084B957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197C-F0B6-F04B-54D2-16F2CF80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A58D-95F0-9072-78D3-367F6EF4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864E-2B42-9998-0DD2-85505F3E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506D6-2B98-2FD3-BC7C-063F06B38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1929-95B2-DCFA-EFC2-5854FA13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CBD88-9438-57F6-CA5A-B363F9C6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B59D-04CC-87CB-E30B-846E7797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1EAA7-B592-5012-841D-2541514A0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1C442-7894-2F94-8A8D-943A7BD0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8642-7474-C587-D6DE-BD4476BE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38748-19FD-BED3-F22E-7BB16CA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74BA-9E0C-9EB1-11E5-16282209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4480-0009-C398-809E-826173EC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8068-82AA-65B4-CE31-B9AE3DC3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3D17-C1A0-3150-4E92-3CCCC4C5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282B-5656-71F1-4091-1B63A7FB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CF50-BC09-EB85-0CA5-B5BE0107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0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073E-7003-B0E8-8D30-E80E6774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E9D75-68AB-B6BE-4DD2-173911E78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3976-B6E6-1E50-93DD-03310D9F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7C7CF-0C58-5404-C806-2837D79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AC1C-4B42-E0F2-D1B1-7EFAD1C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7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BFD7-6E71-7462-60AD-7941534A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1B91-B431-6D74-ECF4-B32AA616F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2BF3-CAE7-C91D-272A-02B0ACBA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C74AE-D65F-3D3C-9627-D82D034B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412D-7F99-FDD1-FDC3-38AA06D6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786FC-7E89-029D-AE85-937771D7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C624-1CCA-C49F-33A2-C0FE4E23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71615-C6CF-EC14-73C3-E59FDC7EC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EA9FC-B08F-A423-5C14-BC59AACB2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D51F9-D291-C735-B05E-BFBBB5E4A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50B9C-CE3A-D4CB-A83A-E6B3D934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1E659-D80C-8259-3293-C35FBBF8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66761-D757-F0A6-72AF-F8C957E1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DCCFF-8559-4D04-64C7-D9566372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80CC-8155-4615-3925-1D388948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1AF26-807B-3884-A49A-0760EAC1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DCB3B-4B60-C59A-B130-A1992B10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10941-0FCF-3BD9-4D89-63219459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E4A52-13C3-00F8-CEDD-D6A46871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FDD6F-AC25-A570-7AE2-28E30097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31135-2BDE-A03D-2EE3-0B125C78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5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FDC0-5FE4-23D7-FDA9-844ABCAD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EADF-9A78-21CD-C00E-B4F7D88A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FA6AD-BD6D-6B91-4D15-02EBE9609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35088-410B-2BA2-6549-0394BD1C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6974F-21E9-6348-36A6-9CB96F23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D84CB-BB72-38F3-257F-ABB661D9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9FEC-F62E-E35E-3602-54FD1434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01C95-59B4-DEEA-DA64-62A57213D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65C1D-BBB3-2A33-4080-4F298650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EA9B9-C138-0AAF-4CD9-8E440DAC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CFFB8-0061-D287-6517-A9F76E03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174BD-58D4-0305-C51F-18F054E9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9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BB7E7-36FD-C4B0-D6C7-21EA448A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83D5-F2D2-4130-DDA7-8D98298B3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88FD-56C1-2277-0686-AB3BE90BA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24F94-5E32-41C6-AD21-4ECC6FCA86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355E-690E-A8DA-28A0-DF52F9DD8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19B4-79A8-CA32-437C-4C5A06646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E136E-76ED-41F1-B0DE-2BDDA20C6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DF6A8-27A5-D450-80B8-6CF9E380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6CCBF09-77F8-E811-D1BB-29D2873EA6C6}"/>
              </a:ext>
            </a:extLst>
          </p:cNvPr>
          <p:cNvGrpSpPr/>
          <p:nvPr/>
        </p:nvGrpSpPr>
        <p:grpSpPr>
          <a:xfrm>
            <a:off x="609600" y="2514600"/>
            <a:ext cx="10972800" cy="1828800"/>
            <a:chOff x="957943" y="1698172"/>
            <a:chExt cx="10972800" cy="18288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01EB20A-6651-AD5B-2D30-F2F986330431}"/>
                </a:ext>
              </a:extLst>
            </p:cNvPr>
            <p:cNvGrpSpPr/>
            <p:nvPr/>
          </p:nvGrpSpPr>
          <p:grpSpPr>
            <a:xfrm>
              <a:off x="957943" y="1698172"/>
              <a:ext cx="4572000" cy="1828800"/>
              <a:chOff x="957943" y="1698172"/>
              <a:chExt cx="4572000" cy="1828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69411127-FC53-C0CF-FBA6-8C10AF8E6D08}"/>
                      </a:ext>
                    </a:extLst>
                  </p:cNvPr>
                  <p:cNvSpPr/>
                  <p:nvPr/>
                </p:nvSpPr>
                <p:spPr>
                  <a:xfrm>
                    <a:off x="3701143" y="1698172"/>
                    <a:ext cx="1828800" cy="45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𝑺𝑪𝑳𝑲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69411127-FC53-C0CF-FBA6-8C10AF8E6D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43" y="1698172"/>
                    <a:ext cx="1828800" cy="4572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BF271587-8B32-78F9-62B3-D802B91274DE}"/>
                      </a:ext>
                    </a:extLst>
                  </p:cNvPr>
                  <p:cNvSpPr/>
                  <p:nvPr/>
                </p:nvSpPr>
                <p:spPr>
                  <a:xfrm>
                    <a:off x="3701143" y="2155372"/>
                    <a:ext cx="1828800" cy="45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e>
                          </m:acc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𝑪𝑺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BF271587-8B32-78F9-62B3-D802B91274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43" y="2155372"/>
                    <a:ext cx="1828800" cy="4572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80CA7F2C-A20C-B7E4-AD5B-F678EACEF1B5}"/>
                      </a:ext>
                    </a:extLst>
                  </p:cNvPr>
                  <p:cNvSpPr/>
                  <p:nvPr/>
                </p:nvSpPr>
                <p:spPr>
                  <a:xfrm>
                    <a:off x="3701143" y="2612572"/>
                    <a:ext cx="1828800" cy="45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𝑴𝑶𝑺𝑰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𝑷𝑰𝑪𝑶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80CA7F2C-A20C-B7E4-AD5B-F678EACEF1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43" y="2612572"/>
                    <a:ext cx="1828800" cy="4572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78DC70F-FCD8-5C24-DC98-A297EFCE59E2}"/>
                      </a:ext>
                    </a:extLst>
                  </p:cNvPr>
                  <p:cNvSpPr/>
                  <p:nvPr/>
                </p:nvSpPr>
                <p:spPr>
                  <a:xfrm>
                    <a:off x="3701143" y="3069772"/>
                    <a:ext cx="1828800" cy="4572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𝑴𝑰𝑺𝑶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𝑷𝑶𝑪𝑰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378DC70F-FCD8-5C24-DC98-A297EFCE59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43" y="3069772"/>
                    <a:ext cx="1828800" cy="4572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8C549058-CF0A-9291-A98C-989E5C4FACC1}"/>
                      </a:ext>
                    </a:extLst>
                  </p:cNvPr>
                  <p:cNvSpPr/>
                  <p:nvPr/>
                </p:nvSpPr>
                <p:spPr>
                  <a:xfrm>
                    <a:off x="957943" y="1698172"/>
                    <a:ext cx="2743200" cy="18288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𝑺𝑷𝑰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𝑴𝒂𝒔𝒕𝒆𝒓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𝑪𝒐𝒏𝒕𝒓𝒐𝒍𝒍𝒆𝒓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8C549058-CF0A-9291-A98C-989E5C4FAC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943" y="1698172"/>
                    <a:ext cx="2743200" cy="18288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2E7B029-1519-8514-C154-B101C255A15B}"/>
                </a:ext>
              </a:extLst>
            </p:cNvPr>
            <p:cNvGrpSpPr/>
            <p:nvPr/>
          </p:nvGrpSpPr>
          <p:grpSpPr>
            <a:xfrm>
              <a:off x="7358743" y="1698172"/>
              <a:ext cx="4572000" cy="1828800"/>
              <a:chOff x="7358743" y="1698172"/>
              <a:chExt cx="4572000" cy="18288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58791B4-F3FA-EFAA-A481-6431BA1DA93B}"/>
                      </a:ext>
                    </a:extLst>
                  </p:cNvPr>
                  <p:cNvSpPr/>
                  <p:nvPr/>
                </p:nvSpPr>
                <p:spPr>
                  <a:xfrm>
                    <a:off x="7358743" y="1698172"/>
                    <a:ext cx="1828800" cy="457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𝑺𝑪𝑳𝑲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558791B4-F3FA-EFAA-A481-6431BA1DA9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8743" y="1698172"/>
                    <a:ext cx="1828800" cy="4572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04AF1CF9-5C28-68E9-CBD3-8BCD657A8C35}"/>
                      </a:ext>
                    </a:extLst>
                  </p:cNvPr>
                  <p:cNvSpPr/>
                  <p:nvPr/>
                </p:nvSpPr>
                <p:spPr>
                  <a:xfrm>
                    <a:off x="7358743" y="2155372"/>
                    <a:ext cx="1828800" cy="457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𝑪𝑺</m:t>
                                  </m:r>
                                </m:e>
                              </m:acc>
                            </m:e>
                          </m:acc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04AF1CF9-5C28-68E9-CBD3-8BCD657A8C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8743" y="2155372"/>
                    <a:ext cx="1828800" cy="4572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D26CA634-5231-C7D4-056C-C0D08031839E}"/>
                      </a:ext>
                    </a:extLst>
                  </p:cNvPr>
                  <p:cNvSpPr/>
                  <p:nvPr/>
                </p:nvSpPr>
                <p:spPr>
                  <a:xfrm>
                    <a:off x="7358743" y="2612572"/>
                    <a:ext cx="1828800" cy="457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𝑴𝑶𝑺𝑰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𝑷𝑰𝑪𝑶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D26CA634-5231-C7D4-056C-C0D0803183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8743" y="2612572"/>
                    <a:ext cx="1828800" cy="4572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459AD31-A9AD-53CA-CEF4-2E3086656824}"/>
                      </a:ext>
                    </a:extLst>
                  </p:cNvPr>
                  <p:cNvSpPr/>
                  <p:nvPr/>
                </p:nvSpPr>
                <p:spPr>
                  <a:xfrm>
                    <a:off x="7358743" y="3069772"/>
                    <a:ext cx="1828800" cy="4572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𝑴𝑰𝑺𝑶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𝑷𝑶𝑪𝑰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459AD31-A9AD-53CA-CEF4-2E30866568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8743" y="3069772"/>
                    <a:ext cx="1828800" cy="4572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15C71BB-D654-D231-5341-21F89C997550}"/>
                      </a:ext>
                    </a:extLst>
                  </p:cNvPr>
                  <p:cNvSpPr/>
                  <p:nvPr/>
                </p:nvSpPr>
                <p:spPr>
                  <a:xfrm>
                    <a:off x="9187543" y="1698172"/>
                    <a:ext cx="2743200" cy="182880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𝑺𝑷𝑰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𝑺𝒍𝒂𝒗𝒆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𝑷𝒆𝒓𝒊𝒑𝒉𝒆𝒓𝒂𝒍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15C71BB-D654-D231-5341-21F89C9975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7543" y="1698172"/>
                    <a:ext cx="2743200" cy="18288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FED7183-7F93-B7E9-BC2B-38336459702D}"/>
                </a:ext>
              </a:extLst>
            </p:cNvPr>
            <p:cNvCxnSpPr>
              <a:stCxn id="2" idx="3"/>
              <a:endCxn id="7" idx="1"/>
            </p:cNvCxnSpPr>
            <p:nvPr/>
          </p:nvCxnSpPr>
          <p:spPr>
            <a:xfrm>
              <a:off x="5529943" y="1926772"/>
              <a:ext cx="182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7D7ACA-6A86-D3DB-07B2-6D75257D93F0}"/>
                </a:ext>
              </a:extLst>
            </p:cNvPr>
            <p:cNvCxnSpPr>
              <a:cxnSpLocks/>
              <a:stCxn id="3" idx="3"/>
              <a:endCxn id="8" idx="1"/>
            </p:cNvCxnSpPr>
            <p:nvPr/>
          </p:nvCxnSpPr>
          <p:spPr>
            <a:xfrm>
              <a:off x="5529943" y="2383972"/>
              <a:ext cx="182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BEA339-0D94-71AE-8FDD-A55318A008B0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5529943" y="2841172"/>
              <a:ext cx="182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87A9FDB-9D0E-0B8D-FA67-CA324E64F614}"/>
                </a:ext>
              </a:extLst>
            </p:cNvPr>
            <p:cNvCxnSpPr>
              <a:cxnSpLocks/>
              <a:stCxn id="10" idx="1"/>
              <a:endCxn id="5" idx="3"/>
            </p:cNvCxnSpPr>
            <p:nvPr/>
          </p:nvCxnSpPr>
          <p:spPr>
            <a:xfrm flipH="1">
              <a:off x="5529943" y="3298372"/>
              <a:ext cx="18288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18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FB856B-AB87-33DC-581B-5F9C43F60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8585"/>
            <a:ext cx="35052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BD7AD6-3F80-DC7F-2AFA-CCEE7A5BF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38855"/>
              </p:ext>
            </p:extLst>
          </p:nvPr>
        </p:nvGraphicFramePr>
        <p:xfrm>
          <a:off x="152400" y="959031"/>
          <a:ext cx="1188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3218368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0067061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3882597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1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Peripheral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 serial communication for short-distance wired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1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Clock signal from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6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 Out Slave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data output from 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0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 In Slave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 output from slave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SS/CS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Slave/Chip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signal from master to enable communication with a specific slave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679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7E0864E-7A3D-2A73-ACE4-8319B9D5575F}"/>
              </a:ext>
            </a:extLst>
          </p:cNvPr>
          <p:cNvSpPr txBox="1"/>
          <p:nvPr/>
        </p:nvSpPr>
        <p:spPr>
          <a:xfrm>
            <a:off x="152400" y="3194957"/>
            <a:ext cx="1188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Transmission Mode: Full-Duplex (FDX)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Protocol:  Allows communication between master and slave both ways, simultaneously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SPI dedicates a MOSI line and a MISO line for communication between Master and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logic signals: SCLK, SS, MOSI, MISO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MOSI on master device to MOSI on slave device, MISO on slave device to MISO on master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Master device orchestrates communication with slave device(s) by driving the clock and chip select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Transmission: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slave device by pulling SS low (low: selected, high: not selected)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SPI clock cycle begins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Master sends signal to slave on MOSI, slave sends signal to master on MISO, both read signal from the other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8-bit words is most common, 16-bit words for touch-screen controllers, 12-bit words for dig2ana or ana2dig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 stored in shift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 for multiple salves requires an independent SS signal from the master for each slave device</a:t>
            </a:r>
          </a:p>
        </p:txBody>
      </p:sp>
    </p:spTree>
    <p:extLst>
      <p:ext uri="{BB962C8B-B14F-4D97-AF65-F5344CB8AC3E}">
        <p14:creationId xmlns:p14="http://schemas.microsoft.com/office/powerpoint/2010/main" val="384187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F25FED-280A-C4E7-EEF8-856BB6ED1073}"/>
              </a:ext>
            </a:extLst>
          </p:cNvPr>
          <p:cNvSpPr txBox="1"/>
          <p:nvPr/>
        </p:nvSpPr>
        <p:spPr>
          <a:xfrm>
            <a:off x="609600" y="249554"/>
            <a:ext cx="1097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a synchronous serial communication protocol where data is transmitted and received using a clock signal and separate lines for data input (MISO) and output (MOSI).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Enable SPI:</a:t>
            </a:r>
            <a:endParaRPr lang="en-US" altLang="en-US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 the </a:t>
            </a:r>
            <a:r>
              <a:rPr lang="en-US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raspi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-config tool or modify the 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/boot/config.txt 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file to enable the SPI interface on the Raspberry Pi.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SPI0 CS Pins: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SPI0 uses GPIO 8 (CE0, pin 24) and GPIO 7 (CE1, pin 26) as its chip select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CE0 and CE1 are the default chip select lines for SPI0. 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SPI1 CS Pins:</a:t>
            </a:r>
            <a:endParaRPr lang="en-US" altLang="en-US" sz="1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SPI1 is not enabled by default and needs to be configured in the 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/boot/config.txt 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enable SPI1 and use three chip selects, you would add the following line to 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/boot/config.txt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dtoverlay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=spi1-3cs</a:t>
            </a: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SPI1 is enabled, it can utilize GPIO pins like 16, 17, 18, and 19 as chip select pins, depending on the configuration.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 example of enabling SPI1 and using three chip selects is: </a:t>
            </a:r>
            <a:r>
              <a:rPr lang="en-US" altLang="en-US" sz="1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dtoverlay</a:t>
            </a:r>
            <a:r>
              <a:rPr lang="en-US" altLang="en-US" sz="1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=spi1-3cs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Using Multiple Chip Selects: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use multiple SPI devices, you can activate the corresponding CS pin using GPIO control, and then use the SPI library to read from the selected device.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also create custom overlays to map additional chip select pins to specific GPIOs. </a:t>
            </a:r>
          </a:p>
          <a:p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Device Tree Overlay (</a:t>
            </a:r>
            <a:r>
              <a:rPr lang="en-US" sz="1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dtbo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may need to create or modify a device tree overlay file to describe the connection of the DW3000 to the Raspberry Pi's GPIO pins.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allows the Raspberry Pi OS to recognize and configure the DW3000. </a:t>
            </a:r>
          </a:p>
          <a:p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E989AD-91B8-24B6-09D8-3A135F38B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5FA2B3-5FCC-7470-86F6-0FBD096B5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6574"/>
            <a:ext cx="65" cy="373149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5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545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Flores</dc:creator>
  <cp:lastModifiedBy>Andres Flores</cp:lastModifiedBy>
  <cp:revision>101</cp:revision>
  <dcterms:created xsi:type="dcterms:W3CDTF">2025-07-30T03:00:27Z</dcterms:created>
  <dcterms:modified xsi:type="dcterms:W3CDTF">2025-09-09T02:32:05Z</dcterms:modified>
</cp:coreProperties>
</file>