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8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  <a:srgbClr val="FFFFFF"/>
    <a:srgbClr val="FF0000"/>
    <a:srgbClr val="D9F2D0"/>
    <a:srgbClr val="D86ECC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4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D041-577E-5392-2ED5-7402173A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4A0D9-21D6-4D65-EF1C-4EB3A0AE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2CFB-57BC-9FD9-F705-5084B957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197C-F0B6-F04B-54D2-16F2CF80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58D-95F0-9072-78D3-367F6EF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64E-2B42-9998-0DD2-85505F3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506D6-2B98-2FD3-BC7C-063F06B3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1929-95B2-DCFA-EFC2-5854FA13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BD88-9438-57F6-CA5A-B363F9C6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B59D-04CC-87CB-E30B-846E7797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EAA7-B592-5012-841D-2541514A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C442-7894-2F94-8A8D-943A7BD0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8642-7474-C587-D6DE-BD4476BE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8748-19FD-BED3-F22E-7BB16CA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74BA-9E0C-9EB1-11E5-1628220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4480-0009-C398-809E-826173E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8068-82AA-65B4-CE31-B9AE3DC3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3D17-C1A0-3150-4E92-3CCCC4C5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282B-5656-71F1-4091-1B63A7FB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CF50-BC09-EB85-0CA5-B5BE010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73E-7003-B0E8-8D30-E80E6774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9D75-68AB-B6BE-4DD2-173911E7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3976-B6E6-1E50-93DD-03310D9F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C7CF-0C58-5404-C806-2837D79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AC1C-4B42-E0F2-D1B1-7EFAD1C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BFD7-6E71-7462-60AD-7941534A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1B91-B431-6D74-ECF4-B32AA616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2BF3-CAE7-C91D-272A-02B0ACBA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74AE-D65F-3D3C-9627-D82D034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412D-7F99-FDD1-FDC3-38AA06D6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86FC-7E89-029D-AE85-937771D7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C624-1CCA-C49F-33A2-C0FE4E23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1615-C6CF-EC14-73C3-E59FDC7E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A9FC-B08F-A423-5C14-BC59AACB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D51F9-D291-C735-B05E-BFBBB5E4A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0B9C-CE3A-D4CB-A83A-E6B3D934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1E659-D80C-8259-3293-C35FBBF8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66761-D757-F0A6-72AF-F8C957E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DCCFF-8559-4D04-64C7-D9566372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0CC-8155-4615-3925-1D38894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1AF26-807B-3884-A49A-0760EAC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CB3B-4B60-C59A-B130-A1992B10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0941-0FCF-3BD9-4D89-63219459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E4A52-13C3-00F8-CEDD-D6A46871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FDD6F-AC25-A570-7AE2-28E30097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1135-2BDE-A03D-2EE3-0B125C7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FDC0-5FE4-23D7-FDA9-844ABCA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EADF-9A78-21CD-C00E-B4F7D88A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A6AD-BD6D-6B91-4D15-02EBE960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5088-410B-2BA2-6549-0394BD1C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6974F-21E9-6348-36A6-9CB96F23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84CB-BB72-38F3-257F-ABB661D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9FEC-F62E-E35E-3602-54FD1434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01C95-59B4-DEEA-DA64-62A57213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65C1D-BBB3-2A33-4080-4F298650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A9B9-C138-0AAF-4CD9-8E440DAC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FFB8-0061-D287-6517-A9F76E0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74BD-58D4-0305-C51F-18F054E9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BB7E7-36FD-C4B0-D6C7-21EA448A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83D5-F2D2-4130-DDA7-8D98298B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88FD-56C1-2277-0686-AB3BE90B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355E-690E-A8DA-28A0-DF52F9DD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19B4-79A8-CA32-437C-4C5A0664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48EF4AA-A00E-270C-EDD9-38B892D85D72}"/>
              </a:ext>
            </a:extLst>
          </p:cNvPr>
          <p:cNvGrpSpPr/>
          <p:nvPr/>
        </p:nvGrpSpPr>
        <p:grpSpPr>
          <a:xfrm>
            <a:off x="1524000" y="2514600"/>
            <a:ext cx="9144000" cy="1828800"/>
            <a:chOff x="1872343" y="1698172"/>
            <a:chExt cx="9144000" cy="18288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6585D3-33F5-EF22-FCBF-5F5BBB3142BC}"/>
                </a:ext>
              </a:extLst>
            </p:cNvPr>
            <p:cNvGrpSpPr/>
            <p:nvPr/>
          </p:nvGrpSpPr>
          <p:grpSpPr>
            <a:xfrm>
              <a:off x="1872343" y="1698172"/>
              <a:ext cx="3657600" cy="1828800"/>
              <a:chOff x="1872343" y="1698172"/>
              <a:chExt cx="3657600" cy="1828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CD1D388-B880-2DBD-0114-A6B4CC54B860}"/>
                      </a:ext>
                    </a:extLst>
                  </p:cNvPr>
                  <p:cNvSpPr/>
                  <p:nvPr/>
                </p:nvSpPr>
                <p:spPr>
                  <a:xfrm>
                    <a:off x="3701143" y="16981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𝑺𝑪𝑳𝑲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CD1D388-B880-2DBD-0114-A6B4CC54B8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1698172"/>
                    <a:ext cx="1828800" cy="4572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7F88B45-A004-3D1C-94A4-8CA38870EB3B}"/>
                      </a:ext>
                    </a:extLst>
                  </p:cNvPr>
                  <p:cNvSpPr/>
                  <p:nvPr/>
                </p:nvSpPr>
                <p:spPr>
                  <a:xfrm>
                    <a:off x="3701143" y="21553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𝑪𝑺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7F88B45-A004-3D1C-94A4-8CA38870EB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2155372"/>
                    <a:ext cx="1828800" cy="45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39D327-CF60-DC0B-AE30-AC1099F2F3B1}"/>
                      </a:ext>
                    </a:extLst>
                  </p:cNvPr>
                  <p:cNvSpPr/>
                  <p:nvPr/>
                </p:nvSpPr>
                <p:spPr>
                  <a:xfrm>
                    <a:off x="3701143" y="26125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𝑴𝑶𝑺𝑰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𝑷𝑰𝑪𝑶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39D327-CF60-DC0B-AE30-AC1099F2F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2612572"/>
                    <a:ext cx="1828800" cy="4572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6CF66F1-1630-85AC-BE8F-BCF43E696F98}"/>
                      </a:ext>
                    </a:extLst>
                  </p:cNvPr>
                  <p:cNvSpPr/>
                  <p:nvPr/>
                </p:nvSpPr>
                <p:spPr>
                  <a:xfrm>
                    <a:off x="3701143" y="30697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𝑴𝑰𝑺𝑶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𝑷𝑶𝑪𝑰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26CF66F1-1630-85AC-BE8F-BCF43E696F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3069772"/>
                    <a:ext cx="18288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DA0DCD6-A2CB-08F3-398E-8765371C4D29}"/>
                      </a:ext>
                    </a:extLst>
                  </p:cNvPr>
                  <p:cNvSpPr/>
                  <p:nvPr/>
                </p:nvSpPr>
                <p:spPr>
                  <a:xfrm>
                    <a:off x="1872343" y="1698172"/>
                    <a:ext cx="1828800" cy="18288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𝑺𝑷𝑰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𝑴𝒂𝒔𝒕𝒆𝒓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DA0DCD6-A2CB-08F3-398E-8765371C4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343" y="1698172"/>
                    <a:ext cx="1828800" cy="1828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31AEED-C03A-2EC8-286B-0EFBECF33922}"/>
                </a:ext>
              </a:extLst>
            </p:cNvPr>
            <p:cNvGrpSpPr/>
            <p:nvPr/>
          </p:nvGrpSpPr>
          <p:grpSpPr>
            <a:xfrm>
              <a:off x="7358743" y="1698172"/>
              <a:ext cx="3657600" cy="1828800"/>
              <a:chOff x="7358743" y="1698172"/>
              <a:chExt cx="3657600" cy="1828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4E28E50-C6E5-8A6F-385F-067E2B248CB4}"/>
                      </a:ext>
                    </a:extLst>
                  </p:cNvPr>
                  <p:cNvSpPr/>
                  <p:nvPr/>
                </p:nvSpPr>
                <p:spPr>
                  <a:xfrm>
                    <a:off x="7358743" y="16981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𝑺𝑪𝑳𝑲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4E28E50-C6E5-8A6F-385F-067E2B248C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1698172"/>
                    <a:ext cx="1828800" cy="4572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9741570-817D-BA65-E2CF-20DEC3FB6984}"/>
                      </a:ext>
                    </a:extLst>
                  </p:cNvPr>
                  <p:cNvSpPr/>
                  <p:nvPr/>
                </p:nvSpPr>
                <p:spPr>
                  <a:xfrm>
                    <a:off x="7358743" y="21553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𝑪𝑺</m:t>
                                  </m:r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9741570-817D-BA65-E2CF-20DEC3FB69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2155372"/>
                    <a:ext cx="182880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C585C67-2409-B82F-DF66-21EF1B6FE185}"/>
                      </a:ext>
                    </a:extLst>
                  </p:cNvPr>
                  <p:cNvSpPr/>
                  <p:nvPr/>
                </p:nvSpPr>
                <p:spPr>
                  <a:xfrm>
                    <a:off x="7358743" y="26125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𝑴𝑶𝑺𝑰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𝑷𝑰𝑪𝑶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C585C67-2409-B82F-DF66-21EF1B6FE1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2612572"/>
                    <a:ext cx="1828800" cy="4572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B7B362C-817D-B922-4134-E663168ACD71}"/>
                      </a:ext>
                    </a:extLst>
                  </p:cNvPr>
                  <p:cNvSpPr/>
                  <p:nvPr/>
                </p:nvSpPr>
                <p:spPr>
                  <a:xfrm>
                    <a:off x="7358743" y="30697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𝑴𝑰𝑺𝑶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𝑷𝑶𝑪𝑰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B7B362C-817D-B922-4134-E663168ACD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3069772"/>
                    <a:ext cx="1828800" cy="4572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F2CD5AAC-A735-1000-9BCC-0E844DA2844D}"/>
                      </a:ext>
                    </a:extLst>
                  </p:cNvPr>
                  <p:cNvSpPr/>
                  <p:nvPr/>
                </p:nvSpPr>
                <p:spPr>
                  <a:xfrm>
                    <a:off x="9187543" y="1698172"/>
                    <a:ext cx="1828800" cy="18288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𝑺𝑷𝑰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𝑺𝒍𝒂𝒗𝒆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F2CD5AAC-A735-1000-9BCC-0E844DA284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7543" y="1698172"/>
                    <a:ext cx="1828800" cy="1828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180C86C-87E3-09E5-74AE-CA1278A36832}"/>
                </a:ext>
              </a:extLst>
            </p:cNvPr>
            <p:cNvCxnSpPr>
              <a:stCxn id="2" idx="3"/>
              <a:endCxn id="7" idx="1"/>
            </p:cNvCxnSpPr>
            <p:nvPr/>
          </p:nvCxnSpPr>
          <p:spPr>
            <a:xfrm>
              <a:off x="5529943" y="19267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A96656-7ED7-F05A-AAB7-B4E1268436F5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>
              <a:off x="5529943" y="23839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B18AB1-7727-1246-ADB2-97AB7337108F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5529943" y="28411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4850E23-411F-FF8B-DA27-4D29B7FE0CF8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5529943" y="32983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FB856B-AB87-33DC-581B-5F9C43F6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8585"/>
            <a:ext cx="35052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D7AD6-3F80-DC7F-2AFA-CCEE7A5BF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38855"/>
              </p:ext>
            </p:extLst>
          </p:nvPr>
        </p:nvGraphicFramePr>
        <p:xfrm>
          <a:off x="152400" y="959031"/>
          <a:ext cx="1188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218368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0067061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388259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1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Peripheral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 serial communication for short-distance wired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1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signal from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6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Out Slave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data output from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0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In Slave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output from slave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SS/CS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Slave/Chip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signal from master to enable communication with a specific slave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67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E0864E-7A3D-2A73-ACE4-8319B9D5575F}"/>
              </a:ext>
            </a:extLst>
          </p:cNvPr>
          <p:cNvSpPr txBox="1"/>
          <p:nvPr/>
        </p:nvSpPr>
        <p:spPr>
          <a:xfrm>
            <a:off x="152400" y="3194957"/>
            <a:ext cx="1188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Mode: Full-Duplex (FDX)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Protocol:  Allows communication between master and slave both ways,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 dedicates a MOSI line and a MISO line for communication between Master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logic signals: SCLK, SS, MOSI, MISO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MOSI on master device to MOSI on slave device, MISO on slave device to MISO on master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 device orchestrates communication with slave device(s) by driving the clock and chip select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slave device by pulling SS low (low: selected, high: not selected)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 clock cycle begins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Master sends signal to slave on MOSI, slave sends signal to master on MISO, both read signal from the other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8-bit words is most common, 16-bit words for touch-screen controllers, 12-bit words for dig2ana or ana2dig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stored in shift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 for multiple salves requires an independent SS signal from the master for each slave device</a:t>
            </a:r>
          </a:p>
        </p:txBody>
      </p:sp>
    </p:spTree>
    <p:extLst>
      <p:ext uri="{BB962C8B-B14F-4D97-AF65-F5344CB8AC3E}">
        <p14:creationId xmlns:p14="http://schemas.microsoft.com/office/powerpoint/2010/main" val="38418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F25FED-280A-C4E7-EEF8-856BB6ED1073}"/>
              </a:ext>
            </a:extLst>
          </p:cNvPr>
          <p:cNvSpPr txBox="1"/>
          <p:nvPr/>
        </p:nvSpPr>
        <p:spPr>
          <a:xfrm>
            <a:off x="609600" y="249554"/>
            <a:ext cx="1097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synchronous serial communication protocol where data is transmitted and received using a clock signal and separate lines for data input (MISO) and output (MOSI).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Enable SPI:</a:t>
            </a:r>
            <a:endParaRPr lang="en-US" alt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raspi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-config tool or modify the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 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 to enable the SPI interface on the Raspberry Pi.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SPI0 CS Pins: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SPI0 uses GPIO 8 (CE0, pin 24) and GPIO 7 (CE1, pin 26) as its chip select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CE0 and CE1 are the default chip select lines for SPI0. 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SPI1 CS Pins:</a:t>
            </a:r>
            <a:endParaRPr lang="en-US" alt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SPI1 is not enabled by default and needs to be configured in the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 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enable SPI1 and use three chip selects, you would add the following line to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dtoverlay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=spi1-3cs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SPI1 is enabled, it can utilize GPIO pins like 16, 17, 18, and 19 as chip select pins, depending on the configuration.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 example of enabling SPI1 and using three chip selects is: </a:t>
            </a:r>
            <a:r>
              <a:rPr lang="en-US" alt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dtoverlay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=spi1-3cs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Using Multiple Chip Selects: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use multiple SPI devices, you can activate the corresponding CS pin using GPIO control, and then use the SPI library to read from the selected device.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also create custom overlays to map additional chip select pins to specific GPIOs. </a:t>
            </a:r>
          </a:p>
          <a:p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Device Tree Overlay (</a:t>
            </a:r>
            <a:r>
              <a:rPr lang="en-US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dtbo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may need to create or modify a device tree overlay file to describe the connection of the DW3000 to the Raspberry Pi's GPIO pins.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allows the Raspberry Pi OS to recognize and configure the DW3000. </a:t>
            </a:r>
          </a:p>
          <a:p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E989AD-91B8-24B6-09D8-3A135F38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5FA2B3-5FCC-7470-86F6-0FBD096B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541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100</cp:revision>
  <dcterms:created xsi:type="dcterms:W3CDTF">2025-07-30T03:00:27Z</dcterms:created>
  <dcterms:modified xsi:type="dcterms:W3CDTF">2025-09-08T23:35:17Z</dcterms:modified>
</cp:coreProperties>
</file>