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Slab Black"/>
      <p:bold r:id="rId19"/>
    </p:embeddedFont>
    <p:embeddedFont>
      <p:font typeface="Roboto Slab SemiBold"/>
      <p:regular r:id="rId20"/>
      <p:bold r:id="rId21"/>
    </p:embeddedFont>
    <p:embeddedFont>
      <p:font typeface="Roboto Slab ExtraBold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SemiBold-regular.fntdata"/><Relationship Id="rId11" Type="http://schemas.openxmlformats.org/officeDocument/2006/relationships/slide" Target="slides/slide6.xml"/><Relationship Id="rId22" Type="http://schemas.openxmlformats.org/officeDocument/2006/relationships/font" Target="fonts/RobotoSlabExtraBold-bold.fntdata"/><Relationship Id="rId10" Type="http://schemas.openxmlformats.org/officeDocument/2006/relationships/slide" Target="slides/slide5.xml"/><Relationship Id="rId21" Type="http://schemas.openxmlformats.org/officeDocument/2006/relationships/font" Target="fonts/RobotoSlabSemiBold-bold.fntdata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Black-bold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8ede1e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78ede1e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8ede1ea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78ede1ea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35272f0d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35272f0d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35272f0d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35272f0d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78ede1ea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78ede1ea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35272f0d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35272f0d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78ede1ea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78ede1ea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276045"/>
            <a:ext cx="2138700" cy="135300"/>
          </a:xfrm>
          <a:prstGeom prst="rect">
            <a:avLst/>
          </a:prstGeom>
          <a:solidFill>
            <a:srgbClr val="F9A0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69401" y="189992"/>
            <a:ext cx="1411485" cy="45294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>
            <a:off x="7005387" y="4884139"/>
            <a:ext cx="2138700" cy="135300"/>
          </a:xfrm>
          <a:prstGeom prst="rect">
            <a:avLst/>
          </a:prstGeom>
          <a:solidFill>
            <a:srgbClr val="F9A0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628649" y="1207525"/>
            <a:ext cx="73416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962275" y="500725"/>
            <a:ext cx="67629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0" y="1771651"/>
            <a:ext cx="9135600" cy="1600200"/>
          </a:xfrm>
          <a:prstGeom prst="rect">
            <a:avLst/>
          </a:prstGeom>
          <a:solidFill>
            <a:srgbClr val="33BD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32;p3"/>
          <p:cNvCxnSpPr/>
          <p:nvPr/>
        </p:nvCxnSpPr>
        <p:spPr>
          <a:xfrm>
            <a:off x="1259863" y="2680144"/>
            <a:ext cx="25860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" name="Google Shape;3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47241" y="2221544"/>
            <a:ext cx="2181359" cy="70041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/>
          <p:nvPr>
            <p:ph idx="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Clr>
                <a:srgbClr val="000000"/>
              </a:buClr>
              <a:buFont typeface="Arial"/>
              <a:buNone/>
              <a:defRPr/>
            </a:lvl1pPr>
            <a:lvl2pPr lvl="1" rtl="0">
              <a:buClr>
                <a:srgbClr val="000000"/>
              </a:buClr>
              <a:buFont typeface="Arial"/>
              <a:buNone/>
              <a:defRPr/>
            </a:lvl2pPr>
            <a:lvl3pPr lvl="2" rtl="0">
              <a:buClr>
                <a:srgbClr val="000000"/>
              </a:buClr>
              <a:buFont typeface="Arial"/>
              <a:buNone/>
              <a:defRPr/>
            </a:lvl3pPr>
            <a:lvl4pPr lvl="3" rtl="0">
              <a:buClr>
                <a:srgbClr val="000000"/>
              </a:buClr>
              <a:buFont typeface="Arial"/>
              <a:buNone/>
              <a:defRPr/>
            </a:lvl4pPr>
            <a:lvl5pPr lvl="4" rtl="0">
              <a:buClr>
                <a:srgbClr val="000000"/>
              </a:buClr>
              <a:buFont typeface="Arial"/>
              <a:buNone/>
              <a:defRPr/>
            </a:lvl5pPr>
            <a:lvl6pPr lvl="5" rtl="0">
              <a:buClr>
                <a:srgbClr val="000000"/>
              </a:buClr>
              <a:buFont typeface="Arial"/>
              <a:buNone/>
              <a:defRPr/>
            </a:lvl6pPr>
            <a:lvl7pPr lvl="6" rtl="0">
              <a:buClr>
                <a:srgbClr val="000000"/>
              </a:buClr>
              <a:buFont typeface="Arial"/>
              <a:buNone/>
              <a:defRPr/>
            </a:lvl7pPr>
            <a:lvl8pPr lvl="7" rtl="0">
              <a:buClr>
                <a:srgbClr val="000000"/>
              </a:buClr>
              <a:buFont typeface="Arial"/>
              <a:buNone/>
              <a:defRPr/>
            </a:lvl8pPr>
            <a:lvl9pPr lvl="8" rtl="0">
              <a:buClr>
                <a:srgbClr val="000000"/>
              </a:buClr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1183675" y="1771650"/>
            <a:ext cx="45984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 Slab ExtraBold"/>
              <a:buNone/>
              <a:defRPr sz="2600">
                <a:solidFill>
                  <a:schemeClr val="lt1"/>
                </a:solidFill>
                <a:latin typeface="Roboto Slab ExtraBold"/>
                <a:ea typeface="Roboto Slab ExtraBold"/>
                <a:cs typeface="Roboto Slab ExtraBold"/>
                <a:sym typeface="Roboto Slab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3" type="subTitle"/>
          </p:nvPr>
        </p:nvSpPr>
        <p:spPr>
          <a:xfrm>
            <a:off x="1183675" y="2750150"/>
            <a:ext cx="34233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 Slab"/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0" y="1771651"/>
            <a:ext cx="9135600" cy="1600200"/>
          </a:xfrm>
          <a:prstGeom prst="rect">
            <a:avLst/>
          </a:prstGeom>
          <a:solidFill>
            <a:srgbClr val="33BD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69591" y="2087394"/>
            <a:ext cx="2181359" cy="70041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"/>
          <p:cNvSpPr txBox="1"/>
          <p:nvPr/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 txBox="1"/>
          <p:nvPr>
            <p:ph idx="1" type="subTitle"/>
          </p:nvPr>
        </p:nvSpPr>
        <p:spPr>
          <a:xfrm>
            <a:off x="1260325" y="2026750"/>
            <a:ext cx="36363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 Slab SemiBold"/>
              <a:buNone/>
              <a:defRPr sz="2600">
                <a:solidFill>
                  <a:schemeClr val="lt1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0" y="276045"/>
            <a:ext cx="2138700" cy="135300"/>
          </a:xfrm>
          <a:prstGeom prst="rect">
            <a:avLst/>
          </a:prstGeom>
          <a:solidFill>
            <a:srgbClr val="F9A0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69401" y="189992"/>
            <a:ext cx="1411485" cy="45294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"/>
          <p:cNvSpPr/>
          <p:nvPr/>
        </p:nvSpPr>
        <p:spPr>
          <a:xfrm>
            <a:off x="7005387" y="4884139"/>
            <a:ext cx="2138700" cy="135300"/>
          </a:xfrm>
          <a:prstGeom prst="rect">
            <a:avLst/>
          </a:prstGeom>
          <a:solidFill>
            <a:srgbClr val="F9A0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 txBox="1"/>
          <p:nvPr/>
        </p:nvSpPr>
        <p:spPr>
          <a:xfrm>
            <a:off x="6457950" y="48434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/>
          <p:nvPr>
            <p:ph idx="2" type="pic"/>
          </p:nvPr>
        </p:nvSpPr>
        <p:spPr>
          <a:xfrm>
            <a:off x="5810175" y="1084325"/>
            <a:ext cx="2649300" cy="2830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628653" y="1207525"/>
            <a:ext cx="4949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type="title"/>
          </p:nvPr>
        </p:nvSpPr>
        <p:spPr>
          <a:xfrm>
            <a:off x="715325" y="527975"/>
            <a:ext cx="6514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TWO_OBJECT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0" y="276045"/>
            <a:ext cx="2138700" cy="135300"/>
          </a:xfrm>
          <a:prstGeom prst="rect">
            <a:avLst/>
          </a:prstGeom>
          <a:solidFill>
            <a:srgbClr val="F9A0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69401" y="189992"/>
            <a:ext cx="1411485" cy="45294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/>
          <p:nvPr/>
        </p:nvSpPr>
        <p:spPr>
          <a:xfrm>
            <a:off x="7005387" y="4884139"/>
            <a:ext cx="2138700" cy="135300"/>
          </a:xfrm>
          <a:prstGeom prst="rect">
            <a:avLst/>
          </a:prstGeom>
          <a:solidFill>
            <a:srgbClr val="F9A0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6"/>
          <p:cNvSpPr txBox="1"/>
          <p:nvPr/>
        </p:nvSpPr>
        <p:spPr>
          <a:xfrm>
            <a:off x="6457950" y="48434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"/>
          <p:cNvSpPr txBox="1"/>
          <p:nvPr/>
        </p:nvSpPr>
        <p:spPr>
          <a:xfrm>
            <a:off x="1073125" y="1274350"/>
            <a:ext cx="33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4970300" y="1370875"/>
            <a:ext cx="33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628641" y="1207519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2" type="body"/>
          </p:nvPr>
        </p:nvSpPr>
        <p:spPr>
          <a:xfrm>
            <a:off x="4729541" y="1207531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706800" y="545000"/>
            <a:ext cx="65742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69401" y="189992"/>
            <a:ext cx="1411485" cy="45294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7"/>
          <p:cNvSpPr/>
          <p:nvPr/>
        </p:nvSpPr>
        <p:spPr>
          <a:xfrm>
            <a:off x="7005387" y="4884139"/>
            <a:ext cx="2138700" cy="135300"/>
          </a:xfrm>
          <a:prstGeom prst="rect">
            <a:avLst/>
          </a:prstGeom>
          <a:solidFill>
            <a:srgbClr val="F9A0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6457950" y="48434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843050" y="527975"/>
            <a:ext cx="65145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0" y="276045"/>
            <a:ext cx="2138700" cy="135300"/>
          </a:xfrm>
          <a:prstGeom prst="rect">
            <a:avLst/>
          </a:prstGeom>
          <a:solidFill>
            <a:srgbClr val="F9A0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69401" y="189992"/>
            <a:ext cx="1411485" cy="45294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/>
          <p:nvPr/>
        </p:nvSpPr>
        <p:spPr>
          <a:xfrm>
            <a:off x="7005387" y="4884139"/>
            <a:ext cx="2138700" cy="135300"/>
          </a:xfrm>
          <a:prstGeom prst="rect">
            <a:avLst/>
          </a:prstGeom>
          <a:solidFill>
            <a:srgbClr val="F9A0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6457950" y="48434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0" y="1843088"/>
            <a:ext cx="9135600" cy="1457400"/>
          </a:xfrm>
          <a:prstGeom prst="rect">
            <a:avLst/>
          </a:prstGeom>
          <a:solidFill>
            <a:srgbClr val="33BDA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135" y="2227677"/>
            <a:ext cx="2411395" cy="7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9"/>
          <p:cNvPicPr preferRelativeResize="0"/>
          <p:nvPr/>
        </p:nvPicPr>
        <p:blipFill rotWithShape="1">
          <a:blip r:embed="rId3">
            <a:alphaModFix/>
          </a:blip>
          <a:srcRect b="0" l="0" r="92863" t="-9170"/>
          <a:stretch/>
        </p:blipFill>
        <p:spPr>
          <a:xfrm>
            <a:off x="3127085" y="3484334"/>
            <a:ext cx="208018" cy="20066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9"/>
          <p:cNvSpPr/>
          <p:nvPr/>
        </p:nvSpPr>
        <p:spPr>
          <a:xfrm>
            <a:off x="3335105" y="3488795"/>
            <a:ext cx="837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@FCENUdeA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9"/>
          <p:cNvPicPr preferRelativeResize="0"/>
          <p:nvPr/>
        </p:nvPicPr>
        <p:blipFill rotWithShape="1">
          <a:blip r:embed="rId3">
            <a:alphaModFix/>
          </a:blip>
          <a:srcRect b="0" l="24369" r="68493" t="-9170"/>
          <a:stretch/>
        </p:blipFill>
        <p:spPr>
          <a:xfrm>
            <a:off x="4221100" y="3484334"/>
            <a:ext cx="208018" cy="20066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/>
          <p:nvPr/>
        </p:nvSpPr>
        <p:spPr>
          <a:xfrm>
            <a:off x="4429120" y="3482936"/>
            <a:ext cx="945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@fcenudea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9"/>
          <p:cNvPicPr preferRelativeResize="0"/>
          <p:nvPr/>
        </p:nvPicPr>
        <p:blipFill rotWithShape="1">
          <a:blip r:embed="rId3">
            <a:alphaModFix/>
          </a:blip>
          <a:srcRect b="-9989" l="48739" r="44123" t="818"/>
          <a:stretch/>
        </p:blipFill>
        <p:spPr>
          <a:xfrm>
            <a:off x="5211104" y="3482936"/>
            <a:ext cx="208018" cy="20066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9"/>
          <p:cNvSpPr/>
          <p:nvPr/>
        </p:nvSpPr>
        <p:spPr>
          <a:xfrm>
            <a:off x="5419124" y="3482936"/>
            <a:ext cx="945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@fcenudea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276045"/>
            <a:ext cx="2138700" cy="135300"/>
          </a:xfrm>
          <a:prstGeom prst="rect">
            <a:avLst/>
          </a:prstGeom>
          <a:solidFill>
            <a:srgbClr val="F9A0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69401" y="189992"/>
            <a:ext cx="1411485" cy="4529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7005387" y="4884139"/>
            <a:ext cx="2138700" cy="135300"/>
          </a:xfrm>
          <a:prstGeom prst="rect">
            <a:avLst/>
          </a:prstGeom>
          <a:solidFill>
            <a:srgbClr val="F9A0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6577175" y="481483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49" y="1207525"/>
            <a:ext cx="73416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757900" y="596100"/>
            <a:ext cx="6471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Roboto Slab Black"/>
              <a:buNone/>
              <a:defRPr sz="2200">
                <a:solidFill>
                  <a:schemeClr val="accent2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colab.research.google.com/drive/1owL9l0qT4lCQONjQXgzk6JgBnW5Y5Dfg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1183675" y="1771650"/>
            <a:ext cx="4227000" cy="13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Algoritmo de </a:t>
            </a:r>
            <a:r>
              <a:rPr lang="es" sz="1300"/>
              <a:t>clasificación</a:t>
            </a:r>
            <a:r>
              <a:rPr lang="es" sz="1300"/>
              <a:t> como suplemento del algoritmo PC para la determinación de causalidad entre variables aleatorias. </a:t>
            </a:r>
            <a:endParaRPr sz="1100"/>
          </a:p>
        </p:txBody>
      </p:sp>
      <p:sp>
        <p:nvSpPr>
          <p:cNvPr id="101" name="Google Shape;101;p10"/>
          <p:cNvSpPr txBox="1"/>
          <p:nvPr>
            <p:ph idx="3" type="subTitle"/>
          </p:nvPr>
        </p:nvSpPr>
        <p:spPr>
          <a:xfrm>
            <a:off x="1183675" y="2625000"/>
            <a:ext cx="34233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Tomás</a:t>
            </a:r>
            <a:r>
              <a:rPr lang="es" sz="900"/>
              <a:t> Gómez Zuleta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Instituto de Física, Universidad de Antioquia U de A, calle 70 No. 52-21,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Medellín-Colombia 2025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628649" y="1207525"/>
            <a:ext cx="7341600" cy="276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b="1" lang="es"/>
              <a:t>Inferencia causal. </a:t>
            </a:r>
            <a:endParaRPr b="1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Tres niveles de conocimiento: </a:t>
            </a:r>
            <a:r>
              <a:rPr i="1" lang="es"/>
              <a:t>predicciones, intervenciones y contrafactuales. </a:t>
            </a:r>
            <a:endParaRPr i="1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Grafos como herramienta fundamental de modelos causales. 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 txBox="1"/>
          <p:nvPr>
            <p:ph type="title"/>
          </p:nvPr>
        </p:nvSpPr>
        <p:spPr>
          <a:xfrm>
            <a:off x="962275" y="500725"/>
            <a:ext cx="67629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049" y="2225974"/>
            <a:ext cx="3680824" cy="26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628650" y="1207525"/>
            <a:ext cx="7341600" cy="306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Algoritmo </a:t>
            </a:r>
            <a:r>
              <a:rPr lang="es"/>
              <a:t>debido</a:t>
            </a:r>
            <a:r>
              <a:rPr lang="es"/>
              <a:t> a Verma y Pearl (1990). Optimizar el paso 1 de este algoritmo se debe a Peter y Clark (1991) que da lugar al algoritmo PC.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/>
              <a:t>Entrada: </a:t>
            </a:r>
            <a:r>
              <a:rPr lang="es"/>
              <a:t>P, distribución de probabilidad estable sobre un conjunto de variables V.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/>
              <a:t>Salida: </a:t>
            </a:r>
            <a:r>
              <a:rPr lang="es"/>
              <a:t>Grafo parcialmente dirigido </a:t>
            </a:r>
            <a:r>
              <a:rPr i="1" lang="es"/>
              <a:t>H(P)</a:t>
            </a:r>
            <a:r>
              <a:rPr lang="es"/>
              <a:t> compatible con </a:t>
            </a:r>
            <a:r>
              <a:rPr i="1" lang="es"/>
              <a:t>P.</a:t>
            </a:r>
            <a:endParaRPr i="1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Para cada par de variables </a:t>
            </a:r>
            <a:r>
              <a:rPr i="1" lang="es"/>
              <a:t>a,b </a:t>
            </a:r>
            <a:r>
              <a:rPr lang="es"/>
              <a:t>∈ V busca el conjunto </a:t>
            </a:r>
            <a:r>
              <a:rPr i="1" lang="es"/>
              <a:t>Sab </a:t>
            </a:r>
            <a:r>
              <a:rPr lang="es"/>
              <a:t>tal que </a:t>
            </a:r>
            <a:r>
              <a:rPr i="1" lang="es"/>
              <a:t>a</a:t>
            </a:r>
            <a:r>
              <a:rPr lang="es"/>
              <a:t> sea condicionalmente independiente de </a:t>
            </a:r>
            <a:r>
              <a:rPr i="1" lang="es"/>
              <a:t>b </a:t>
            </a:r>
            <a:r>
              <a:rPr lang="es"/>
              <a:t>dado </a:t>
            </a:r>
            <a:r>
              <a:rPr i="1" lang="es"/>
              <a:t>Sab </a:t>
            </a:r>
            <a:r>
              <a:rPr lang="es"/>
              <a:t>en </a:t>
            </a:r>
            <a:r>
              <a:rPr i="1" lang="es"/>
              <a:t>P.</a:t>
            </a:r>
            <a:r>
              <a:rPr lang="es"/>
              <a:t> Luego, construir un grafo sin dirección con una conexión entre </a:t>
            </a:r>
            <a:r>
              <a:rPr i="1" lang="es"/>
              <a:t>a </a:t>
            </a:r>
            <a:r>
              <a:rPr lang="es"/>
              <a:t>y </a:t>
            </a:r>
            <a:r>
              <a:rPr i="1" lang="es"/>
              <a:t>b, </a:t>
            </a:r>
            <a:r>
              <a:rPr lang="es"/>
              <a:t>solo </a:t>
            </a:r>
            <a:r>
              <a:rPr lang="es"/>
              <a:t>si</a:t>
            </a:r>
            <a:r>
              <a:rPr lang="es"/>
              <a:t> no existe tal conjunto </a:t>
            </a:r>
            <a:r>
              <a:rPr i="1" lang="es"/>
              <a:t>Sab.</a:t>
            </a:r>
            <a:r>
              <a:rPr lang="es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Para cada par de variables no adyacentes </a:t>
            </a:r>
            <a:r>
              <a:rPr i="1" lang="es"/>
              <a:t>a,b</a:t>
            </a:r>
            <a:r>
              <a:rPr lang="es"/>
              <a:t> con un vecino </a:t>
            </a:r>
            <a:r>
              <a:rPr lang="es"/>
              <a:t>común</a:t>
            </a:r>
            <a:r>
              <a:rPr lang="es"/>
              <a:t> </a:t>
            </a:r>
            <a:r>
              <a:rPr i="1" lang="es"/>
              <a:t>c</a:t>
            </a:r>
            <a:r>
              <a:rPr lang="es"/>
              <a:t>, verificar si </a:t>
            </a:r>
            <a:r>
              <a:rPr i="1" lang="es"/>
              <a:t>c</a:t>
            </a:r>
            <a:r>
              <a:rPr lang="es"/>
              <a:t> pertenece a </a:t>
            </a:r>
            <a:r>
              <a:rPr i="1" lang="es"/>
              <a:t>Sab.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Si es así, no realice nada y </a:t>
            </a:r>
            <a:r>
              <a:rPr lang="es"/>
              <a:t>continúe</a:t>
            </a:r>
            <a:r>
              <a:rPr lang="es"/>
              <a:t>. 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Si no es así, entonces agregar dirección a las flechas apuntando a </a:t>
            </a:r>
            <a:r>
              <a:rPr i="1" lang="es"/>
              <a:t>c.</a:t>
            </a:r>
            <a:r>
              <a:rPr i="1" lang="es"/>
              <a:t> </a:t>
            </a:r>
            <a:endParaRPr i="1"/>
          </a:p>
          <a:p>
            <a:pPr indent="0" lvl="0" marL="1828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"/>
          <p:cNvSpPr txBox="1"/>
          <p:nvPr>
            <p:ph type="title"/>
          </p:nvPr>
        </p:nvSpPr>
        <p:spPr>
          <a:xfrm>
            <a:off x="962275" y="500725"/>
            <a:ext cx="67629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IC (Inductive Causation)</a:t>
            </a:r>
            <a:endParaRPr/>
          </a:p>
        </p:txBody>
      </p:sp>
      <p:sp>
        <p:nvSpPr>
          <p:cNvPr id="115" name="Google Shape;115;p12"/>
          <p:cNvSpPr/>
          <p:nvPr/>
        </p:nvSpPr>
        <p:spPr>
          <a:xfrm>
            <a:off x="2950075" y="3892550"/>
            <a:ext cx="27873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a→c←b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idx="1" type="body"/>
          </p:nvPr>
        </p:nvSpPr>
        <p:spPr>
          <a:xfrm>
            <a:off x="308425" y="986550"/>
            <a:ext cx="8409600" cy="3432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3. En el grafo parcialmente dirigido obtenido en el anterior paso, se debe orientar la mayor cantidad de conexiones teniendo en cuenta los siguientes criterios: </a:t>
            </a:r>
            <a:endParaRPr/>
          </a:p>
          <a:p>
            <a:pPr indent="-317500" lvl="0" marL="9144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Cualquier orientación alternativa crearía una nueva </a:t>
            </a:r>
            <a:r>
              <a:rPr lang="es"/>
              <a:t>𝜈-estructura.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Cualquier orientación alternativa resulta en un ciclo dirigido.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/>
              <a:t>𝛎-estructura: </a:t>
            </a:r>
            <a:r>
              <a:rPr lang="es"/>
              <a:t>Cualquier arreglo de dos conexiones tal que su dirección apunta a un mismo </a:t>
            </a:r>
            <a:r>
              <a:rPr lang="es"/>
              <a:t>vértice</a:t>
            </a:r>
            <a:r>
              <a:rPr lang="es"/>
              <a:t>, pero que no son adyacentes. Equivalencia observacional.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/>
              <a:t>Reglas: </a:t>
            </a:r>
            <a:endParaRPr b="1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❖"/>
            </a:pPr>
            <a:r>
              <a:rPr lang="es"/>
              <a:t>Orientar </a:t>
            </a:r>
            <a:r>
              <a:rPr i="1" lang="es"/>
              <a:t>b-c</a:t>
            </a:r>
            <a:r>
              <a:rPr lang="es"/>
              <a:t> como </a:t>
            </a:r>
            <a:r>
              <a:rPr i="1" lang="es"/>
              <a:t>b→c </a:t>
            </a:r>
            <a:r>
              <a:rPr lang="es"/>
              <a:t>cuando existe la orientación </a:t>
            </a:r>
            <a:r>
              <a:rPr i="1" lang="es"/>
              <a:t>a→b</a:t>
            </a:r>
            <a:r>
              <a:rPr lang="es"/>
              <a:t>, tal que </a:t>
            </a:r>
            <a:r>
              <a:rPr i="1" lang="es"/>
              <a:t>a </a:t>
            </a:r>
            <a:r>
              <a:rPr lang="es"/>
              <a:t>y </a:t>
            </a:r>
            <a:r>
              <a:rPr i="1" lang="es"/>
              <a:t>c </a:t>
            </a:r>
            <a:r>
              <a:rPr lang="es"/>
              <a:t>son no adyacentes.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s"/>
              <a:t>Orientar </a:t>
            </a:r>
            <a:r>
              <a:rPr i="1" lang="es"/>
              <a:t>a-b </a:t>
            </a:r>
            <a:r>
              <a:rPr lang="es"/>
              <a:t>como </a:t>
            </a:r>
            <a:r>
              <a:rPr i="1" lang="es"/>
              <a:t>a→b</a:t>
            </a:r>
            <a:r>
              <a:rPr lang="es"/>
              <a:t> cuando existe una cadena: </a:t>
            </a:r>
            <a:r>
              <a:rPr i="1" lang="es"/>
              <a:t>a→c→b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s"/>
              <a:t>Orientar </a:t>
            </a:r>
            <a:r>
              <a:rPr i="1" lang="es"/>
              <a:t>a-b</a:t>
            </a:r>
            <a:r>
              <a:rPr lang="es"/>
              <a:t> como </a:t>
            </a:r>
            <a:r>
              <a:rPr i="1" lang="es"/>
              <a:t>a→b</a:t>
            </a:r>
            <a:r>
              <a:rPr lang="es"/>
              <a:t> cuando existen dos cadenas: </a:t>
            </a:r>
            <a:r>
              <a:rPr i="1" lang="es"/>
              <a:t>a-c→b</a:t>
            </a:r>
            <a:r>
              <a:rPr lang="es"/>
              <a:t> y </a:t>
            </a:r>
            <a:r>
              <a:rPr i="1" lang="es"/>
              <a:t>a-d→b</a:t>
            </a:r>
            <a:r>
              <a:rPr lang="es"/>
              <a:t> tal que c y </a:t>
            </a:r>
            <a:r>
              <a:rPr i="1" lang="es"/>
              <a:t>d</a:t>
            </a:r>
            <a:r>
              <a:rPr lang="es"/>
              <a:t> son no adyacentes.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s"/>
              <a:t>Orientar a-b en </a:t>
            </a:r>
            <a:r>
              <a:rPr i="1" lang="es"/>
              <a:t>a→b</a:t>
            </a:r>
            <a:r>
              <a:rPr lang="es"/>
              <a:t> cuando hay dos cadenas: </a:t>
            </a:r>
            <a:r>
              <a:rPr i="1" lang="es"/>
              <a:t>a-c→d</a:t>
            </a:r>
            <a:r>
              <a:rPr lang="es"/>
              <a:t> y </a:t>
            </a:r>
            <a:r>
              <a:rPr i="1" lang="es"/>
              <a:t>c→d→b</a:t>
            </a:r>
            <a:r>
              <a:rPr lang="es"/>
              <a:t> tal que </a:t>
            </a:r>
            <a:r>
              <a:rPr i="1" lang="es"/>
              <a:t>c</a:t>
            </a:r>
            <a:r>
              <a:rPr lang="es"/>
              <a:t> y </a:t>
            </a:r>
            <a:r>
              <a:rPr i="1" lang="es"/>
              <a:t>b</a:t>
            </a:r>
            <a:r>
              <a:rPr lang="es"/>
              <a:t> son no adyacentes y, </a:t>
            </a:r>
            <a:r>
              <a:rPr i="1" lang="es"/>
              <a:t>a</a:t>
            </a:r>
            <a:r>
              <a:rPr lang="es"/>
              <a:t> y </a:t>
            </a:r>
            <a:r>
              <a:rPr i="1" lang="es"/>
              <a:t>d</a:t>
            </a:r>
            <a:r>
              <a:rPr lang="es"/>
              <a:t> son adyacentes.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idx="1" type="body"/>
          </p:nvPr>
        </p:nvSpPr>
        <p:spPr>
          <a:xfrm>
            <a:off x="628649" y="1207525"/>
            <a:ext cx="7341600" cy="276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 txBox="1"/>
          <p:nvPr>
            <p:ph type="title"/>
          </p:nvPr>
        </p:nvSpPr>
        <p:spPr>
          <a:xfrm>
            <a:off x="962275" y="500725"/>
            <a:ext cx="67629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pic>
        <p:nvPicPr>
          <p:cNvPr id="127" name="Google Shape;12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50" y="1018550"/>
            <a:ext cx="5075008" cy="18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650" y="2895900"/>
            <a:ext cx="5147126" cy="17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5777600" y="1331275"/>
            <a:ext cx="27297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latin typeface="Roboto Slab"/>
                <a:ea typeface="Roboto Slab"/>
                <a:cs typeface="Roboto Slab"/>
                <a:sym typeface="Roboto Slab"/>
                <a:hlinkClick r:id="rId5"/>
              </a:rPr>
              <a:t>https://colab.research.google.com/drive/1owL9l0qT4lCQONjQXgzk6JgBnW5Y5Dfg?usp=sharing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Implementación del algoritmo PC.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550" y="969813"/>
            <a:ext cx="3940599" cy="35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/>
          <p:nvPr/>
        </p:nvSpPr>
        <p:spPr>
          <a:xfrm>
            <a:off x="413775" y="2363175"/>
            <a:ext cx="41583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❖"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Diagnóstico</a:t>
            </a: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 principal (main_dx)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❖"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Diagnóstico relacionados (r3_dx)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❖"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Diagnóstico prequirúrgico (presr_dx)</a:t>
            </a:r>
            <a:endParaRPr sz="2100">
              <a:solidFill>
                <a:srgbClr val="1F1F1F"/>
              </a:solidFill>
              <a:highlight>
                <a:srgbClr val="F8F9FA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❖"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Uso de </a:t>
            </a: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antibióticos</a:t>
            </a: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 (antiobiotics)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❖"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Cuidado especial (special_care) como UCI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❖"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Transfusiones</a:t>
            </a: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 (transfusions)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❖"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Servicio de admisión (admit_service)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❖"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Asegurador secundario (insurance_2)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❖"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Edad (grouped_age)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480825" y="1238025"/>
            <a:ext cx="40242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 Slab"/>
                <a:ea typeface="Roboto Slab"/>
                <a:cs typeface="Roboto Slab"/>
                <a:sym typeface="Roboto Slab"/>
              </a:rPr>
              <a:t>Base de datos con 120.354 datos (2017-2022) Hospital Alma Mater Universidad de Antioquia. 79 variables originales, se redujo a 41, que posteriormente se redujo a 9.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722825" y="472000"/>
            <a:ext cx="67629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latin typeface="Roboto Slab"/>
                <a:ea typeface="Roboto Slab"/>
                <a:cs typeface="Roboto Slab"/>
                <a:sym typeface="Roboto Slab"/>
              </a:rPr>
              <a:t>Estadía prolongada en el hospital (pLoS - prolonged length of stay)</a:t>
            </a:r>
            <a:r>
              <a:rPr lang="es" sz="1400"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628649" y="1207525"/>
            <a:ext cx="7341600" cy="276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[1] Pearl,J. (2009). Causality: models, reasoning, and inference. (Vol. 2). </a:t>
            </a:r>
            <a:r>
              <a:rPr lang="es"/>
              <a:t>Cambridge</a:t>
            </a:r>
            <a:r>
              <a:rPr lang="es"/>
              <a:t> university press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[2] Peters,J. Janzing,D &amp; Schölkopf,B. Elements of causal inference foundations and learning algorithms. The MIT press.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[3] Sierra,D.  Molina,A. Espinosa,L. Karpento.A,</a:t>
            </a:r>
            <a:r>
              <a:rPr lang="es"/>
              <a:t>Hernández</a:t>
            </a:r>
            <a:r>
              <a:rPr lang="es"/>
              <a:t>, A &amp; Lopez,O. Explainable Admission-Level Predictive Modeling for Prolonged Hospital Stay in Elderly Populations : Challenges in Low- and Middle-Income Countries (2024).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962275" y="500725"/>
            <a:ext cx="67629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Ude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