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PF8AhoBNIaPll8KznfiJvfcQ4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3F22FF-79DD-45F2-B349-676B4C4269D5}">
  <a:tblStyle styleId="{E13F22FF-79DD-45F2-B349-676B4C4269D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8662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e286621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6391467" y="4348064"/>
            <a:ext cx="5411758" cy="13342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6391468" y="5682342"/>
            <a:ext cx="5411758" cy="52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i="1" sz="1800" u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 rot="5400000">
            <a:off x="4181637" y="-772624"/>
            <a:ext cx="382872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 rot="5400000">
            <a:off x="606041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 rot="5400000">
            <a:off x="1063089" y="-259426"/>
            <a:ext cx="5811838" cy="7060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838200" y="952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838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6172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39788" y="812989"/>
            <a:ext cx="10515600" cy="126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839788" y="2129027"/>
            <a:ext cx="5157787" cy="787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23"/>
          <p:cNvSpPr txBox="1"/>
          <p:nvPr>
            <p:ph idx="2" type="body"/>
          </p:nvPr>
        </p:nvSpPr>
        <p:spPr>
          <a:xfrm>
            <a:off x="839788" y="2952939"/>
            <a:ext cx="5157787" cy="3522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3" type="body"/>
          </p:nvPr>
        </p:nvSpPr>
        <p:spPr>
          <a:xfrm>
            <a:off x="6172200" y="2129027"/>
            <a:ext cx="5183188" cy="808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23"/>
          <p:cNvSpPr txBox="1"/>
          <p:nvPr>
            <p:ph idx="4" type="body"/>
          </p:nvPr>
        </p:nvSpPr>
        <p:spPr>
          <a:xfrm>
            <a:off x="6172200" y="2952939"/>
            <a:ext cx="5183188" cy="3522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6716042" y="2808939"/>
            <a:ext cx="54117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O"/>
              <a:t>AUPN-INVIAS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6780243" y="4719092"/>
            <a:ext cx="5411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Diego  Chinchilla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Andres Gualdron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Fernando Barrera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Yeison </a:t>
            </a:r>
            <a:r>
              <a:rPr lang="es-CO"/>
              <a:t>Gualdrón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Daniel Alfonso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Roles</a:t>
            </a:r>
            <a:endParaRPr/>
          </a:p>
        </p:txBody>
      </p:sp>
      <p:graphicFrame>
        <p:nvGraphicFramePr>
          <p:cNvPr id="124" name="Google Shape;124;p9"/>
          <p:cNvGraphicFramePr/>
          <p:nvPr/>
        </p:nvGraphicFramePr>
        <p:xfrm>
          <a:off x="838200" y="25908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{E13F22FF-79DD-45F2-B349-676B4C4269D5}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81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Nombre del actor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Rol dentro del proceso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INV-PRO01-AC01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Funcionario del bien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Administrador del bien.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INV-PRO01-AC02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Superior jerárquico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INV-PRO01-AC03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Área de seguros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Encargado de tratar con las aseguradoras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INV-PRO01-AC04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Subdirector administrativo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424070" y="2899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Actividades</a:t>
            </a:r>
            <a:endParaRPr/>
          </a:p>
        </p:txBody>
      </p:sp>
      <p:graphicFrame>
        <p:nvGraphicFramePr>
          <p:cNvPr id="130" name="Google Shape;130;p10"/>
          <p:cNvGraphicFramePr/>
          <p:nvPr/>
        </p:nvGraphicFramePr>
        <p:xfrm>
          <a:off x="424070" y="11600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{E13F22FF-79DD-45F2-B349-676B4C4269D5}</a:tableStyleId>
              </a:tblPr>
              <a:tblGrid>
                <a:gridCol w="858825"/>
                <a:gridCol w="1260250"/>
                <a:gridCol w="1269775"/>
                <a:gridCol w="1255500"/>
                <a:gridCol w="1790325"/>
                <a:gridCol w="988675"/>
                <a:gridCol w="3092275"/>
              </a:tblGrid>
              <a:tr h="21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Nombre de la 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Descripción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Tipo de la 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Formulario y/o documentos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Aplicaciones y servicios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Documentación relacionada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34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Realizar informe detallado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Informa en un documento en que sucedieron los hechos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Informe tiempo modo y lugar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Informe de bomberos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Relación detallada de la perdida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Registro fotográfico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Presupuesto de obra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Enviar informe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Envía el documento al superior jerárquico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Rechazar solicitud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Rechaza la solicitud si es conveniente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8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Notificar a la aseguradora de tiempo agotado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Una vez se envíen los documentos necesarios a la aseguradora esta tiene 30 días para responder si pasan este tiempo se le envía un recordatorio a la aseguradora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Correo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63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Recopilar requerimientos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Se recogen los documentos necesarios para que la aseguradora comience el proceso de indemnización.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1"/>
          <p:cNvGraphicFramePr/>
          <p:nvPr/>
        </p:nvGraphicFramePr>
        <p:xfrm>
          <a:off x="495300" y="7339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{E13F22FF-79DD-45F2-B349-676B4C4269D5}</a:tableStyleId>
              </a:tblPr>
              <a:tblGrid>
                <a:gridCol w="858825"/>
                <a:gridCol w="1260250"/>
                <a:gridCol w="1269775"/>
                <a:gridCol w="674275"/>
                <a:gridCol w="2371525"/>
                <a:gridCol w="988675"/>
                <a:gridCol w="3092275"/>
              </a:tblGrid>
              <a:tr h="179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Análisis de conveniencia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Después de recibir el recibo de indemnización por parte de la aseguradora se hace un análisis de conveniencia para escoger la mejor opción para recuperar lo perdido.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Oficio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Factura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Certificación Bancaria (no mayor a 3 meses)</a:t>
                      </a:r>
                      <a:endParaRPr sz="1100" u="none" cap="none" strike="noStrike"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Copia de la Cedula Representante legal</a:t>
                      </a:r>
                      <a:endParaRPr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Cámara de comercio ( no mayor a 3 meses)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Rut de la persona o empresa titular de la cuenta que aparece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Recibo Indemnización Firmado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Seguimiento aplicativo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</a:tr>
              <a:tr h="155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Firma del documento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Una vez se decide cual va a ser la mejor opción para la indemnización el subdirector firma el documento para dar inicio al debido proceso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 Factura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Certificación Bancaria (no mayor a 3 meses)</a:t>
                      </a:r>
                      <a:endParaRPr sz="1100" u="none" cap="none" strike="noStrike"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Copia de la Cedula Representante legal</a:t>
                      </a:r>
                      <a:endParaRPr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Cámara de comercio ( no mayor a 3 meses)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Recibo Indemnización Firmado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Seguimiento aplicativo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</a:tr>
              <a:tr h="18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Informar al proveedor de la aceptación de la oferta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Se le informa al proveedor elegido que se acepta la oferta para comenzar con el reemplazo y reparación de los bienes perdidos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Oficio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Factura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Certificación Bancaria (no mayor a 3 meses)</a:t>
                      </a:r>
                      <a:endParaRPr sz="1100" u="none" cap="none" strike="noStrike"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Copia de la Cedula Representante legal</a:t>
                      </a:r>
                      <a:endParaRPr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Cámara de comercio ( no mayor a 3 meses)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Rut de la persona o empresa titular de la cuenta que aparece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Formulario de conocimiento de terceros SARLAF debidamente diligenciado y firmado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Recibo Indemnización Firmado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Seguimiento aplicativo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647700" y="3864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</a:t>
            </a:r>
            <a:endParaRPr/>
          </a:p>
        </p:txBody>
      </p:sp>
      <p:graphicFrame>
        <p:nvGraphicFramePr>
          <p:cNvPr id="141" name="Google Shape;141;p12"/>
          <p:cNvGraphicFramePr/>
          <p:nvPr/>
        </p:nvGraphicFramePr>
        <p:xfrm>
          <a:off x="647699" y="237490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{E13F22FF-79DD-45F2-B349-676B4C4269D5}</a:tableStyleId>
              </a:tblPr>
              <a:tblGrid>
                <a:gridCol w="3505200"/>
                <a:gridCol w="3505200"/>
                <a:gridCol w="3505200"/>
              </a:tblGrid>
              <a:tr h="5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Nombre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 del uso del subproceso en el proceso padre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9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INV-PRO01-SP01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Validar siniestro con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Se valida con la aseguradora si va a reponer o efectuar arreglos a los bienes que se perdieron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42" name="Google Shape;142;p12"/>
          <p:cNvSpPr/>
          <p:nvPr/>
        </p:nvSpPr>
        <p:spPr>
          <a:xfrm>
            <a:off x="-483211" y="3305355"/>
            <a:ext cx="198329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control</a:t>
            </a:r>
            <a:endParaRPr/>
          </a:p>
        </p:txBody>
      </p:sp>
      <p:graphicFrame>
        <p:nvGraphicFramePr>
          <p:cNvPr id="148" name="Google Shape;148;p13"/>
          <p:cNvGraphicFramePr/>
          <p:nvPr/>
        </p:nvGraphicFramePr>
        <p:xfrm>
          <a:off x="254000" y="289053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{E13F22FF-79DD-45F2-B349-676B4C4269D5}</a:tableStyleId>
              </a:tblPr>
              <a:tblGrid>
                <a:gridCol w="1104900"/>
                <a:gridCol w="2705100"/>
                <a:gridCol w="1701800"/>
                <a:gridCol w="5003800"/>
              </a:tblGrid>
              <a:tr h="1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 regla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Proceso evaluación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Posibles resultados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50" marB="8350" marR="8350" marL="8350"/>
                </a:tc>
              </a:tr>
              <a:tr h="135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INV-PRO01-RC01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Decisión de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Depende de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Positivo: si la decisión es positiva el proceso sigue normalmente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Negativo: si es negativo el proceso termina y comienza otro proceso para revisar mas en detalle la decisión que tomo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50" marB="8350" marR="8350" marL="83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tiempo</a:t>
            </a:r>
            <a:endParaRPr/>
          </a:p>
        </p:txBody>
      </p:sp>
      <p:graphicFrame>
        <p:nvGraphicFramePr>
          <p:cNvPr id="154" name="Google Shape;154;p14"/>
          <p:cNvGraphicFramePr/>
          <p:nvPr/>
        </p:nvGraphicFramePr>
        <p:xfrm>
          <a:off x="317500" y="305258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{E13F22FF-79DD-45F2-B349-676B4C4269D5}</a:tableStyleId>
              </a:tblPr>
              <a:tblGrid>
                <a:gridCol w="5200650"/>
                <a:gridCol w="5200650"/>
              </a:tblGrid>
              <a:tr h="35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Nombre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 de la regla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8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Validar siniestro con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Una vez se envían los documentos a la aseguradora se entra en un proceso de espera de 30 días en el cual la aseguradora revisa el caso y decide si va indemnizar el siniestro y si por algún motivo rechaza la solicitud, si pasa 30 días sin la respuesta de la aseguradora se le notifica a la aseguradora que el tiempo de espera se agotó para que dé una respuesta.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838200" y="7191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Instituto nacional de vías (INVIAS) 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749300" y="2044700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/>
              <a:t>El Instituto Nacional de Vías es una agencia de la Rama Ejecutiva del Gobierno de Colombia a cargo de la asignación, regulación y supervisión de los contratos para la construcción de autopistas y carreteras y el mantenimiento de las vías</a:t>
            </a:r>
            <a:endParaRPr/>
          </a:p>
        </p:txBody>
      </p:sp>
      <p:pic>
        <p:nvPicPr>
          <p:cNvPr descr="Imagen que contiene señal&#10;&#10;Descripción generada automáticamente"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1215" y="4640264"/>
            <a:ext cx="3393685" cy="14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" type="body"/>
          </p:nvPr>
        </p:nvSpPr>
        <p:spPr>
          <a:xfrm>
            <a:off x="838200" y="863600"/>
            <a:ext cx="10515600" cy="553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Misión: Ejecutar políticas, estrategias, planes, programas y proyectos de infraestructura de la red vial carretera, férrea, fluvial y marítima, de acuerdo con los lineamientos dados por el Gobierno Nacional, generando resultados tendientes a solucionar necesidades de conectividad, transitabilidad y movilidad de los usuarios, contribuyendo a la competitividad del país, con un talento humano calificado y comprometido.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Visión: Para el año 2030 el Invías será reconocido por su liderazgo en la ejecución de proyectos de infraestructura georreferenciada (carreteros, férreos, fluviales y marítimos), con procesos de desarrollo sostenible e innovación tecnológica y normativa, fortaleciendo la articulación del transporte intermodal, la conectividad entre centros de producción y de consumo; y la integración territorial y regional, contribuyendo a la competitividad del país.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838200" y="1110313"/>
            <a:ext cx="10515600" cy="2640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Póliza todo riesgo daño material</a:t>
            </a:r>
            <a:endParaRPr/>
          </a:p>
        </p:txBody>
      </p:sp>
      <p:pic>
        <p:nvPicPr>
          <p:cNvPr descr="Imagen que contiene exterior, coche, hombre, moto&#10;&#10;Descripción generada automáticamente"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4" y="3814451"/>
            <a:ext cx="3752850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edificio, tren, pista, pasto&#10;&#10;Descripción generada automáticamente" id="74" name="Google Shape;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60" y="3814451"/>
            <a:ext cx="3681159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electrónica, conector, interior, tabla&#10;&#10;Descripción generada automáticamente" id="75" name="Google Shape;7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7478" y="3814451"/>
            <a:ext cx="3452561" cy="193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838200" y="221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Catálogo</a:t>
            </a:r>
            <a:r>
              <a:rPr lang="es-CO"/>
              <a:t> de Macroproceso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46675" y="1767750"/>
            <a:ext cx="9692700" cy="3322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84450" y="2080050"/>
            <a:ext cx="8133900" cy="261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438575" y="2031600"/>
            <a:ext cx="1128000" cy="2745000"/>
          </a:xfrm>
          <a:prstGeom prst="chevron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169025" y="2031600"/>
            <a:ext cx="1128000" cy="2745000"/>
          </a:xfrm>
          <a:prstGeom prst="chevron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2310975" y="2459400"/>
            <a:ext cx="6177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 rot="-5400000">
            <a:off x="18565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NV-PRO01-ACT01I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Realizar informe detallado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 rot="-5400000">
            <a:off x="1811738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INV-PRO01-ACT03I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Rechazar solicitud</a:t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 rot="-5400000">
            <a:off x="99870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Enviar informe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 rot="-5400000">
            <a:off x="2665900" y="301050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Notificar a la aseguradora de tiempo agotado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 rot="-5400000">
            <a:off x="3509238" y="3057750"/>
            <a:ext cx="2296500" cy="6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Recopilar requerimientos</a:t>
            </a:r>
            <a:endParaRPr/>
          </a:p>
        </p:txBody>
      </p:sp>
      <p:sp>
        <p:nvSpPr>
          <p:cNvPr id="91" name="Google Shape;91;p5"/>
          <p:cNvSpPr txBox="1"/>
          <p:nvPr/>
        </p:nvSpPr>
        <p:spPr>
          <a:xfrm rot="-5400000">
            <a:off x="4326463" y="3050550"/>
            <a:ext cx="2296500" cy="6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Análisis de conveniencia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 rot="-5400000">
            <a:off x="5139513" y="3059700"/>
            <a:ext cx="2296500" cy="6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Firma del documento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 rot="-5400000">
            <a:off x="5982850" y="300585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Informar al proveedor de la aceptación de la oferta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1794450" y="1767750"/>
            <a:ext cx="51387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PROCESO MANEJO DE PÓLIZA DE SINIESTRO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86621bb_0_0"/>
          <p:cNvSpPr txBox="1"/>
          <p:nvPr>
            <p:ph type="title"/>
          </p:nvPr>
        </p:nvSpPr>
        <p:spPr>
          <a:xfrm>
            <a:off x="838200" y="22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Modelo del proceso</a:t>
            </a:r>
            <a:endParaRPr/>
          </a:p>
        </p:txBody>
      </p:sp>
      <p:pic>
        <p:nvPicPr>
          <p:cNvPr id="100" name="Google Shape;100;g7e286621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668" y="1214961"/>
            <a:ext cx="12191999" cy="545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751115" y="518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 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148" y="904355"/>
            <a:ext cx="7163863" cy="557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087" y="1084317"/>
            <a:ext cx="7049484" cy="441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Eventos</a:t>
            </a:r>
            <a:endParaRPr/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838200" y="243587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{E13F22FF-79DD-45F2-B349-676B4C4269D5}</a:tableStyleId>
              </a:tblPr>
              <a:tblGrid>
                <a:gridCol w="2526600"/>
                <a:gridCol w="2526600"/>
                <a:gridCol w="2526600"/>
                <a:gridCol w="2526600"/>
              </a:tblGrid>
              <a:tr h="4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Nombre evento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Tipo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Descripción evento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1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INV-PRO01-E01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Recibir requisitos para el pago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Mensaje (recepción)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INV-PRO01-E02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Recepción documento de indemnización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Mensaje (recepción)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Se recibe el recibo de indemnización por parte de la aseguradora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18" name="Google Shape;118;p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2018-11-30T16:08:44Z</dcterms:created>
  <dc:creator>JUAN FELIPE AGUILAR SOTELO</dc:creator>
</cp:coreProperties>
</file>