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jLPSbfag3FYSyY1By+vwtzdHs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A060D3-1467-4978-95E0-19336CAD0590}">
  <a:tblStyle styleId="{48A060D3-1467-4978-95E0-19336CAD05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89d900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89d900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86621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7e286621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i="1" u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 rot="5400000">
            <a:off x="4181637" y="-772624"/>
            <a:ext cx="382872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 rot="5400000">
            <a:off x="606041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 rot="5400000">
            <a:off x="1063089" y="-259426"/>
            <a:ext cx="5811838" cy="706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838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2"/>
          </p:nvPr>
        </p:nvSpPr>
        <p:spPr>
          <a:xfrm>
            <a:off x="6172200" y="2376132"/>
            <a:ext cx="5181600" cy="410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2"/>
          </p:nvPr>
        </p:nvSpPr>
        <p:spPr>
          <a:xfrm>
            <a:off x="839788" y="2952939"/>
            <a:ext cx="5157787" cy="352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3"/>
          </p:nvPr>
        </p:nvSpPr>
        <p:spPr>
          <a:xfrm>
            <a:off x="6172200" y="2129027"/>
            <a:ext cx="5183188" cy="8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4"/>
          </p:nvPr>
        </p:nvSpPr>
        <p:spPr>
          <a:xfrm>
            <a:off x="6172200" y="2952939"/>
            <a:ext cx="5183188" cy="3522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6716042" y="2808939"/>
            <a:ext cx="54117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O" dirty="0"/>
              <a:t>AUPN-INVIAS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6780243" y="4719092"/>
            <a:ext cx="54117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 sz="1400" dirty="0"/>
              <a:t>Diego  Chinchilla</a:t>
            </a:r>
            <a:endParaRPr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 sz="1400" dirty="0" err="1"/>
              <a:t>Andres</a:t>
            </a:r>
            <a:r>
              <a:rPr lang="es-CO" sz="1400" dirty="0"/>
              <a:t> </a:t>
            </a:r>
            <a:r>
              <a:rPr lang="es-CO" sz="1400" dirty="0" err="1"/>
              <a:t>Gualdron</a:t>
            </a:r>
            <a:endParaRPr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 sz="1400" dirty="0"/>
              <a:t>Fernando Barrera</a:t>
            </a:r>
            <a:endParaRPr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 sz="1400" dirty="0"/>
              <a:t>Yeison </a:t>
            </a:r>
            <a:r>
              <a:rPr lang="es-CO" sz="1400" dirty="0" err="1"/>
              <a:t>Gualdrón</a:t>
            </a:r>
            <a:endParaRPr sz="14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 sz="1400" dirty="0"/>
              <a:t>Daniel Alfonso 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Roles</a:t>
            </a:r>
            <a:endParaRPr/>
          </a:p>
        </p:txBody>
      </p:sp>
      <p:graphicFrame>
        <p:nvGraphicFramePr>
          <p:cNvPr id="124" name="Google Shape;124;p9"/>
          <p:cNvGraphicFramePr/>
          <p:nvPr>
            <p:extLst>
              <p:ext uri="{D42A27DB-BD31-4B8C-83A1-F6EECF244321}">
                <p14:modId xmlns:p14="http://schemas.microsoft.com/office/powerpoint/2010/main" val="3161507969"/>
              </p:ext>
            </p:extLst>
          </p:nvPr>
        </p:nvGraphicFramePr>
        <p:xfrm>
          <a:off x="838200" y="2590800"/>
          <a:ext cx="10515600" cy="2793492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del actor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Rol dentro del proceso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Funcionario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Funcionario del bien o beneficiario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Administrador del bien o beneficiario.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Superior jerárquico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Filtra los </a:t>
                      </a:r>
                      <a:r>
                        <a:rPr lang="es-CO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siniestros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Aprobación de continuidad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Área de seguros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Lleva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mayor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parte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del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relación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 el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funcionario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beneficiario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aseguradora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proveedores</a:t>
                      </a:r>
                      <a:r>
                        <a:rPr lang="en-US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Encargado de tratar con las aseguradoras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INV-PRO01-AC04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Subdirector administrativo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 conocer cuales son los siniestros que se han presentado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 dirty="0"/>
                        <a:t> Tener conocimiento de siniestros</a:t>
                      </a:r>
                      <a:endParaRPr sz="12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424070" y="2899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Actividades</a:t>
            </a:r>
            <a:endParaRPr/>
          </a:p>
        </p:txBody>
      </p:sp>
      <p:graphicFrame>
        <p:nvGraphicFramePr>
          <p:cNvPr id="130" name="Google Shape;130;p10"/>
          <p:cNvGraphicFramePr/>
          <p:nvPr>
            <p:extLst>
              <p:ext uri="{D42A27DB-BD31-4B8C-83A1-F6EECF244321}">
                <p14:modId xmlns:p14="http://schemas.microsoft.com/office/powerpoint/2010/main" val="3819640415"/>
              </p:ext>
            </p:extLst>
          </p:nvPr>
        </p:nvGraphicFramePr>
        <p:xfrm>
          <a:off x="424070" y="1160048"/>
          <a:ext cx="10515625" cy="479584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8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0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Nombre de la actividad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Descripción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Tipo de la actividad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Formulario y/o documentos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Aplicaciones y servicios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45720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Documentación relacionada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Realizar informe detallado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Informa en un documento en que sucedieron los hechos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Informe tiempo modo y lugar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Informe de bomberos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Relación detallada de la perdida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Registro fotográfico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es-CO" sz="1100" u="none" strike="noStrike" cap="none"/>
                        <a:t>Presupuesto de obra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Enviar informe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Envía el documento al superior jerárquico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Rechazar solicitud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Rechaza la solicitud si es conveniente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 dirty="0"/>
                        <a:t>Usuario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Notificar a la aseguradora de tiempo agotado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Una vez se envíen los documentos necesarios a la aseguradora esta tiene 30 días para responder si pasan este tiempo se le envía un recordatorio a la aseguradora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Correo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Recopilar requerimientos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recogen los documentos necesarios para que la aseguradora comience el proceso de indemnización.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 dirty="0"/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000" marR="210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1"/>
          <p:cNvGraphicFramePr/>
          <p:nvPr>
            <p:extLst>
              <p:ext uri="{D42A27DB-BD31-4B8C-83A1-F6EECF244321}">
                <p14:modId xmlns:p14="http://schemas.microsoft.com/office/powerpoint/2010/main" val="112490548"/>
              </p:ext>
            </p:extLst>
          </p:nvPr>
        </p:nvGraphicFramePr>
        <p:xfrm>
          <a:off x="495300" y="733900"/>
          <a:ext cx="10515600" cy="5524443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8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2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93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Análisis de conveniencia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Después de recibir el recibo de indemnización por parte de la aseguradora se hace un análisis de conveniencia para escoger la mejor opción para recuperar lo perdido.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Oficio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Factura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Certificación Bancaria (no mayor a 3 meses)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Copia de la Cedula Representante legal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Cámara de comercio ( no mayor a 3 meses)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Rut de la persona o empresa titular de la cuenta que aparece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Recibo Indemnización Firmado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Seguimiento aplicativo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0" u="none" strike="noStrike" cap="none" dirty="0">
                          <a:solidFill>
                            <a:schemeClr val="tx1"/>
                          </a:solidFill>
                        </a:rPr>
                        <a:t> </a:t>
                      </a:r>
                      <a:endParaRPr sz="1100" b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Firma del documento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Una vez se decide cual va a ser la mejor opción para la indemnización el subdirector firma el documento para dar inicio al debido proceso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 Factura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Certificación Bancaria (no mayor a 3 meses)</a:t>
                      </a:r>
                      <a:endParaRPr sz="1100" u="none" strike="noStrike" cap="none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Copia de la Cedula Representante legal</a:t>
                      </a:r>
                      <a:endParaRPr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Cámara de comercio ( no mayor a 3 meses)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Recibo Indemnización Firmado</a:t>
                      </a:r>
                      <a:endParaRPr sz="1100" u="none" strike="noStrike" cap="none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/>
                        <a:t>Seguimiento aplicativo</a:t>
                      </a:r>
                      <a:endParaRPr sz="1100" u="none" strike="noStrike" cap="none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INV-PRO01-ACT08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Informar al proveedor de la aceptación de la oferta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Se le informa al proveedor elegido que se acepta la oferta para comenzar con el reemplazo y reparación de los bienes perdidos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Usuario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tc>
                  <a:txBody>
                    <a:bodyPr/>
                    <a:lstStyle/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 dirty="0"/>
                        <a:t>Oficio</a:t>
                      </a:r>
                      <a:endParaRPr sz="1100" u="none" strike="noStrike" cap="none" dirty="0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 dirty="0"/>
                        <a:t>Factura</a:t>
                      </a:r>
                      <a:endParaRPr sz="1100" u="none" strike="noStrike" cap="none" dirty="0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 dirty="0"/>
                        <a:t>Certificación Bancaria (no mayor a 3 meses)</a:t>
                      </a:r>
                      <a:endParaRPr sz="1100" u="none" strike="noStrike" cap="none" dirty="0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 dirty="0"/>
                        <a:t>Copia de la Cedula Representante legal</a:t>
                      </a:r>
                      <a:endParaRPr dirty="0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 dirty="0"/>
                        <a:t>Cámara de comercio ( no mayor a 3 meses)</a:t>
                      </a:r>
                      <a:endParaRPr sz="1100" u="none" strike="noStrike" cap="none" dirty="0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 dirty="0"/>
                        <a:t>Rut de la persona o empresa titular de la cuenta que aparece</a:t>
                      </a:r>
                      <a:endParaRPr sz="1100" u="none" strike="noStrike" cap="none" dirty="0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 dirty="0"/>
                        <a:t>Formulario de conocimiento de terceros SARLAF debidamente diligenciado y firmado</a:t>
                      </a:r>
                      <a:endParaRPr sz="1100" u="none" strike="noStrike" cap="none" dirty="0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 dirty="0"/>
                        <a:t>Recibo Indemnización Firmado</a:t>
                      </a:r>
                      <a:endParaRPr sz="1100" u="none" strike="noStrike" cap="none" dirty="0"/>
                    </a:p>
                    <a:p>
                      <a:pPr marL="342900" marR="3937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s-CO" sz="1100" u="none" strike="noStrike" cap="none" dirty="0"/>
                        <a:t>Seguimiento aplicativo</a:t>
                      </a:r>
                      <a:endParaRPr sz="1100" u="none" strike="noStrike" cap="none" dirty="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u="none" strike="noStrike" cap="none" dirty="0"/>
                        <a:t> 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225" marR="222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2FC784-BDEE-4EF4-B3D7-6B5138508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44777"/>
              </p:ext>
            </p:extLst>
          </p:nvPr>
        </p:nvGraphicFramePr>
        <p:xfrm>
          <a:off x="661179" y="353339"/>
          <a:ext cx="9537897" cy="6151321"/>
        </p:xfrm>
        <a:graphic>
          <a:graphicData uri="http://schemas.openxmlformats.org/drawingml/2006/table">
            <a:tbl>
              <a:tblPr>
                <a:tableStyleId>{48A060D3-1467-4978-95E0-19336CAD0590}</a:tableStyleId>
              </a:tblPr>
              <a:tblGrid>
                <a:gridCol w="878703">
                  <a:extLst>
                    <a:ext uri="{9D8B030D-6E8A-4147-A177-3AD203B41FA5}">
                      <a16:colId xmlns:a16="http://schemas.microsoft.com/office/drawing/2014/main" val="154451639"/>
                    </a:ext>
                  </a:extLst>
                </a:gridCol>
                <a:gridCol w="1262132">
                  <a:extLst>
                    <a:ext uri="{9D8B030D-6E8A-4147-A177-3AD203B41FA5}">
                      <a16:colId xmlns:a16="http://schemas.microsoft.com/office/drawing/2014/main" val="167354720"/>
                    </a:ext>
                  </a:extLst>
                </a:gridCol>
                <a:gridCol w="1294089">
                  <a:extLst>
                    <a:ext uri="{9D8B030D-6E8A-4147-A177-3AD203B41FA5}">
                      <a16:colId xmlns:a16="http://schemas.microsoft.com/office/drawing/2014/main" val="212061311"/>
                    </a:ext>
                  </a:extLst>
                </a:gridCol>
                <a:gridCol w="1054442">
                  <a:extLst>
                    <a:ext uri="{9D8B030D-6E8A-4147-A177-3AD203B41FA5}">
                      <a16:colId xmlns:a16="http://schemas.microsoft.com/office/drawing/2014/main" val="3864579565"/>
                    </a:ext>
                  </a:extLst>
                </a:gridCol>
                <a:gridCol w="1517753">
                  <a:extLst>
                    <a:ext uri="{9D8B030D-6E8A-4147-A177-3AD203B41FA5}">
                      <a16:colId xmlns:a16="http://schemas.microsoft.com/office/drawing/2014/main" val="2986742926"/>
                    </a:ext>
                  </a:extLst>
                </a:gridCol>
                <a:gridCol w="1661542">
                  <a:extLst>
                    <a:ext uri="{9D8B030D-6E8A-4147-A177-3AD203B41FA5}">
                      <a16:colId xmlns:a16="http://schemas.microsoft.com/office/drawing/2014/main" val="1589289051"/>
                    </a:ext>
                  </a:extLst>
                </a:gridCol>
                <a:gridCol w="1869236">
                  <a:extLst>
                    <a:ext uri="{9D8B030D-6E8A-4147-A177-3AD203B41FA5}">
                      <a16:colId xmlns:a16="http://schemas.microsoft.com/office/drawing/2014/main" val="2951119046"/>
                    </a:ext>
                  </a:extLst>
                </a:gridCol>
              </a:tblGrid>
              <a:tr h="81617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chemeClr val="bg1"/>
                          </a:solidFill>
                          <a:effectLst/>
                        </a:rPr>
                        <a:t>INV-PRO01-ACT09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Informar al beneficiario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Se le informa a la persona beneficiaria que será indemnizada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Usuario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Correo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520700" marR="10160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extLst>
                  <a:ext uri="{0D108BD9-81ED-4DB2-BD59-A6C34878D82A}">
                    <a16:rowId xmlns:a16="http://schemas.microsoft.com/office/drawing/2014/main" val="4289376577"/>
                  </a:ext>
                </a:extLst>
              </a:tr>
              <a:tr h="141270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chemeClr val="bg1"/>
                          </a:solidFill>
                          <a:effectLst/>
                        </a:rPr>
                        <a:t>INV-PRO01-ACT10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Enviar documentos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Se envían los documentos a la aseguradora para que proceda a realizar el pago de la indemnización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Usuario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Correo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520700" marR="10160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extLst>
                  <a:ext uri="{0D108BD9-81ED-4DB2-BD59-A6C34878D82A}">
                    <a16:rowId xmlns:a16="http://schemas.microsoft.com/office/drawing/2014/main" val="2340358882"/>
                  </a:ext>
                </a:extLst>
              </a:tr>
              <a:tr h="220807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chemeClr val="bg1"/>
                          </a:solidFill>
                          <a:effectLst/>
                        </a:rPr>
                        <a:t>INV-PRO01-ACT11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Informar posibles sanciones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Una vez se acaban los 30 días para que el pago sea confirmada se le informa a la aseguradora de las posibles sanciones que pueden imponerse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Usuario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Correo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520700" marR="10160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extLst>
                  <a:ext uri="{0D108BD9-81ED-4DB2-BD59-A6C34878D82A}">
                    <a16:rowId xmlns:a16="http://schemas.microsoft.com/office/drawing/2014/main" val="751378085"/>
                  </a:ext>
                </a:extLst>
              </a:tr>
              <a:tr h="816171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chemeClr val="bg1"/>
                          </a:solidFill>
                          <a:effectLst/>
                        </a:rPr>
                        <a:t>INV-PRO01-ACT12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Avisar pago al proveedor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Se le informa al proveedor que el pago a sido realizado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Usuario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520700" marR="10160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extLst>
                  <a:ext uri="{0D108BD9-81ED-4DB2-BD59-A6C34878D82A}">
                    <a16:rowId xmlns:a16="http://schemas.microsoft.com/office/drawing/2014/main" val="1674776322"/>
                  </a:ext>
                </a:extLst>
              </a:tr>
              <a:tr h="72257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chemeClr val="bg1"/>
                          </a:solidFill>
                          <a:effectLst/>
                        </a:rPr>
                        <a:t>INV-PRO01-ACT13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Enviar factura a almacén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Usuario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tc>
                  <a:txBody>
                    <a:bodyPr/>
                    <a:lstStyle/>
                    <a:p>
                      <a:pPr marL="520700" marR="10160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761" marR="17761" marT="17761" marB="17761"/>
                </a:tc>
                <a:extLst>
                  <a:ext uri="{0D108BD9-81ED-4DB2-BD59-A6C34878D82A}">
                    <a16:rowId xmlns:a16="http://schemas.microsoft.com/office/drawing/2014/main" val="60953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23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647700" y="3864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</a:t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-483211" y="3305355"/>
            <a:ext cx="198329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28F2E0-5407-4D4E-B8A3-176BDFBFA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84455"/>
              </p:ext>
            </p:extLst>
          </p:nvPr>
        </p:nvGraphicFramePr>
        <p:xfrm>
          <a:off x="1625600" y="2647272"/>
          <a:ext cx="8940800" cy="1316165"/>
        </p:xfrm>
        <a:graphic>
          <a:graphicData uri="http://schemas.openxmlformats.org/drawingml/2006/table">
            <a:tbl>
              <a:tblPr>
                <a:tableStyleId>{48A060D3-1467-4978-95E0-19336CAD0590}</a:tableStyleId>
              </a:tblPr>
              <a:tblGrid>
                <a:gridCol w="1399404">
                  <a:extLst>
                    <a:ext uri="{9D8B030D-6E8A-4147-A177-3AD203B41FA5}">
                      <a16:colId xmlns:a16="http://schemas.microsoft.com/office/drawing/2014/main" val="716694313"/>
                    </a:ext>
                  </a:extLst>
                </a:gridCol>
                <a:gridCol w="2376860">
                  <a:extLst>
                    <a:ext uri="{9D8B030D-6E8A-4147-A177-3AD203B41FA5}">
                      <a16:colId xmlns:a16="http://schemas.microsoft.com/office/drawing/2014/main" val="2773760755"/>
                    </a:ext>
                  </a:extLst>
                </a:gridCol>
                <a:gridCol w="5164536">
                  <a:extLst>
                    <a:ext uri="{9D8B030D-6E8A-4147-A177-3AD203B41FA5}">
                      <a16:colId xmlns:a16="http://schemas.microsoft.com/office/drawing/2014/main" val="279762532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chemeClr val="bg1"/>
                          </a:solidFill>
                          <a:effectLst/>
                        </a:rPr>
                        <a:t>Descripción del uso del subproceso en el proceso padre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77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chemeClr val="bg1"/>
                          </a:solidFill>
                          <a:effectLst/>
                        </a:rPr>
                        <a:t>INV-PRO01-SP01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Validar siniestro con la aseguradora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valida con la aseguradora si va a reponer o efectuar arreglos a los bienes que se perdieron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4885845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solidFill>
                            <a:schemeClr val="bg1"/>
                          </a:solidFill>
                          <a:effectLst/>
                        </a:rPr>
                        <a:t>INV-PRO01-SP02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Validar Información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Se valida que los documentos necesarios para continuar el proceso sean los necesarios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450705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control</a:t>
            </a:r>
            <a:endParaRPr/>
          </a:p>
        </p:txBody>
      </p:sp>
      <p:graphicFrame>
        <p:nvGraphicFramePr>
          <p:cNvPr id="148" name="Google Shape;148;p13"/>
          <p:cNvGraphicFramePr/>
          <p:nvPr/>
        </p:nvGraphicFramePr>
        <p:xfrm>
          <a:off x="254000" y="2890532"/>
          <a:ext cx="10515600" cy="1563071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regla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Proceso evaluación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Posibles resultados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50" marR="8350" marT="8350" marB="83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INV-PRO01-RC01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Decisión de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Depende de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175" marR="601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Positivo: si la decisión es positiva el proceso sigue normalmente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Negativo: si es negativo el proceso termina y comienza otro proceso para revisar mas en detalle la decisión que tomo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350" marR="8350" marT="8350" marB="83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Reglas de tiempo</a:t>
            </a:r>
            <a:endParaRPr/>
          </a:p>
        </p:txBody>
      </p:sp>
      <p:graphicFrame>
        <p:nvGraphicFramePr>
          <p:cNvPr id="154" name="Google Shape;154;p14"/>
          <p:cNvGraphicFramePr/>
          <p:nvPr/>
        </p:nvGraphicFramePr>
        <p:xfrm>
          <a:off x="317500" y="3052588"/>
          <a:ext cx="10401300" cy="1544800"/>
        </p:xfrm>
        <a:graphic>
          <a:graphicData uri="http://schemas.openxmlformats.org/drawingml/2006/table">
            <a:tbl>
              <a:tblPr firstRow="1" firstCol="1" bandRow="1">
                <a:noFill/>
                <a:tableStyleId>{48A060D3-1467-4978-95E0-19336CAD0590}</a:tableStyleId>
              </a:tblPr>
              <a:tblGrid>
                <a:gridCol w="520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Nombre 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Descripción de la regla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Validar siniestro con la aseguradora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u="none" strike="noStrike" cap="none"/>
                        <a:t>Una vez se envían los documentos a la aseguradora se entra en un proceso de espera de 30 días en el cual la aseguradora revisa el caso y decide si va indemnizar el siniestro y si por algún motivo rechaza la solicitud, si pasa 30 días sin la respuesta de la aseguradora se le notifica a la aseguradora que el tiempo de espera se agotó para que dé una respuesta.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89d90000_0_0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Conclusión</a:t>
            </a:r>
            <a:endParaRPr/>
          </a:p>
        </p:txBody>
      </p:sp>
      <p:sp>
        <p:nvSpPr>
          <p:cNvPr id="160" name="Google Shape;160;g7e89d90000_0_0"/>
          <p:cNvSpPr txBox="1">
            <a:spLocks noGrp="1"/>
          </p:cNvSpPr>
          <p:nvPr>
            <p:ph type="body" idx="1"/>
          </p:nvPr>
        </p:nvSpPr>
        <p:spPr>
          <a:xfrm>
            <a:off x="838200" y="2570813"/>
            <a:ext cx="10515600" cy="38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ial"/>
              <a:buChar char="●"/>
            </a:pPr>
            <a:r>
              <a:rPr lang="es-CO" sz="2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Automatizar el proceso es de gran importancia para la empresa, generaría un gran valor y mejoraría la calidad del servicio. Ya que se aceleraría el proceso de revisión de si es o no un siniestro, revisión de documentos de si cumple o no con la póliza toma demasiado tiempo y puede significar un cuello de botella para el Beneficiario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838200" y="7191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Instituto nacional de vías (INVIAS) 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749300" y="2044700"/>
            <a:ext cx="10515600" cy="382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/>
              <a:t>El Instituto Nacional de Vías es una agencia de la Rama Ejecutiva del Gobierno de Colombia a cargo de la asignación, regulación y supervisión de los contratos para la construcción de autopistas y carreteras y el mantenimiento de las vías</a:t>
            </a:r>
            <a:endParaRPr/>
          </a:p>
        </p:txBody>
      </p:sp>
      <p:pic>
        <p:nvPicPr>
          <p:cNvPr id="62" name="Google Shape;62;p2" descr="Imagen que contiene señal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1215" y="4640264"/>
            <a:ext cx="3393685" cy="14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838200" y="863600"/>
            <a:ext cx="10515600" cy="553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Misión: Ejecutar políticas, estrategias, planes, programas y proyectos de infraestructura de la red vial carretera, férrea, fluvial y marítima, de acuerdo con los lineamientos dados por el Gobierno Nacional, generando resultados tendientes a solucionar necesidades de conectividad, transitabilidad y movilidad de los usuarios, contribuyendo a la competitividad del país, con un talento humano calificado y comprometido.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CO" sz="2400"/>
              <a:t>Visión: Para el año 2030 el Invías será reconocido por su liderazgo en la ejecución de proyectos de infraestructura georreferenciada (carreteros, férreos, fluviales y marítimos), con procesos de desarrollo sostenible e innovación tecnológica y normativa, fortaleciendo la articulación del transporte intermodal, la conectividad entre centros de producción y de consumo; y la integración territorial y regional, contribuyendo a la competitividad del país.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26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 dirty="0"/>
              <a:t>Manejo de pólizas </a:t>
            </a:r>
            <a:r>
              <a:rPr lang="es-CO"/>
              <a:t>de siniestros</a:t>
            </a:r>
            <a:endParaRPr dirty="0"/>
          </a:p>
        </p:txBody>
      </p:sp>
      <p:pic>
        <p:nvPicPr>
          <p:cNvPr id="73" name="Google Shape;73;p4" descr="Imagen que contiene exterior, coche, hombre, mo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874" y="3814451"/>
            <a:ext cx="3752850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 descr="Imagen que contiene edificio, tren, pista, pas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0" y="3814451"/>
            <a:ext cx="3681159" cy="193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 descr="Imagen que contiene electrónica, conector, interior, tabla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478" y="3814451"/>
            <a:ext cx="3452561" cy="193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838200" y="221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Catálogo de Macroproceso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646675" y="1767750"/>
            <a:ext cx="9692700" cy="3322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84450" y="2080050"/>
            <a:ext cx="8133900" cy="2616300"/>
          </a:xfrm>
          <a:prstGeom prst="homePlate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438575" y="2031600"/>
            <a:ext cx="1128000" cy="2745000"/>
          </a:xfrm>
          <a:prstGeom prst="chevron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169025" y="2031600"/>
            <a:ext cx="1128000" cy="2745000"/>
          </a:xfrm>
          <a:prstGeom prst="chevron">
            <a:avLst>
              <a:gd name="adj" fmla="val 50000"/>
            </a:avLst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2310975" y="2459400"/>
            <a:ext cx="617700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 txBox="1"/>
          <p:nvPr/>
        </p:nvSpPr>
        <p:spPr>
          <a:xfrm rot="-5400000">
            <a:off x="18565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NV-PRO01-ACT01I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Realizar informe detallado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 rot="-5400000">
            <a:off x="1811738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INV-PRO01-ACT03I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Rechazar solicitud</a:t>
            </a:r>
            <a:endParaRPr/>
          </a:p>
        </p:txBody>
      </p:sp>
      <p:sp>
        <p:nvSpPr>
          <p:cNvPr id="88" name="Google Shape;88;p5"/>
          <p:cNvSpPr txBox="1"/>
          <p:nvPr/>
        </p:nvSpPr>
        <p:spPr>
          <a:xfrm rot="-5400000">
            <a:off x="998700" y="3051600"/>
            <a:ext cx="2296500" cy="7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Enviar informe</a:t>
            </a:r>
            <a:endParaRPr/>
          </a:p>
        </p:txBody>
      </p:sp>
      <p:sp>
        <p:nvSpPr>
          <p:cNvPr id="89" name="Google Shape;89;p5"/>
          <p:cNvSpPr txBox="1"/>
          <p:nvPr/>
        </p:nvSpPr>
        <p:spPr>
          <a:xfrm rot="-5400000">
            <a:off x="2665900" y="301050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Notificar a la aseguradora de tiempo agotado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 rot="-5400000">
            <a:off x="3509238" y="3057750"/>
            <a:ext cx="2296500" cy="68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Recopilar requerimientos</a:t>
            </a:r>
            <a:endParaRPr/>
          </a:p>
        </p:txBody>
      </p:sp>
      <p:sp>
        <p:nvSpPr>
          <p:cNvPr id="91" name="Google Shape;91;p5"/>
          <p:cNvSpPr txBox="1"/>
          <p:nvPr/>
        </p:nvSpPr>
        <p:spPr>
          <a:xfrm rot="-5400000">
            <a:off x="4326463" y="3050550"/>
            <a:ext cx="2296500" cy="6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INV-PRO01-ACT06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Análisis de conveniencia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 rot="-5400000">
            <a:off x="5139513" y="3059700"/>
            <a:ext cx="2296500" cy="6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Firma del documento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 rot="-5400000">
            <a:off x="5982850" y="3005850"/>
            <a:ext cx="2296500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INV-PRO01-ACT08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Informar al proveedor de la aceptación de la oferta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1794450" y="1767750"/>
            <a:ext cx="51387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/>
              <a:t>PROCESO MANEJO DE PÓLIZA DE SINIESTRO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86621bb_0_0"/>
          <p:cNvSpPr txBox="1">
            <a:spLocks noGrp="1"/>
          </p:cNvSpPr>
          <p:nvPr>
            <p:ph type="title"/>
          </p:nvPr>
        </p:nvSpPr>
        <p:spPr>
          <a:xfrm>
            <a:off x="838200" y="2213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Modelo del proceso</a:t>
            </a:r>
            <a:endParaRPr/>
          </a:p>
        </p:txBody>
      </p:sp>
      <p:pic>
        <p:nvPicPr>
          <p:cNvPr id="100" name="Google Shape;100;g7e286621b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9668" y="1214961"/>
            <a:ext cx="12191999" cy="545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751115" y="5181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Subprocesos 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2148" y="904355"/>
            <a:ext cx="7163863" cy="557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087" y="1084317"/>
            <a:ext cx="7049484" cy="441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838200" y="111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Eventos</a:t>
            </a: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81720B-151F-425E-ADCC-77D0C91D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87118"/>
              </p:ext>
            </p:extLst>
          </p:nvPr>
        </p:nvGraphicFramePr>
        <p:xfrm>
          <a:off x="1659988" y="2251011"/>
          <a:ext cx="8412479" cy="3202623"/>
        </p:xfrm>
        <a:graphic>
          <a:graphicData uri="http://schemas.openxmlformats.org/drawingml/2006/table">
            <a:tbl>
              <a:tblPr>
                <a:tableStyleId>{48A060D3-1467-4978-95E0-19336CAD0590}</a:tableStyleId>
              </a:tblPr>
              <a:tblGrid>
                <a:gridCol w="1989824">
                  <a:extLst>
                    <a:ext uri="{9D8B030D-6E8A-4147-A177-3AD203B41FA5}">
                      <a16:colId xmlns:a16="http://schemas.microsoft.com/office/drawing/2014/main" val="688708219"/>
                    </a:ext>
                  </a:extLst>
                </a:gridCol>
                <a:gridCol w="2131681">
                  <a:extLst>
                    <a:ext uri="{9D8B030D-6E8A-4147-A177-3AD203B41FA5}">
                      <a16:colId xmlns:a16="http://schemas.microsoft.com/office/drawing/2014/main" val="2405415864"/>
                    </a:ext>
                  </a:extLst>
                </a:gridCol>
                <a:gridCol w="2061228">
                  <a:extLst>
                    <a:ext uri="{9D8B030D-6E8A-4147-A177-3AD203B41FA5}">
                      <a16:colId xmlns:a16="http://schemas.microsoft.com/office/drawing/2014/main" val="4135301313"/>
                    </a:ext>
                  </a:extLst>
                </a:gridCol>
                <a:gridCol w="2229746">
                  <a:extLst>
                    <a:ext uri="{9D8B030D-6E8A-4147-A177-3AD203B41FA5}">
                      <a16:colId xmlns:a16="http://schemas.microsoft.com/office/drawing/2014/main" val="613161431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Nombre evento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tipo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4572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Descripción evento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321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INV-PRO01-E01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Recibir requisitos para el pago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Mensaje (recepción)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 Se recibe el listado de los documentos necesarios para que la aseguradora inicie el proceso de aceptar la indemnización a favor de INVIAS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50494389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INV-PRO01-E02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Recepción documento de indemnización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Mensaje (recepción)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Se recibe el recibo de indemnización por parte de la aseguradora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388732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INV-PRO01-E02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Confirmación de pago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Mensaje (recepción)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Se confirma el pago de la indemnización por parte de la aseguradora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859980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1173</Words>
  <Application>Microsoft Office PowerPoint</Application>
  <PresentationFormat>Widescreen</PresentationFormat>
  <Paragraphs>237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Tema de Office</vt:lpstr>
      <vt:lpstr>AUPN-INVIAS</vt:lpstr>
      <vt:lpstr>Instituto nacional de vías (INVIAS) </vt:lpstr>
      <vt:lpstr>PowerPoint Presentation</vt:lpstr>
      <vt:lpstr>Manejo de pólizas de siniestros</vt:lpstr>
      <vt:lpstr>Catálogo de Macroproceso</vt:lpstr>
      <vt:lpstr>Modelo del proceso</vt:lpstr>
      <vt:lpstr>Subprocesos </vt:lpstr>
      <vt:lpstr>PowerPoint Presentation</vt:lpstr>
      <vt:lpstr>Eventos</vt:lpstr>
      <vt:lpstr>Roles</vt:lpstr>
      <vt:lpstr>Actividades</vt:lpstr>
      <vt:lpstr>PowerPoint Presentation</vt:lpstr>
      <vt:lpstr>PowerPoint Presentation</vt:lpstr>
      <vt:lpstr>Subprocesos</vt:lpstr>
      <vt:lpstr>Reglas de control</vt:lpstr>
      <vt:lpstr>Reglas de tiempo</vt:lpstr>
      <vt:lpstr>Conclusión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AUPN-INVIAS</dc:title>
  <dc:creator>JUAN FELIPE AGUILAR SOTELO</dc:creator>
  <cp:lastModifiedBy>diego.chinchilla@labinfo.is.escuelaing.edu.co</cp:lastModifiedBy>
  <cp:revision>6</cp:revision>
  <dcterms:created xsi:type="dcterms:W3CDTF">2018-11-30T16:08:44Z</dcterms:created>
  <dcterms:modified xsi:type="dcterms:W3CDTF">2020-02-22T12:31:22Z</dcterms:modified>
</cp:coreProperties>
</file>