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0" r:id="rId3"/>
    <p:sldId id="271" r:id="rId4"/>
    <p:sldId id="261" r:id="rId5"/>
    <p:sldId id="262" r:id="rId6"/>
    <p:sldId id="272" r:id="rId7"/>
    <p:sldId id="273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5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21/02/2020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21/02/2020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AUPN-INVIAS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Diego F. Chinchilla B.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4BC9-F8F8-407A-ADEA-0BF96F61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</p:spPr>
        <p:txBody>
          <a:bodyPr/>
          <a:lstStyle/>
          <a:p>
            <a:r>
              <a:rPr lang="es-CO" dirty="0"/>
              <a:t>Actividades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6101041-AE44-44BC-86A9-4F607F09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9419"/>
              </p:ext>
            </p:extLst>
          </p:nvPr>
        </p:nvGraphicFramePr>
        <p:xfrm>
          <a:off x="424070" y="1160048"/>
          <a:ext cx="10515599" cy="4843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828">
                  <a:extLst>
                    <a:ext uri="{9D8B030D-6E8A-4147-A177-3AD203B41FA5}">
                      <a16:colId xmlns:a16="http://schemas.microsoft.com/office/drawing/2014/main" val="1423155385"/>
                    </a:ext>
                  </a:extLst>
                </a:gridCol>
                <a:gridCol w="1260251">
                  <a:extLst>
                    <a:ext uri="{9D8B030D-6E8A-4147-A177-3AD203B41FA5}">
                      <a16:colId xmlns:a16="http://schemas.microsoft.com/office/drawing/2014/main" val="4048599040"/>
                    </a:ext>
                  </a:extLst>
                </a:gridCol>
                <a:gridCol w="1269780">
                  <a:extLst>
                    <a:ext uri="{9D8B030D-6E8A-4147-A177-3AD203B41FA5}">
                      <a16:colId xmlns:a16="http://schemas.microsoft.com/office/drawing/2014/main" val="3989476979"/>
                    </a:ext>
                  </a:extLst>
                </a:gridCol>
                <a:gridCol w="1255490">
                  <a:extLst>
                    <a:ext uri="{9D8B030D-6E8A-4147-A177-3AD203B41FA5}">
                      <a16:colId xmlns:a16="http://schemas.microsoft.com/office/drawing/2014/main" val="1335729900"/>
                    </a:ext>
                  </a:extLst>
                </a:gridCol>
                <a:gridCol w="1790321">
                  <a:extLst>
                    <a:ext uri="{9D8B030D-6E8A-4147-A177-3AD203B41FA5}">
                      <a16:colId xmlns:a16="http://schemas.microsoft.com/office/drawing/2014/main" val="3600655290"/>
                    </a:ext>
                  </a:extLst>
                </a:gridCol>
                <a:gridCol w="988665">
                  <a:extLst>
                    <a:ext uri="{9D8B030D-6E8A-4147-A177-3AD203B41FA5}">
                      <a16:colId xmlns:a16="http://schemas.microsoft.com/office/drawing/2014/main" val="819708732"/>
                    </a:ext>
                  </a:extLst>
                </a:gridCol>
                <a:gridCol w="3092264">
                  <a:extLst>
                    <a:ext uri="{9D8B030D-6E8A-4147-A177-3AD203B41FA5}">
                      <a16:colId xmlns:a16="http://schemas.microsoft.com/office/drawing/2014/main" val="4024085284"/>
                    </a:ext>
                  </a:extLst>
                </a:gridCol>
              </a:tblGrid>
              <a:tr h="210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Nombre de la actividad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Tipo de la actividad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Formulario y/o documentos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Aplicaciones y servicios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Documentación relacionada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4229518801"/>
                  </a:ext>
                </a:extLst>
              </a:tr>
              <a:tr h="3437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Realizar informe detallado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Informa en un documento en que sucedieron los hechos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Informe tiempo modo y lugar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Informe de bomberos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Relación detallada de la perdida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>
                          <a:effectLst/>
                        </a:rPr>
                        <a:t>Registro fotográfico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100" dirty="0">
                          <a:effectLst/>
                        </a:rPr>
                        <a:t>Presupuesto de obra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3331585181"/>
                  </a:ext>
                </a:extLst>
              </a:tr>
              <a:tr h="2107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Enviar informe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Envía el documento al superior jerárquico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13070048"/>
                  </a:ext>
                </a:extLst>
              </a:tr>
              <a:tr h="2107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Rechazar solicitud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Rechaza la solicitud si es conveniente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046306064"/>
                  </a:ext>
                </a:extLst>
              </a:tr>
              <a:tr h="8484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Notificar a la aseguradora de tiempo agotado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Una vez se envíen los documentos necesarios a la aseguradora esta tiene 30 días para responder si pasan este tiempo se le envía un recordatorio a la aseguradora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s-CO" sz="1100">
                          <a:effectLst/>
                        </a:rPr>
                        <a:t>Correo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3478742883"/>
                  </a:ext>
                </a:extLst>
              </a:tr>
              <a:tr h="6358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Recopilar requerimientos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recogen los documentos necesarios para que la aseguradora comience el proceso de indemnización.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0" marB="0"/>
                </a:tc>
                <a:extLst>
                  <a:ext uri="{0D108BD9-81ED-4DB2-BD59-A6C34878D82A}">
                    <a16:rowId xmlns:a16="http://schemas.microsoft.com/office/drawing/2014/main" val="100683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4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D54006-3C8F-4422-9EC5-07695A72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79991"/>
              </p:ext>
            </p:extLst>
          </p:nvPr>
        </p:nvGraphicFramePr>
        <p:xfrm>
          <a:off x="495300" y="733900"/>
          <a:ext cx="10515599" cy="569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829">
                  <a:extLst>
                    <a:ext uri="{9D8B030D-6E8A-4147-A177-3AD203B41FA5}">
                      <a16:colId xmlns:a16="http://schemas.microsoft.com/office/drawing/2014/main" val="825645303"/>
                    </a:ext>
                  </a:extLst>
                </a:gridCol>
                <a:gridCol w="1260252">
                  <a:extLst>
                    <a:ext uri="{9D8B030D-6E8A-4147-A177-3AD203B41FA5}">
                      <a16:colId xmlns:a16="http://schemas.microsoft.com/office/drawing/2014/main" val="77387415"/>
                    </a:ext>
                  </a:extLst>
                </a:gridCol>
                <a:gridCol w="1269784">
                  <a:extLst>
                    <a:ext uri="{9D8B030D-6E8A-4147-A177-3AD203B41FA5}">
                      <a16:colId xmlns:a16="http://schemas.microsoft.com/office/drawing/2014/main" val="1819949693"/>
                    </a:ext>
                  </a:extLst>
                </a:gridCol>
                <a:gridCol w="674286">
                  <a:extLst>
                    <a:ext uri="{9D8B030D-6E8A-4147-A177-3AD203B41FA5}">
                      <a16:colId xmlns:a16="http://schemas.microsoft.com/office/drawing/2014/main" val="943427636"/>
                    </a:ext>
                  </a:extLst>
                </a:gridCol>
                <a:gridCol w="2371520">
                  <a:extLst>
                    <a:ext uri="{9D8B030D-6E8A-4147-A177-3AD203B41FA5}">
                      <a16:colId xmlns:a16="http://schemas.microsoft.com/office/drawing/2014/main" val="3368939857"/>
                    </a:ext>
                  </a:extLst>
                </a:gridCol>
                <a:gridCol w="988665">
                  <a:extLst>
                    <a:ext uri="{9D8B030D-6E8A-4147-A177-3AD203B41FA5}">
                      <a16:colId xmlns:a16="http://schemas.microsoft.com/office/drawing/2014/main" val="712264134"/>
                    </a:ext>
                  </a:extLst>
                </a:gridCol>
                <a:gridCol w="3092263">
                  <a:extLst>
                    <a:ext uri="{9D8B030D-6E8A-4147-A177-3AD203B41FA5}">
                      <a16:colId xmlns:a16="http://schemas.microsoft.com/office/drawing/2014/main" val="1560814136"/>
                    </a:ext>
                  </a:extLst>
                </a:gridCol>
              </a:tblGrid>
              <a:tr h="17935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INV-PRO01-ACT06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Análisis de conveniencia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Después de recibir el recibo de indemnización por parte de la aseguradora se hace un análisis de conveniencia para escoger la mejor opción para recuperar lo perdido.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Oficio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Rut de la persona o empresa titular de la cuenta que aparece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2127749590"/>
                  </a:ext>
                </a:extLst>
              </a:tr>
              <a:tr h="15547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Firma del documento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Una vez se decide cual va a ser la mejor opción para la indemnización el subdirector firma el documento para dar inicio al debido proceso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1634353565"/>
                  </a:ext>
                </a:extLst>
              </a:tr>
              <a:tr h="1850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INV-PRO01-ACT08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Informar al proveedor de la aceptación de la oferta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le informa al proveedor elegido que se acepta la oferta para comenzar con el reemplazo y reparación de los bienes perdidos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Usuario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tc>
                  <a:txBody>
                    <a:bodyPr/>
                    <a:lstStyle/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Oficio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Factura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Certificación Bancaria (no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CO" sz="1100" dirty="0">
                          <a:effectLst/>
                        </a:rPr>
                        <a:t>Copia de la Cedula Representante legal</a:t>
                      </a: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Cámara de comercio ( no mayor a 3 meses)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Rut de la persona o empresa titular de la cuenta que aparece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Formulario de conocimiento de terceros SARLAF debidamente diligenciado y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Recibo Indemnización Firmado</a:t>
                      </a:r>
                      <a:endParaRPr lang="es-CO" sz="1100" dirty="0">
                        <a:effectLst/>
                      </a:endParaRPr>
                    </a:p>
                    <a:p>
                      <a:pPr marL="342900" marR="39370" lvl="0" indent="-342900" algn="l"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100" dirty="0">
                          <a:effectLst/>
                        </a:rPr>
                        <a:t>Seguimiento aplicativo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28" marR="22228" marT="0" marB="0"/>
                </a:tc>
                <a:extLst>
                  <a:ext uri="{0D108BD9-81ED-4DB2-BD59-A6C34878D82A}">
                    <a16:rowId xmlns:a16="http://schemas.microsoft.com/office/drawing/2014/main" val="234968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9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C493-0DBD-4A58-A51F-2327C617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</p:spPr>
        <p:txBody>
          <a:bodyPr/>
          <a:lstStyle/>
          <a:p>
            <a:r>
              <a:rPr lang="es-CO" dirty="0"/>
              <a:t>Subprocesos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87DD580-4190-4390-B7F8-6705E9B8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71783"/>
              </p:ext>
            </p:extLst>
          </p:nvPr>
        </p:nvGraphicFramePr>
        <p:xfrm>
          <a:off x="647699" y="2374901"/>
          <a:ext cx="10515600" cy="1325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215443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81205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0856613"/>
                    </a:ext>
                  </a:extLst>
                </a:gridCol>
              </a:tblGrid>
              <a:tr h="527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Descripción del uso del subproceso en el proceso padre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138955"/>
                  </a:ext>
                </a:extLst>
              </a:tr>
              <a:tr h="7977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INV-PRO01-SP01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Validar siniestro con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Se valida con la aseguradora si va a reponer o efectuar arreglos a los bienes que se perdieron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8272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05B955-BFEC-4EF8-9635-A1298BDC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3211" y="3305355"/>
            <a:ext cx="19832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sz="1200"/>
          </a:p>
        </p:txBody>
      </p:sp>
    </p:spTree>
    <p:extLst>
      <p:ext uri="{BB962C8B-B14F-4D97-AF65-F5344CB8AC3E}">
        <p14:creationId xmlns:p14="http://schemas.microsoft.com/office/powerpoint/2010/main" val="6469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426D8-6287-4A2F-9423-3F0568FE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control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C05B93D-EF2E-4574-AAE1-64CF150A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55378"/>
              </p:ext>
            </p:extLst>
          </p:nvPr>
        </p:nvGraphicFramePr>
        <p:xfrm>
          <a:off x="254000" y="2890532"/>
          <a:ext cx="10515599" cy="1563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6688519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61198247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941956864"/>
                    </a:ext>
                  </a:extLst>
                </a:gridCol>
                <a:gridCol w="5003799">
                  <a:extLst>
                    <a:ext uri="{9D8B030D-6E8A-4147-A177-3AD203B41FA5}">
                      <a16:colId xmlns:a16="http://schemas.microsoft.com/office/drawing/2014/main" val="801104844"/>
                    </a:ext>
                  </a:extLst>
                </a:gridCol>
              </a:tblGrid>
              <a:tr h="172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 regla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Proceso evaluación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Posibles resultados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8" marR="8358" marT="8358" marB="8358"/>
                </a:tc>
                <a:extLst>
                  <a:ext uri="{0D108BD9-81ED-4DB2-BD59-A6C34878D82A}">
                    <a16:rowId xmlns:a16="http://schemas.microsoft.com/office/drawing/2014/main" val="86031828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INV-PRO01-RC01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Decisión de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Depende de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79" marR="601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Positivo: si la decisión es positiva el proceso sigue normalmente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Negativo: si es negativo el proceso termina y comienza otro proceso para revisar mas en detalle la decisión que tomo la aseguradora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8" marR="8358" marT="8358" marB="8358"/>
                </a:tc>
                <a:extLst>
                  <a:ext uri="{0D108BD9-81ED-4DB2-BD59-A6C34878D82A}">
                    <a16:rowId xmlns:a16="http://schemas.microsoft.com/office/drawing/2014/main" val="289425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12C58-5072-4243-BFB5-A855DED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 de tiempo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E80B0DB-02EA-4798-92F9-44A7F162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8707"/>
              </p:ext>
            </p:extLst>
          </p:nvPr>
        </p:nvGraphicFramePr>
        <p:xfrm>
          <a:off x="317500" y="3052588"/>
          <a:ext cx="10401300" cy="15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3154008795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248595555"/>
                    </a:ext>
                  </a:extLst>
                </a:gridCol>
              </a:tblGrid>
              <a:tr h="357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 de la regla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248350"/>
                  </a:ext>
                </a:extLst>
              </a:tr>
              <a:tr h="1187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Validar siniestro con la aseguradora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07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3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</p:spPr>
        <p:txBody>
          <a:bodyPr/>
          <a:lstStyle/>
          <a:p>
            <a:r>
              <a:rPr lang="es-CO" dirty="0"/>
              <a:t>Instituto nacional de vías (INVIAS)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9300" y="2044700"/>
            <a:ext cx="10515600" cy="3828726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MX" dirty="0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 lang="es-CO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940469FE-3905-4D14-B188-902243C90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5" y="4640264"/>
            <a:ext cx="3393685" cy="14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60A3E-30E3-4113-8627-C85C3080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535939"/>
          </a:xfrm>
        </p:spPr>
        <p:txBody>
          <a:bodyPr>
            <a:normAutofit/>
          </a:bodyPr>
          <a:lstStyle/>
          <a:p>
            <a:r>
              <a:rPr lang="es-CO" sz="2400" dirty="0"/>
              <a:t>Misión: </a:t>
            </a:r>
            <a:r>
              <a:rPr lang="es-MX" sz="2400" dirty="0"/>
              <a:t>Ejecutar políticas, estrategias, planes, programas y proyectos de infraestructura de la red vial carretera, férrea, fluvial y marítima, de acuerdo con los lineamientos dados por el Gobierno Nacional, generando resultados tendientes a solucionar necesidades de conectividad, </a:t>
            </a:r>
            <a:r>
              <a:rPr lang="es-MX" sz="2400" dirty="0" err="1"/>
              <a:t>transitabilidad</a:t>
            </a:r>
            <a:r>
              <a:rPr lang="es-MX" sz="2400" dirty="0"/>
              <a:t> y movilidad de los usuarios, contribuyendo a la competitividad del país, con un talento humano calificado y comprometido.</a:t>
            </a:r>
          </a:p>
          <a:p>
            <a:r>
              <a:rPr lang="es-MX" sz="2400" dirty="0"/>
              <a:t>Visión: Para el año 2030 el </a:t>
            </a:r>
            <a:r>
              <a:rPr lang="es-MX" sz="2400" dirty="0" err="1"/>
              <a:t>Invías</a:t>
            </a:r>
            <a:r>
              <a:rPr lang="es-MX" sz="2400" dirty="0"/>
              <a:t>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429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19FE-C574-47B3-BFB4-0BE7A30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</p:spPr>
        <p:txBody>
          <a:bodyPr/>
          <a:lstStyle/>
          <a:p>
            <a:r>
              <a:rPr lang="es-CO" dirty="0"/>
              <a:t>Póliza todo riesgo daño material</a:t>
            </a:r>
          </a:p>
        </p:txBody>
      </p:sp>
      <p:pic>
        <p:nvPicPr>
          <p:cNvPr id="5" name="Imagen 4" descr="Imagen que contiene exterior, coche, hombre, moto&#10;&#10;Descripción generada automáticamente">
            <a:extLst>
              <a:ext uri="{FF2B5EF4-FFF2-40B4-BE49-F238E27FC236}">
                <a16:creationId xmlns:a16="http://schemas.microsoft.com/office/drawing/2014/main" id="{BE84ECF5-EF6A-4692-B83B-DBF68FAB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3814451"/>
            <a:ext cx="3752850" cy="1933236"/>
          </a:xfrm>
          <a:prstGeom prst="rect">
            <a:avLst/>
          </a:prstGeom>
        </p:spPr>
      </p:pic>
      <p:pic>
        <p:nvPicPr>
          <p:cNvPr id="7" name="Imagen 6" descr="Imagen que contiene edificio, tren, pista, pasto&#10;&#10;Descripción generada automáticamente">
            <a:extLst>
              <a:ext uri="{FF2B5EF4-FFF2-40B4-BE49-F238E27FC236}">
                <a16:creationId xmlns:a16="http://schemas.microsoft.com/office/drawing/2014/main" id="{791F3CB9-C61B-4CC3-8BCD-57CC9B162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0" y="3814451"/>
            <a:ext cx="3681159" cy="1933236"/>
          </a:xfrm>
          <a:prstGeom prst="rect">
            <a:avLst/>
          </a:prstGeom>
        </p:spPr>
      </p:pic>
      <p:pic>
        <p:nvPicPr>
          <p:cNvPr id="9" name="Imagen 8" descr="Imagen que contiene electrónica, conector, interior, tabla&#10;&#10;Descripción generada automáticamente">
            <a:extLst>
              <a:ext uri="{FF2B5EF4-FFF2-40B4-BE49-F238E27FC236}">
                <a16:creationId xmlns:a16="http://schemas.microsoft.com/office/drawing/2014/main" id="{539799D2-AD13-4D19-9928-0313A015A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8" y="3814451"/>
            <a:ext cx="3452561" cy="19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D807-9696-4B32-9258-945077F0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</p:spPr>
        <p:txBody>
          <a:bodyPr/>
          <a:lstStyle/>
          <a:p>
            <a:r>
              <a:rPr lang="es-CO" dirty="0"/>
              <a:t>Modelo del proceso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68" y="1214961"/>
            <a:ext cx="12192000" cy="54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15" y="518130"/>
            <a:ext cx="10515600" cy="1325563"/>
          </a:xfrm>
        </p:spPr>
        <p:txBody>
          <a:bodyPr/>
          <a:lstStyle/>
          <a:p>
            <a:r>
              <a:rPr lang="es-CO" dirty="0" smtClean="0"/>
              <a:t>Subprocesos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48" y="904355"/>
            <a:ext cx="7163863" cy="55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87" y="1084317"/>
            <a:ext cx="704948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344-05B5-40A5-AE37-76B021B5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9C5F3E-71E3-4B6C-B622-D87394CDB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312"/>
              </p:ext>
            </p:extLst>
          </p:nvPr>
        </p:nvGraphicFramePr>
        <p:xfrm>
          <a:off x="838200" y="2435878"/>
          <a:ext cx="10106440" cy="1986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10">
                  <a:extLst>
                    <a:ext uri="{9D8B030D-6E8A-4147-A177-3AD203B41FA5}">
                      <a16:colId xmlns:a16="http://schemas.microsoft.com/office/drawing/2014/main" val="1786129854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3381869409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2994892283"/>
                    </a:ext>
                  </a:extLst>
                </a:gridCol>
                <a:gridCol w="2526610">
                  <a:extLst>
                    <a:ext uri="{9D8B030D-6E8A-4147-A177-3AD203B41FA5}">
                      <a16:colId xmlns:a16="http://schemas.microsoft.com/office/drawing/2014/main" val="1976767218"/>
                    </a:ext>
                  </a:extLst>
                </a:gridCol>
              </a:tblGrid>
              <a:tr h="418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Nombre evento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Tipo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Descripción evento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08449"/>
                  </a:ext>
                </a:extLst>
              </a:tr>
              <a:tr h="7127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INV-PRO01-E01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Recibir requisitos para el pago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Mensaje (recepción)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60627"/>
                  </a:ext>
                </a:extLst>
              </a:tr>
              <a:tr h="8554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INV-PRO01-E02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Recepción documento de indemnización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Mensaje (recepción)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 recibe el recibo de indemnización por parte de la aseguradora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3930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B1607A-75F3-4970-B153-5DA93F971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4DB4A-3113-4E67-BC75-5E12C738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Roles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1E5B54-26C6-431B-AA5D-05DBBB7A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62809"/>
              </p:ext>
            </p:extLst>
          </p:nvPr>
        </p:nvGraphicFramePr>
        <p:xfrm>
          <a:off x="838200" y="2590800"/>
          <a:ext cx="105156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566372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502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65380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3737746"/>
                    </a:ext>
                  </a:extLst>
                </a:gridCol>
              </a:tblGrid>
              <a:tr h="819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Nombre del 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Rol dentro del proceso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756852"/>
                  </a:ext>
                </a:extLst>
              </a:tr>
              <a:tr h="4252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Funcionario del bien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Administrador del bien.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1132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INV-PRO01-AC02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Superior jerárquico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53233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Área de seguros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Encargado de tratar con las aseguradoras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378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INV-PRO01-AC04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Subdirector administrativo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6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763</Words>
  <Application>Microsoft Office PowerPoint</Application>
  <PresentationFormat>Panorámica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Tema de Office</vt:lpstr>
      <vt:lpstr>AUPN-INVIAS</vt:lpstr>
      <vt:lpstr>Instituto nacional de vías (INVIAS) </vt:lpstr>
      <vt:lpstr>Presentación de PowerPoint</vt:lpstr>
      <vt:lpstr>Póliza todo riesgo daño material</vt:lpstr>
      <vt:lpstr>Modelo del proceso</vt:lpstr>
      <vt:lpstr>Subprocesos </vt:lpstr>
      <vt:lpstr>Presentación de PowerPoint</vt:lpstr>
      <vt:lpstr>Eventos</vt:lpstr>
      <vt:lpstr>Roles</vt:lpstr>
      <vt:lpstr>Actividades</vt:lpstr>
      <vt:lpstr>Presentación de PowerPoint</vt:lpstr>
      <vt:lpstr>Subprocesos</vt:lpstr>
      <vt:lpstr>Reglas de control</vt:lpstr>
      <vt:lpstr>Reglas de tiempo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Daniel Alfonso</cp:lastModifiedBy>
  <cp:revision>25</cp:revision>
  <dcterms:created xsi:type="dcterms:W3CDTF">2018-11-30T16:08:44Z</dcterms:created>
  <dcterms:modified xsi:type="dcterms:W3CDTF">2020-02-22T02:45:18Z</dcterms:modified>
</cp:coreProperties>
</file>