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60" r:id="rId3"/>
    <p:sldId id="271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70" r:id="rId12"/>
    <p:sldId id="269" r:id="rId13"/>
    <p:sldId id="258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498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0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58399-82A5-4F04-8671-5E74070C5E00}" type="datetimeFigureOut">
              <a:rPr lang="es-CO" smtClean="0"/>
              <a:t>21/02/2020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8860C-7A71-4B72-8FEA-842AAAFCC0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0266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91467" y="4348064"/>
            <a:ext cx="5411758" cy="1334278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91468" y="5682342"/>
            <a:ext cx="5411758" cy="522092"/>
          </a:xfrm>
        </p:spPr>
        <p:txBody>
          <a:bodyPr>
            <a:normAutofit/>
          </a:bodyPr>
          <a:lstStyle>
            <a:lvl1pPr marL="0" indent="0" algn="l">
              <a:buNone/>
              <a:defRPr sz="1800" i="1" u="none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478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7463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3038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65188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38538" y="365125"/>
            <a:ext cx="7060941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938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07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996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789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6383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52950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393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812989"/>
            <a:ext cx="10515600" cy="126725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129027"/>
            <a:ext cx="5157787" cy="7876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952939"/>
            <a:ext cx="5157787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129027"/>
            <a:ext cx="5183188" cy="80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952939"/>
            <a:ext cx="5183188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278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939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FCD54-9834-4BE8-9B5B-EEF02B5391B3}" type="datetimeFigureOut">
              <a:rPr lang="es-CO" smtClean="0"/>
              <a:t>21/02/2020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EAACC5-580A-406C-9362-EA1B95EDA8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447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7989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2570813"/>
            <a:ext cx="10515600" cy="3828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397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AUPN-INVIAS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Diego F. Chinchilla B.</a:t>
            </a:r>
          </a:p>
        </p:txBody>
      </p:sp>
    </p:spTree>
    <p:extLst>
      <p:ext uri="{BB962C8B-B14F-4D97-AF65-F5344CB8AC3E}">
        <p14:creationId xmlns:p14="http://schemas.microsoft.com/office/powerpoint/2010/main" val="128647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4C493-0DBD-4A58-A51F-2327C6177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386413"/>
            <a:ext cx="10515600" cy="1325563"/>
          </a:xfrm>
        </p:spPr>
        <p:txBody>
          <a:bodyPr/>
          <a:lstStyle/>
          <a:p>
            <a:r>
              <a:rPr lang="es-CO" dirty="0"/>
              <a:t>Subprocesos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87DD580-4190-4390-B7F8-6705E9B89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671783"/>
              </p:ext>
            </p:extLst>
          </p:nvPr>
        </p:nvGraphicFramePr>
        <p:xfrm>
          <a:off x="647699" y="2374901"/>
          <a:ext cx="10515600" cy="13255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02154433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481205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110856613"/>
                    </a:ext>
                  </a:extLst>
                </a:gridCol>
              </a:tblGrid>
              <a:tr h="5278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Id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Nombre 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Descripción del uso del subproceso en el proceso padre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9138955"/>
                  </a:ext>
                </a:extLst>
              </a:tr>
              <a:tr h="7977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INV-PRO01-SP01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Validar siniestro con la aseguradora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Se valida con la aseguradora si va a reponer o efectuar arreglos a los bienes que se perdieron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582725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F05B955-BFEC-4EF8-9635-A1298BDCF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83211" y="3305355"/>
            <a:ext cx="198329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200"/>
          </a:p>
        </p:txBody>
      </p:sp>
    </p:spTree>
    <p:extLst>
      <p:ext uri="{BB962C8B-B14F-4D97-AF65-F5344CB8AC3E}">
        <p14:creationId xmlns:p14="http://schemas.microsoft.com/office/powerpoint/2010/main" val="646911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426D8-6287-4A2F-9423-3F0568FE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Reglas de control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C05B93D-EF2E-4574-AAE1-64CF150AA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455378"/>
              </p:ext>
            </p:extLst>
          </p:nvPr>
        </p:nvGraphicFramePr>
        <p:xfrm>
          <a:off x="254000" y="2890532"/>
          <a:ext cx="10515599" cy="15630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126688519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361198247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1941956864"/>
                    </a:ext>
                  </a:extLst>
                </a:gridCol>
                <a:gridCol w="5003799">
                  <a:extLst>
                    <a:ext uri="{9D8B030D-6E8A-4147-A177-3AD203B41FA5}">
                      <a16:colId xmlns:a16="http://schemas.microsoft.com/office/drawing/2014/main" val="801104844"/>
                    </a:ext>
                  </a:extLst>
                </a:gridCol>
              </a:tblGrid>
              <a:tr h="172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Id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79" marR="6017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Descripción regla 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79" marR="6017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Proceso evaluación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79" marR="6017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Posibles resultados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58" marR="8358" marT="8358" marB="8358"/>
                </a:tc>
                <a:extLst>
                  <a:ext uri="{0D108BD9-81ED-4DB2-BD59-A6C34878D82A}">
                    <a16:rowId xmlns:a16="http://schemas.microsoft.com/office/drawing/2014/main" val="86031828"/>
                  </a:ext>
                </a:extLst>
              </a:tr>
              <a:tr h="1359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INV-PRO01-RC01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79" marR="601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Decisión de la aseguradora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79" marR="601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Depende de la aseguradora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79" marR="601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Positivo: si la decisión es positiva el proceso sigue normalmente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Negativo: si es negativo el proceso termina y comienza otro proceso para revisar mas en detalle la decisión que tomo la aseguradora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58" marR="8358" marT="8358" marB="8358"/>
                </a:tc>
                <a:extLst>
                  <a:ext uri="{0D108BD9-81ED-4DB2-BD59-A6C34878D82A}">
                    <a16:rowId xmlns:a16="http://schemas.microsoft.com/office/drawing/2014/main" val="2894251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444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12C58-5072-4243-BFB5-A855DEDC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Reglas de tiempo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E80B0DB-02EA-4798-92F9-44A7F162C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138707"/>
              </p:ext>
            </p:extLst>
          </p:nvPr>
        </p:nvGraphicFramePr>
        <p:xfrm>
          <a:off x="317500" y="3052588"/>
          <a:ext cx="10401300" cy="15448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00650">
                  <a:extLst>
                    <a:ext uri="{9D8B030D-6E8A-4147-A177-3AD203B41FA5}">
                      <a16:colId xmlns:a16="http://schemas.microsoft.com/office/drawing/2014/main" val="3154008795"/>
                    </a:ext>
                  </a:extLst>
                </a:gridCol>
                <a:gridCol w="5200650">
                  <a:extLst>
                    <a:ext uri="{9D8B030D-6E8A-4147-A177-3AD203B41FA5}">
                      <a16:colId xmlns:a16="http://schemas.microsoft.com/office/drawing/2014/main" val="2248595555"/>
                    </a:ext>
                  </a:extLst>
                </a:gridCol>
              </a:tblGrid>
              <a:tr h="3571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Nombre 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Descripción de la regla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4248350"/>
                  </a:ext>
                </a:extLst>
              </a:tr>
              <a:tr h="11877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Validar siniestro con la aseguradora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Una vez se envían los documentos a la aseguradora se entra en un proceso de espera de 30 días en el cual la aseguradora revisa el caso y decide si va indemnizar el siniestro y si por algún motivo rechaza la solicitud, si pasa 30 días sin la respuesta de la aseguradora se le notifica a la aseguradora que el tiempo de espera se agotó para que dé una respuesta.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5074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231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61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19137"/>
            <a:ext cx="10515600" cy="1325563"/>
          </a:xfrm>
        </p:spPr>
        <p:txBody>
          <a:bodyPr/>
          <a:lstStyle/>
          <a:p>
            <a:r>
              <a:rPr lang="es-CO" dirty="0"/>
              <a:t>Instituto nacional de vías (INVIAS)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9300" y="2044700"/>
            <a:ext cx="10515600" cy="3828726"/>
          </a:xfrm>
        </p:spPr>
        <p:txBody>
          <a:bodyPr/>
          <a:lstStyle/>
          <a:p>
            <a:pPr marL="0" indent="0">
              <a:buNone/>
            </a:pPr>
            <a:endParaRPr lang="es-CO" dirty="0"/>
          </a:p>
          <a:p>
            <a:r>
              <a:rPr lang="es-MX" dirty="0"/>
              <a:t>El Instituto Nacional de Vías es una agencia de la Rama Ejecutiva del Gobierno de Colombia a cargo de la asignación, regulación y supervisión de los contratos para la construcción de autopistas y carreteras y el mantenimiento de las vías</a:t>
            </a:r>
            <a:endParaRPr lang="es-CO" dirty="0"/>
          </a:p>
        </p:txBody>
      </p:sp>
      <p:pic>
        <p:nvPicPr>
          <p:cNvPr id="5" name="Imagen 4" descr="Imagen que contiene señal&#10;&#10;Descripción generada automáticamente">
            <a:extLst>
              <a:ext uri="{FF2B5EF4-FFF2-40B4-BE49-F238E27FC236}">
                <a16:creationId xmlns:a16="http://schemas.microsoft.com/office/drawing/2014/main" id="{940469FE-3905-4D14-B188-902243C90F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215" y="4640264"/>
            <a:ext cx="3393685" cy="149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4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860A3E-30E3-4113-8627-C85C3080B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3600"/>
            <a:ext cx="10515600" cy="5535939"/>
          </a:xfrm>
        </p:spPr>
        <p:txBody>
          <a:bodyPr>
            <a:normAutofit/>
          </a:bodyPr>
          <a:lstStyle/>
          <a:p>
            <a:r>
              <a:rPr lang="es-CO" sz="2400" dirty="0"/>
              <a:t>Misión: </a:t>
            </a:r>
            <a:r>
              <a:rPr lang="es-MX" sz="2400" dirty="0"/>
              <a:t>Ejecutar políticas, estrategias, planes, programas y proyectos de infraestructura de la red vial carretera, férrea, fluvial y marítima, de acuerdo con los lineamientos dados por el Gobierno Nacional, generando resultados tendientes a solucionar necesidades de conectividad, </a:t>
            </a:r>
            <a:r>
              <a:rPr lang="es-MX" sz="2400" dirty="0" err="1"/>
              <a:t>transitabilidad</a:t>
            </a:r>
            <a:r>
              <a:rPr lang="es-MX" sz="2400" dirty="0"/>
              <a:t> y movilidad de los usuarios, contribuyendo a la competitividad del país, con un talento humano calificado y comprometido.</a:t>
            </a:r>
          </a:p>
          <a:p>
            <a:r>
              <a:rPr lang="es-MX" sz="2400" dirty="0"/>
              <a:t>Visión: Para el año 2030 el </a:t>
            </a:r>
            <a:r>
              <a:rPr lang="es-MX" sz="2400" dirty="0" err="1"/>
              <a:t>Invías</a:t>
            </a:r>
            <a:r>
              <a:rPr lang="es-MX" sz="2400" dirty="0"/>
              <a:t> será reconocido por su liderazgo en la ejecución de proyectos de infraestructura georreferenciada (carreteros, férreos, fluviales y marítimos), con procesos de desarrollo sostenible e innovación tecnológica y normativa, fortaleciendo la articulación del transporte intermodal, la conectividad entre centros de producción y de consumo; y la integración territorial y regional, contribuyendo a la competitividad del país.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44290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419FE-C574-47B3-BFB4-0BE7A30DC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0313"/>
            <a:ext cx="10515600" cy="2640052"/>
          </a:xfrm>
        </p:spPr>
        <p:txBody>
          <a:bodyPr/>
          <a:lstStyle/>
          <a:p>
            <a:r>
              <a:rPr lang="es-CO" dirty="0"/>
              <a:t>Póliza todo riesgo daño material</a:t>
            </a:r>
          </a:p>
        </p:txBody>
      </p:sp>
      <p:pic>
        <p:nvPicPr>
          <p:cNvPr id="5" name="Imagen 4" descr="Imagen que contiene exterior, coche, hombre, moto&#10;&#10;Descripción generada automáticamente">
            <a:extLst>
              <a:ext uri="{FF2B5EF4-FFF2-40B4-BE49-F238E27FC236}">
                <a16:creationId xmlns:a16="http://schemas.microsoft.com/office/drawing/2014/main" id="{BE84ECF5-EF6A-4692-B83B-DBF68FAB0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4" y="3814451"/>
            <a:ext cx="3752850" cy="1933236"/>
          </a:xfrm>
          <a:prstGeom prst="rect">
            <a:avLst/>
          </a:prstGeom>
        </p:spPr>
      </p:pic>
      <p:pic>
        <p:nvPicPr>
          <p:cNvPr id="7" name="Imagen 6" descr="Imagen que contiene edificio, tren, pista, pasto&#10;&#10;Descripción generada automáticamente">
            <a:extLst>
              <a:ext uri="{FF2B5EF4-FFF2-40B4-BE49-F238E27FC236}">
                <a16:creationId xmlns:a16="http://schemas.microsoft.com/office/drawing/2014/main" id="{791F3CB9-C61B-4CC3-8BCD-57CC9B1622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60" y="3814451"/>
            <a:ext cx="3681159" cy="1933236"/>
          </a:xfrm>
          <a:prstGeom prst="rect">
            <a:avLst/>
          </a:prstGeom>
        </p:spPr>
      </p:pic>
      <p:pic>
        <p:nvPicPr>
          <p:cNvPr id="9" name="Imagen 8" descr="Imagen que contiene electrónica, conector, interior, tabla&#10;&#10;Descripción generada automáticamente">
            <a:extLst>
              <a:ext uri="{FF2B5EF4-FFF2-40B4-BE49-F238E27FC236}">
                <a16:creationId xmlns:a16="http://schemas.microsoft.com/office/drawing/2014/main" id="{539799D2-AD13-4D19-9928-0313A015AE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78" y="3814451"/>
            <a:ext cx="3452561" cy="193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2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FD807-9696-4B32-9258-945077F07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313"/>
            <a:ext cx="10515600" cy="1325563"/>
          </a:xfrm>
        </p:spPr>
        <p:txBody>
          <a:bodyPr/>
          <a:lstStyle/>
          <a:p>
            <a:r>
              <a:rPr lang="es-CO" dirty="0"/>
              <a:t>Modelo del proceso</a:t>
            </a:r>
          </a:p>
        </p:txBody>
      </p:sp>
    </p:spTree>
    <p:extLst>
      <p:ext uri="{BB962C8B-B14F-4D97-AF65-F5344CB8AC3E}">
        <p14:creationId xmlns:p14="http://schemas.microsoft.com/office/powerpoint/2010/main" val="314940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5E344-05B5-40A5-AE37-76B021B5B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Eventos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39C5F3E-71E3-4B6C-B622-D87394CDBA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2312"/>
              </p:ext>
            </p:extLst>
          </p:nvPr>
        </p:nvGraphicFramePr>
        <p:xfrm>
          <a:off x="838200" y="2435878"/>
          <a:ext cx="10106440" cy="19862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6610">
                  <a:extLst>
                    <a:ext uri="{9D8B030D-6E8A-4147-A177-3AD203B41FA5}">
                      <a16:colId xmlns:a16="http://schemas.microsoft.com/office/drawing/2014/main" val="1786129854"/>
                    </a:ext>
                  </a:extLst>
                </a:gridCol>
                <a:gridCol w="2526610">
                  <a:extLst>
                    <a:ext uri="{9D8B030D-6E8A-4147-A177-3AD203B41FA5}">
                      <a16:colId xmlns:a16="http://schemas.microsoft.com/office/drawing/2014/main" val="3381869409"/>
                    </a:ext>
                  </a:extLst>
                </a:gridCol>
                <a:gridCol w="2526610">
                  <a:extLst>
                    <a:ext uri="{9D8B030D-6E8A-4147-A177-3AD203B41FA5}">
                      <a16:colId xmlns:a16="http://schemas.microsoft.com/office/drawing/2014/main" val="2994892283"/>
                    </a:ext>
                  </a:extLst>
                </a:gridCol>
                <a:gridCol w="2526610">
                  <a:extLst>
                    <a:ext uri="{9D8B030D-6E8A-4147-A177-3AD203B41FA5}">
                      <a16:colId xmlns:a16="http://schemas.microsoft.com/office/drawing/2014/main" val="1976767218"/>
                    </a:ext>
                  </a:extLst>
                </a:gridCol>
              </a:tblGrid>
              <a:tr h="4180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Id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Nombre evento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Tipo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Descripción evento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508449"/>
                  </a:ext>
                </a:extLst>
              </a:tr>
              <a:tr h="71271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INV-PRO01-E01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Recibir requisitos para el pago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Mensaje (recepción)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 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860627"/>
                  </a:ext>
                </a:extLst>
              </a:tr>
              <a:tr h="85547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INV-PRO01-E02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Recepción documento de indemnización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Mensaje (recepción)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Se recibe el recibo de indemnización por parte de la aseguradora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439305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9B1607A-75F3-4970-B153-5DA93F971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89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4DB4A-3113-4E67-BC75-5E12C738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Roles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B1E5B54-26C6-431B-AA5D-05DBBB7A0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762809"/>
              </p:ext>
            </p:extLst>
          </p:nvPr>
        </p:nvGraphicFramePr>
        <p:xfrm>
          <a:off x="838200" y="2590800"/>
          <a:ext cx="10515600" cy="2590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0566372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750251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1653801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73737746"/>
                    </a:ext>
                  </a:extLst>
                </a:gridCol>
              </a:tblGrid>
              <a:tr h="8193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Id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Nombre del actor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Descripción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Rol dentro del proceso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5756852"/>
                  </a:ext>
                </a:extLst>
              </a:tr>
              <a:tr h="4252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INV-PRO01-AC01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Funcionario del bien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Administrador del bien.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511323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INV-PRO01-AC02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Superior jerárquico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353233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INV-PRO01-AC03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Área de seguros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Encargado de tratar con las aseguradoras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823781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INV-PRO01-AC04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Subdirector administrativo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7465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110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44BC9-F8F8-407A-ADEA-0BF96F61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70" y="289981"/>
            <a:ext cx="10515600" cy="1325563"/>
          </a:xfrm>
        </p:spPr>
        <p:txBody>
          <a:bodyPr/>
          <a:lstStyle/>
          <a:p>
            <a:r>
              <a:rPr lang="es-CO" dirty="0"/>
              <a:t>Actividades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66101041-AE44-44BC-86A9-4F607F090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39419"/>
              </p:ext>
            </p:extLst>
          </p:nvPr>
        </p:nvGraphicFramePr>
        <p:xfrm>
          <a:off x="424070" y="1160048"/>
          <a:ext cx="10515599" cy="4795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8828">
                  <a:extLst>
                    <a:ext uri="{9D8B030D-6E8A-4147-A177-3AD203B41FA5}">
                      <a16:colId xmlns:a16="http://schemas.microsoft.com/office/drawing/2014/main" val="1423155385"/>
                    </a:ext>
                  </a:extLst>
                </a:gridCol>
                <a:gridCol w="1260251">
                  <a:extLst>
                    <a:ext uri="{9D8B030D-6E8A-4147-A177-3AD203B41FA5}">
                      <a16:colId xmlns:a16="http://schemas.microsoft.com/office/drawing/2014/main" val="4048599040"/>
                    </a:ext>
                  </a:extLst>
                </a:gridCol>
                <a:gridCol w="1269780">
                  <a:extLst>
                    <a:ext uri="{9D8B030D-6E8A-4147-A177-3AD203B41FA5}">
                      <a16:colId xmlns:a16="http://schemas.microsoft.com/office/drawing/2014/main" val="3989476979"/>
                    </a:ext>
                  </a:extLst>
                </a:gridCol>
                <a:gridCol w="1255490">
                  <a:extLst>
                    <a:ext uri="{9D8B030D-6E8A-4147-A177-3AD203B41FA5}">
                      <a16:colId xmlns:a16="http://schemas.microsoft.com/office/drawing/2014/main" val="1335729900"/>
                    </a:ext>
                  </a:extLst>
                </a:gridCol>
                <a:gridCol w="1790321">
                  <a:extLst>
                    <a:ext uri="{9D8B030D-6E8A-4147-A177-3AD203B41FA5}">
                      <a16:colId xmlns:a16="http://schemas.microsoft.com/office/drawing/2014/main" val="3600655290"/>
                    </a:ext>
                  </a:extLst>
                </a:gridCol>
                <a:gridCol w="988665">
                  <a:extLst>
                    <a:ext uri="{9D8B030D-6E8A-4147-A177-3AD203B41FA5}">
                      <a16:colId xmlns:a16="http://schemas.microsoft.com/office/drawing/2014/main" val="819708732"/>
                    </a:ext>
                  </a:extLst>
                </a:gridCol>
                <a:gridCol w="3092264">
                  <a:extLst>
                    <a:ext uri="{9D8B030D-6E8A-4147-A177-3AD203B41FA5}">
                      <a16:colId xmlns:a16="http://schemas.microsoft.com/office/drawing/2014/main" val="4024085284"/>
                    </a:ext>
                  </a:extLst>
                </a:gridCol>
              </a:tblGrid>
              <a:tr h="2107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Id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Nombre de la actividad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Descripción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Tipo de la actividad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Formulario y/o documentos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Aplicaciones y servicios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Documentación relacionada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extLst>
                  <a:ext uri="{0D108BD9-81ED-4DB2-BD59-A6C34878D82A}">
                    <a16:rowId xmlns:a16="http://schemas.microsoft.com/office/drawing/2014/main" val="4229518801"/>
                  </a:ext>
                </a:extLst>
              </a:tr>
              <a:tr h="34373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INV-PRO01-ACT01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Realizar informe detallado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Informa en un documento en que sucedieron los hechos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usuario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100">
                          <a:effectLst/>
                        </a:rPr>
                        <a:t>Informe tiempo modo y lugar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100">
                          <a:effectLst/>
                        </a:rPr>
                        <a:t>Informe de bomberos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100">
                          <a:effectLst/>
                        </a:rPr>
                        <a:t>Relación detallada de la perdida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100">
                          <a:effectLst/>
                        </a:rPr>
                        <a:t>Registro fotográfico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100" dirty="0">
                          <a:effectLst/>
                        </a:rPr>
                        <a:t>Presupuesto de obra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extLst>
                  <a:ext uri="{0D108BD9-81ED-4DB2-BD59-A6C34878D82A}">
                    <a16:rowId xmlns:a16="http://schemas.microsoft.com/office/drawing/2014/main" val="3331585181"/>
                  </a:ext>
                </a:extLst>
              </a:tr>
              <a:tr h="21071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INV-PRO01-ACT02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Enviar informe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Envía el documento al superior jerárquico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Usuario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extLst>
                  <a:ext uri="{0D108BD9-81ED-4DB2-BD59-A6C34878D82A}">
                    <a16:rowId xmlns:a16="http://schemas.microsoft.com/office/drawing/2014/main" val="113070048"/>
                  </a:ext>
                </a:extLst>
              </a:tr>
              <a:tr h="21071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INV-PRO01-ACT03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Rechazar solicitud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Rechaza la solicitud si es conveniente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Usuario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extLst>
                  <a:ext uri="{0D108BD9-81ED-4DB2-BD59-A6C34878D82A}">
                    <a16:rowId xmlns:a16="http://schemas.microsoft.com/office/drawing/2014/main" val="1046306064"/>
                  </a:ext>
                </a:extLst>
              </a:tr>
              <a:tr h="84848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INV-PRO01-ACT04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Notificar a la aseguradora de tiempo agotado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Una vez se envíen los documentos necesarios a la aseguradora esta tiene 30 días para responder si pasan este tiempo se le envía un recordatorio a la aseguradora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Usuario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s-CO" sz="1100">
                          <a:effectLst/>
                        </a:rPr>
                        <a:t>Correo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extLst>
                  <a:ext uri="{0D108BD9-81ED-4DB2-BD59-A6C34878D82A}">
                    <a16:rowId xmlns:a16="http://schemas.microsoft.com/office/drawing/2014/main" val="3478742883"/>
                  </a:ext>
                </a:extLst>
              </a:tr>
              <a:tr h="63589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INV-PRO01-ACT05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Recopilar requerimientos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Se recogen los documentos necesarios para que la aseguradora comience el proceso de indemnización.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Usuario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 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extLst>
                  <a:ext uri="{0D108BD9-81ED-4DB2-BD59-A6C34878D82A}">
                    <a16:rowId xmlns:a16="http://schemas.microsoft.com/office/drawing/2014/main" val="1006836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748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5D54006-3C8F-4422-9EC5-07695A72F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479991"/>
              </p:ext>
            </p:extLst>
          </p:nvPr>
        </p:nvGraphicFramePr>
        <p:xfrm>
          <a:off x="495300" y="733900"/>
          <a:ext cx="10515599" cy="5696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8829">
                  <a:extLst>
                    <a:ext uri="{9D8B030D-6E8A-4147-A177-3AD203B41FA5}">
                      <a16:colId xmlns:a16="http://schemas.microsoft.com/office/drawing/2014/main" val="825645303"/>
                    </a:ext>
                  </a:extLst>
                </a:gridCol>
                <a:gridCol w="1260252">
                  <a:extLst>
                    <a:ext uri="{9D8B030D-6E8A-4147-A177-3AD203B41FA5}">
                      <a16:colId xmlns:a16="http://schemas.microsoft.com/office/drawing/2014/main" val="77387415"/>
                    </a:ext>
                  </a:extLst>
                </a:gridCol>
                <a:gridCol w="1269784">
                  <a:extLst>
                    <a:ext uri="{9D8B030D-6E8A-4147-A177-3AD203B41FA5}">
                      <a16:colId xmlns:a16="http://schemas.microsoft.com/office/drawing/2014/main" val="1819949693"/>
                    </a:ext>
                  </a:extLst>
                </a:gridCol>
                <a:gridCol w="674286">
                  <a:extLst>
                    <a:ext uri="{9D8B030D-6E8A-4147-A177-3AD203B41FA5}">
                      <a16:colId xmlns:a16="http://schemas.microsoft.com/office/drawing/2014/main" val="943427636"/>
                    </a:ext>
                  </a:extLst>
                </a:gridCol>
                <a:gridCol w="2371520">
                  <a:extLst>
                    <a:ext uri="{9D8B030D-6E8A-4147-A177-3AD203B41FA5}">
                      <a16:colId xmlns:a16="http://schemas.microsoft.com/office/drawing/2014/main" val="3368939857"/>
                    </a:ext>
                  </a:extLst>
                </a:gridCol>
                <a:gridCol w="988665">
                  <a:extLst>
                    <a:ext uri="{9D8B030D-6E8A-4147-A177-3AD203B41FA5}">
                      <a16:colId xmlns:a16="http://schemas.microsoft.com/office/drawing/2014/main" val="712264134"/>
                    </a:ext>
                  </a:extLst>
                </a:gridCol>
                <a:gridCol w="3092263">
                  <a:extLst>
                    <a:ext uri="{9D8B030D-6E8A-4147-A177-3AD203B41FA5}">
                      <a16:colId xmlns:a16="http://schemas.microsoft.com/office/drawing/2014/main" val="1560814136"/>
                    </a:ext>
                  </a:extLst>
                </a:gridCol>
              </a:tblGrid>
              <a:tr h="17935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INV-PRO01-ACT06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28" marR="222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Análisis de conveniencia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28" marR="222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Después de recibir el recibo de indemnización por parte de la aseguradora se hace un análisis de conveniencia para escoger la mejor opción para recuperar lo perdido.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28" marR="222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28" marR="222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 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28" marR="222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28" marR="22228" marT="0" marB="0"/>
                </a:tc>
                <a:tc>
                  <a:txBody>
                    <a:bodyPr/>
                    <a:lstStyle/>
                    <a:p>
                      <a:pPr marL="342900" marR="39370" lvl="0" indent="-342900" algn="l"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ES" sz="1100" dirty="0">
                          <a:effectLst/>
                        </a:rPr>
                        <a:t>Oficio</a:t>
                      </a:r>
                      <a:endParaRPr lang="es-CO" sz="1100" dirty="0">
                        <a:effectLst/>
                      </a:endParaRPr>
                    </a:p>
                    <a:p>
                      <a:pPr marL="342900" marR="39370" lvl="0" indent="-342900" algn="l"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ES" sz="1100" dirty="0">
                          <a:effectLst/>
                        </a:rPr>
                        <a:t>Factura</a:t>
                      </a:r>
                      <a:endParaRPr lang="es-CO" sz="1100" dirty="0">
                        <a:effectLst/>
                      </a:endParaRPr>
                    </a:p>
                    <a:p>
                      <a:pPr marL="342900" marR="39370" lvl="0" indent="-342900" algn="l"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ES" sz="1100" dirty="0">
                          <a:effectLst/>
                        </a:rPr>
                        <a:t>Certificación Bancaria (no mayor a 3 meses)</a:t>
                      </a:r>
                      <a:endParaRPr lang="es-CO" sz="11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CO" sz="1100" dirty="0">
                          <a:effectLst/>
                        </a:rPr>
                        <a:t>Copia de la Cedula Representante legal</a:t>
                      </a:r>
                    </a:p>
                    <a:p>
                      <a:pPr marL="342900" marR="39370" lvl="0" indent="-342900" algn="l"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ES" sz="1100" dirty="0">
                          <a:effectLst/>
                        </a:rPr>
                        <a:t>Cámara de comercio ( no mayor a 3 meses)</a:t>
                      </a:r>
                      <a:endParaRPr lang="es-CO" sz="1100" dirty="0">
                        <a:effectLst/>
                      </a:endParaRPr>
                    </a:p>
                    <a:p>
                      <a:pPr marL="342900" marR="39370" lvl="0" indent="-342900" algn="l"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ES" sz="1100" dirty="0">
                          <a:effectLst/>
                        </a:rPr>
                        <a:t>Rut de la persona o empresa titular de la cuenta que aparece</a:t>
                      </a:r>
                      <a:endParaRPr lang="es-CO" sz="1100" dirty="0">
                        <a:effectLst/>
                      </a:endParaRPr>
                    </a:p>
                    <a:p>
                      <a:pPr marL="342900" marR="39370" lvl="0" indent="-342900" algn="l"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ES" sz="1100" dirty="0">
                          <a:effectLst/>
                        </a:rPr>
                        <a:t>Recibo Indemnización Firmado</a:t>
                      </a:r>
                      <a:endParaRPr lang="es-CO" sz="1100" dirty="0">
                        <a:effectLst/>
                      </a:endParaRPr>
                    </a:p>
                    <a:p>
                      <a:pPr marL="342900" marR="39370" lvl="0" indent="-342900" algn="l"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ES" sz="1100" dirty="0">
                          <a:effectLst/>
                        </a:rPr>
                        <a:t>Seguimiento aplicativo</a:t>
                      </a:r>
                      <a:endParaRPr lang="es-CO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 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28" marR="22228" marT="0" marB="0"/>
                </a:tc>
                <a:extLst>
                  <a:ext uri="{0D108BD9-81ED-4DB2-BD59-A6C34878D82A}">
                    <a16:rowId xmlns:a16="http://schemas.microsoft.com/office/drawing/2014/main" val="2127749590"/>
                  </a:ext>
                </a:extLst>
              </a:tr>
              <a:tr h="15547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INV-PRO01-ACT07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28" marR="222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Firma del documento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28" marR="222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Una vez se decide cual va a ser la mejor opción para la indemnización el subdirector firma el documento para dar inicio al debido proceso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28" marR="222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Usuario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28" marR="22228" marT="0" marB="0"/>
                </a:tc>
                <a:tc>
                  <a:txBody>
                    <a:bodyPr/>
                    <a:lstStyle/>
                    <a:p>
                      <a:pPr marL="342900" marR="39370" lvl="0" indent="-342900" algn="l"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CO" sz="1100" dirty="0">
                          <a:effectLst/>
                        </a:rPr>
                        <a:t> </a:t>
                      </a:r>
                      <a:r>
                        <a:rPr lang="es-ES" sz="1100" dirty="0">
                          <a:effectLst/>
                        </a:rPr>
                        <a:t>Factura</a:t>
                      </a:r>
                      <a:endParaRPr lang="es-CO" sz="1100" dirty="0">
                        <a:effectLst/>
                      </a:endParaRPr>
                    </a:p>
                    <a:p>
                      <a:pPr marL="342900" marR="39370" lvl="0" indent="-342900" algn="l"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ES" sz="1100" dirty="0">
                          <a:effectLst/>
                        </a:rPr>
                        <a:t>Certificación Bancaria (no mayor a 3 meses)</a:t>
                      </a:r>
                      <a:endParaRPr lang="es-CO" sz="11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CO" sz="1100" dirty="0">
                          <a:effectLst/>
                        </a:rPr>
                        <a:t>Copia de la Cedula Representante legal</a:t>
                      </a:r>
                    </a:p>
                    <a:p>
                      <a:pPr marL="342900" marR="39370" lvl="0" indent="-342900" algn="l"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ES" sz="1100" dirty="0">
                          <a:effectLst/>
                        </a:rPr>
                        <a:t>Cámara de comercio ( no mayor a 3 meses)</a:t>
                      </a:r>
                      <a:endParaRPr lang="es-CO" sz="1100" dirty="0">
                        <a:effectLst/>
                      </a:endParaRPr>
                    </a:p>
                    <a:p>
                      <a:pPr marL="342900" marR="39370" lvl="0" indent="-342900" algn="l"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ES" sz="1100" dirty="0">
                          <a:effectLst/>
                        </a:rPr>
                        <a:t>Recibo Indemnización Firmado</a:t>
                      </a:r>
                      <a:endParaRPr lang="es-CO" sz="1100" dirty="0">
                        <a:effectLst/>
                      </a:endParaRPr>
                    </a:p>
                    <a:p>
                      <a:pPr marL="342900" marR="39370" lvl="0" indent="-342900" algn="l"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ES" sz="1100" dirty="0">
                          <a:effectLst/>
                        </a:rPr>
                        <a:t>Seguimiento aplicativo</a:t>
                      </a:r>
                      <a:endParaRPr lang="es-CO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28" marR="222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28" marR="222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28" marR="22228" marT="0" marB="0"/>
                </a:tc>
                <a:extLst>
                  <a:ext uri="{0D108BD9-81ED-4DB2-BD59-A6C34878D82A}">
                    <a16:rowId xmlns:a16="http://schemas.microsoft.com/office/drawing/2014/main" val="1634353565"/>
                  </a:ext>
                </a:extLst>
              </a:tr>
              <a:tr h="18500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INV-PRO01-ACT08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28" marR="222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Informar al proveedor de la aceptación de la oferta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28" marR="222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Se le informa al proveedor elegido que se acepta la oferta para comenzar con el reemplazo y reparación de los bienes perdidos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28" marR="222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Usuario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28" marR="222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28" marR="222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28" marR="22228" marT="0" marB="0"/>
                </a:tc>
                <a:tc>
                  <a:txBody>
                    <a:bodyPr/>
                    <a:lstStyle/>
                    <a:p>
                      <a:pPr marL="342900" marR="39370" lvl="0" indent="-342900" algn="l"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ES" sz="1100" dirty="0">
                          <a:effectLst/>
                        </a:rPr>
                        <a:t>Oficio</a:t>
                      </a:r>
                      <a:endParaRPr lang="es-CO" sz="1100" dirty="0">
                        <a:effectLst/>
                      </a:endParaRPr>
                    </a:p>
                    <a:p>
                      <a:pPr marL="342900" marR="39370" lvl="0" indent="-342900" algn="l"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ES" sz="1100" dirty="0">
                          <a:effectLst/>
                        </a:rPr>
                        <a:t>Factura</a:t>
                      </a:r>
                      <a:endParaRPr lang="es-CO" sz="1100" dirty="0">
                        <a:effectLst/>
                      </a:endParaRPr>
                    </a:p>
                    <a:p>
                      <a:pPr marL="342900" marR="39370" lvl="0" indent="-342900" algn="l"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ES" sz="1100" dirty="0">
                          <a:effectLst/>
                        </a:rPr>
                        <a:t>Certificación Bancaria (no mayor a 3 meses)</a:t>
                      </a:r>
                      <a:endParaRPr lang="es-CO" sz="11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CO" sz="1100" dirty="0">
                          <a:effectLst/>
                        </a:rPr>
                        <a:t>Copia de la Cedula Representante legal</a:t>
                      </a:r>
                    </a:p>
                    <a:p>
                      <a:pPr marL="342900" marR="39370" lvl="0" indent="-342900" algn="l"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ES" sz="1100" dirty="0">
                          <a:effectLst/>
                        </a:rPr>
                        <a:t>Cámara de comercio ( no mayor a 3 meses)</a:t>
                      </a:r>
                      <a:endParaRPr lang="es-CO" sz="1100" dirty="0">
                        <a:effectLst/>
                      </a:endParaRPr>
                    </a:p>
                    <a:p>
                      <a:pPr marL="342900" marR="39370" lvl="0" indent="-342900" algn="l"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ES" sz="1100" dirty="0">
                          <a:effectLst/>
                        </a:rPr>
                        <a:t>Rut de la persona o empresa titular de la cuenta que aparece</a:t>
                      </a:r>
                      <a:endParaRPr lang="es-CO" sz="1100" dirty="0">
                        <a:effectLst/>
                      </a:endParaRPr>
                    </a:p>
                    <a:p>
                      <a:pPr marL="342900" marR="39370" lvl="0" indent="-342900" algn="l"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ES" sz="1100" dirty="0">
                          <a:effectLst/>
                        </a:rPr>
                        <a:t>Formulario de conocimiento de terceros SARLAF debidamente diligenciado y firmado</a:t>
                      </a:r>
                      <a:endParaRPr lang="es-CO" sz="1100" dirty="0">
                        <a:effectLst/>
                      </a:endParaRPr>
                    </a:p>
                    <a:p>
                      <a:pPr marL="342900" marR="39370" lvl="0" indent="-342900" algn="l"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ES" sz="1100" dirty="0">
                          <a:effectLst/>
                        </a:rPr>
                        <a:t>Recibo Indemnización Firmado</a:t>
                      </a:r>
                      <a:endParaRPr lang="es-CO" sz="1100" dirty="0">
                        <a:effectLst/>
                      </a:endParaRPr>
                    </a:p>
                    <a:p>
                      <a:pPr marL="342900" marR="39370" lvl="0" indent="-342900" algn="l"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ES" sz="1100" dirty="0">
                          <a:effectLst/>
                        </a:rPr>
                        <a:t>Seguimiento aplicativo</a:t>
                      </a:r>
                      <a:endParaRPr lang="es-CO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 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28" marR="22228" marT="0" marB="0"/>
                </a:tc>
                <a:extLst>
                  <a:ext uri="{0D108BD9-81ED-4DB2-BD59-A6C34878D82A}">
                    <a16:rowId xmlns:a16="http://schemas.microsoft.com/office/drawing/2014/main" val="2349680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3993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764</Words>
  <Application>Microsoft Office PowerPoint</Application>
  <PresentationFormat>Panorámica</PresentationFormat>
  <Paragraphs>172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Tema de Office</vt:lpstr>
      <vt:lpstr>AUPN-INVIAS</vt:lpstr>
      <vt:lpstr>Instituto nacional de vías (INVIAS) </vt:lpstr>
      <vt:lpstr>Presentación de PowerPoint</vt:lpstr>
      <vt:lpstr>Póliza todo riesgo daño material</vt:lpstr>
      <vt:lpstr>Modelo del proceso</vt:lpstr>
      <vt:lpstr>Eventos</vt:lpstr>
      <vt:lpstr>Roles</vt:lpstr>
      <vt:lpstr>Actividades</vt:lpstr>
      <vt:lpstr>Presentación de PowerPoint</vt:lpstr>
      <vt:lpstr>Subprocesos</vt:lpstr>
      <vt:lpstr>Reglas de control</vt:lpstr>
      <vt:lpstr>Reglas de tiempo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FELIPE AGUILAR SOTELO</dc:creator>
  <cp:lastModifiedBy>diego chinchilla</cp:lastModifiedBy>
  <cp:revision>24</cp:revision>
  <dcterms:created xsi:type="dcterms:W3CDTF">2018-11-30T16:08:44Z</dcterms:created>
  <dcterms:modified xsi:type="dcterms:W3CDTF">2020-02-21T22:16:27Z</dcterms:modified>
</cp:coreProperties>
</file>