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jLPSbfag3FYSyY1By+vwtzdHs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A060D3-1467-4978-95E0-19336CAD0590}">
  <a:tblStyle styleId="{48A060D3-1467-4978-95E0-19336CAD05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9d900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9d900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86621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7e286621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1" u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 rot="5400000">
            <a:off x="4181637" y="-772624"/>
            <a:ext cx="382872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 rot="5400000">
            <a:off x="606041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 rot="5400000">
            <a:off x="1063089" y="-259426"/>
            <a:ext cx="5811838" cy="70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838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2"/>
          </p:nvPr>
        </p:nvSpPr>
        <p:spPr>
          <a:xfrm>
            <a:off x="6172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2"/>
          </p:nvPr>
        </p:nvSpPr>
        <p:spPr>
          <a:xfrm>
            <a:off x="839788" y="2952939"/>
            <a:ext cx="5157787" cy="352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3"/>
          </p:nvPr>
        </p:nvSpPr>
        <p:spPr>
          <a:xfrm>
            <a:off x="6172200" y="2129027"/>
            <a:ext cx="5183188" cy="8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4"/>
          </p:nvPr>
        </p:nvSpPr>
        <p:spPr>
          <a:xfrm>
            <a:off x="6172200" y="2952939"/>
            <a:ext cx="5183188" cy="352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6716042" y="2808939"/>
            <a:ext cx="54117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O"/>
              <a:t>AUPN-INVIAS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6780243" y="4719092"/>
            <a:ext cx="54117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Diego  Chinchilla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Andres Gualdron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Fernando Barrera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Yeison Gualdrón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Daniel Alfonso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Roles</a:t>
            </a:r>
            <a:endParaRPr/>
          </a:p>
        </p:txBody>
      </p:sp>
      <p:graphicFrame>
        <p:nvGraphicFramePr>
          <p:cNvPr id="124" name="Google Shape;124;p9"/>
          <p:cNvGraphicFramePr/>
          <p:nvPr>
            <p:extLst>
              <p:ext uri="{D42A27DB-BD31-4B8C-83A1-F6EECF244321}">
                <p14:modId xmlns:p14="http://schemas.microsoft.com/office/powerpoint/2010/main" val="3161507969"/>
              </p:ext>
            </p:extLst>
          </p:nvPr>
        </p:nvGraphicFramePr>
        <p:xfrm>
          <a:off x="838200" y="2590800"/>
          <a:ext cx="10515600" cy="2793492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del actor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Rol dentro del proceso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Funcionario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Funcionario del bien o beneficiario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Administrador del bien o beneficiario.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Superior jerárquico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Filtra los </a:t>
                      </a:r>
                      <a:r>
                        <a:rPr lang="es-CO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siniestros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Aprobación de continuidad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Área de seguros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Lleva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mayor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parte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del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relación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 el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funcionario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beneficiario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aseguradora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proveedores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Encargado de tratar con las aseguradoras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Subdirector administrativo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 conocer cuales son los siniestros que se han presentado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Tener conocimiento de siniestros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424070" y="2899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Actividades</a:t>
            </a:r>
            <a:endParaRPr/>
          </a:p>
        </p:txBody>
      </p:sp>
      <p:graphicFrame>
        <p:nvGraphicFramePr>
          <p:cNvPr id="130" name="Google Shape;130;p10"/>
          <p:cNvGraphicFramePr/>
          <p:nvPr/>
        </p:nvGraphicFramePr>
        <p:xfrm>
          <a:off x="424070" y="1160048"/>
          <a:ext cx="10515625" cy="479584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8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Nombre de la actividad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Descripción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Tipo de la actividad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Formulario y/o documentos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Aplicaciones y servicios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Documentación relacionada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Realizar informe detallado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Informa en un documento en que sucedieron los hechos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Informe tiempo modo y lugar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Informe de bomberos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Relación detallada de la perdida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Registro fotográfico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Presupuesto de obra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Enviar informe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Envía el documento al superior jerárquico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Rechazar solicitud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Rechaza la solicitud si es conveniente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Notificar a la aseguradora de tiempo agotado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Una vez se envíen los documentos necesarios a la aseguradora esta tiene 30 días para responder si pasan este tiempo se le envía un recordatorio a la aseguradora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Correo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Recopilar requerimientos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recogen los documentos necesarios para que la aseguradora comience el proceso de indemnización.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1"/>
          <p:cNvGraphicFramePr/>
          <p:nvPr/>
        </p:nvGraphicFramePr>
        <p:xfrm>
          <a:off x="495300" y="733900"/>
          <a:ext cx="10515600" cy="5696268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8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Análisis de conveniencia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Después de recibir el recibo de indemnización por parte de la aseguradora se hace un análisis de conveniencia para escoger la mejor opción para recuperar lo perdido.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Oficio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Rut de la persona o empresa titular de la cuenta que aparece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Firma del documento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Una vez se decide cual va a ser la mejor opción para la indemnización el subdirector firma el documento para dar inicio al debido proceso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 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Informar al proveedor de la aceptación de la oferta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le informa al proveedor elegido que se acepta la oferta para comenzar con el reemplazo y reparación de los bienes perdidos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Oficio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Rut de la persona o empresa titular de la cuenta que aparece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Formulario de conocimiento de terceros SARLAF debidamente diligenciado y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647700" y="3864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</a:t>
            </a:r>
            <a:endParaRPr/>
          </a:p>
        </p:txBody>
      </p:sp>
      <p:graphicFrame>
        <p:nvGraphicFramePr>
          <p:cNvPr id="141" name="Google Shape;141;p12"/>
          <p:cNvGraphicFramePr/>
          <p:nvPr/>
        </p:nvGraphicFramePr>
        <p:xfrm>
          <a:off x="647699" y="2374901"/>
          <a:ext cx="10515600" cy="1325575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del uso del subproceso en el proceso padre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INV-PRO01-SP01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Validar siniestro con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Se valida con la aseguradora si va a reponer o efectuar arreglos a los bienes que se perdieron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12"/>
          <p:cNvSpPr/>
          <p:nvPr/>
        </p:nvSpPr>
        <p:spPr>
          <a:xfrm>
            <a:off x="-483211" y="3305355"/>
            <a:ext cx="19832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control</a:t>
            </a:r>
            <a:endParaRPr/>
          </a:p>
        </p:txBody>
      </p:sp>
      <p:graphicFrame>
        <p:nvGraphicFramePr>
          <p:cNvPr id="148" name="Google Shape;148;p13"/>
          <p:cNvGraphicFramePr/>
          <p:nvPr/>
        </p:nvGraphicFramePr>
        <p:xfrm>
          <a:off x="254000" y="2890532"/>
          <a:ext cx="10515600" cy="1563071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regla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Proceso evaluación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Posibles resultados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50" marR="8350" marT="8350" marB="83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INV-PRO01-RC01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Decisión de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Depende de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Positivo: si la decisión es positiva el proceso sigue normalmente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Negativo: si es negativo el proceso termina y comienza otro proceso para revisar mas en detalle la decisión que tomo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50" marR="8350" marT="8350" marB="83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tiempo</a:t>
            </a:r>
            <a:endParaRPr/>
          </a:p>
        </p:txBody>
      </p:sp>
      <p:graphicFrame>
        <p:nvGraphicFramePr>
          <p:cNvPr id="154" name="Google Shape;154;p14"/>
          <p:cNvGraphicFramePr/>
          <p:nvPr/>
        </p:nvGraphicFramePr>
        <p:xfrm>
          <a:off x="317500" y="3052588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520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de la regla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Validar siniestro con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Una vez se envían los documentos a la aseguradora se entra en un proceso de espera de 30 días en el cual la aseguradora revisa el caso y decide si va indemnizar el siniestro y si por algún motivo rechaza la solicitud, si pasa 30 días sin la respuesta de la aseguradora se le notifica a la aseguradora que el tiempo de espera se agotó para que dé una respuesta.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89d90000_0_0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Conclusión</a:t>
            </a:r>
            <a:endParaRPr/>
          </a:p>
        </p:txBody>
      </p:sp>
      <p:sp>
        <p:nvSpPr>
          <p:cNvPr id="160" name="Google Shape;160;g7e89d90000_0_0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es-C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Automatizar el proceso es de gran importancia para la empresa, generaría un gran valor y mejoraría la calidad del servicio. Ya que se aceleraría el proceso de revisión de si es o no un siniestro, revisión de documentos de si cumple o no con la póliza toma demasiado tiempo y puede significar un cuello de botella para el Beneficiario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838200" y="7191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Instituto nacional de vías (INVIAS) 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749300" y="2044700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/>
              <a:t>El Instituto Nacional de Vías es una agencia de la Rama Ejecutiva del Gobierno de Colombia a cargo de la asignación, regulación y supervisión de los contratos para la construcción de autopistas y carreteras y el mantenimiento de las vías</a:t>
            </a:r>
            <a:endParaRPr/>
          </a:p>
        </p:txBody>
      </p:sp>
      <p:pic>
        <p:nvPicPr>
          <p:cNvPr id="62" name="Google Shape;62;p2" descr="Imagen que contiene señal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1215" y="4640264"/>
            <a:ext cx="3393685" cy="14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838200" y="863600"/>
            <a:ext cx="10515600" cy="553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Misión: Ejecutar políticas, estrategias, planes, programas y proyectos de infraestructura de la red vial carretera, férrea, fluvial y marítima, de acuerdo con los lineamientos dados por el Gobierno Nacional, generando resultados tendientes a solucionar necesidades de conectividad, transitabilidad y movilidad de los usuarios, contribuyendo a la competitividad del país, con un talento humano calificado y comprometido.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Visión: Para el año 2030 el Invías será reconocido por su liderazgo en la ejecución de proyectos de infraestructura georreferenciada (carreteros, férreos, fluviales y marítimos), con procesos de desarrollo sostenible e innovación tecnológica y normativa, fortaleciendo la articulación del transporte intermodal, la conectividad entre centros de producción y de consumo; y la integración territorial y regional, contribuyendo a la competitividad del país.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26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/>
              <a:t>Manejo de pólizas </a:t>
            </a:r>
            <a:r>
              <a:rPr lang="es-CO"/>
              <a:t>de siniestros</a:t>
            </a:r>
            <a:endParaRPr dirty="0"/>
          </a:p>
        </p:txBody>
      </p:sp>
      <p:pic>
        <p:nvPicPr>
          <p:cNvPr id="73" name="Google Shape;73;p4" descr="Imagen que contiene exterior, coche, hombre, mo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874" y="3814451"/>
            <a:ext cx="3752850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 descr="Imagen que contiene edificio, tren, pista, pas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0" y="3814451"/>
            <a:ext cx="3681159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 descr="Imagen que contiene electrónica, conector, interior, tabla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478" y="3814451"/>
            <a:ext cx="3452561" cy="193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838200" y="221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Catálogo de Macroproceso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46675" y="1767750"/>
            <a:ext cx="9692700" cy="3322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84450" y="2080050"/>
            <a:ext cx="8133900" cy="26163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438575" y="2031600"/>
            <a:ext cx="1128000" cy="2745000"/>
          </a:xfrm>
          <a:prstGeom prst="chevron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169025" y="2031600"/>
            <a:ext cx="1128000" cy="2745000"/>
          </a:xfrm>
          <a:prstGeom prst="chevron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2310975" y="2459400"/>
            <a:ext cx="617700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 txBox="1"/>
          <p:nvPr/>
        </p:nvSpPr>
        <p:spPr>
          <a:xfrm rot="-5400000">
            <a:off x="18565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NV-PRO01-ACT01I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Realizar informe detallado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 rot="-5400000">
            <a:off x="1811738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INV-PRO01-ACT03I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Rechazar solicitud</a:t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 rot="-5400000">
            <a:off x="99870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Enviar informe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 rot="-5400000">
            <a:off x="2665900" y="301050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Notificar a la aseguradora de tiempo agotado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 rot="-5400000">
            <a:off x="3509238" y="3057750"/>
            <a:ext cx="2296500" cy="6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Recopilar requerimientos</a:t>
            </a:r>
            <a:endParaRPr/>
          </a:p>
        </p:txBody>
      </p:sp>
      <p:sp>
        <p:nvSpPr>
          <p:cNvPr id="91" name="Google Shape;91;p5"/>
          <p:cNvSpPr txBox="1"/>
          <p:nvPr/>
        </p:nvSpPr>
        <p:spPr>
          <a:xfrm rot="-5400000">
            <a:off x="4326463" y="3050550"/>
            <a:ext cx="2296500" cy="6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INV-PRO01-ACT06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Análisis de conveniencia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 rot="-5400000">
            <a:off x="5139513" y="3059700"/>
            <a:ext cx="2296500" cy="6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Firma del documento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 rot="-5400000">
            <a:off x="5982850" y="300585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Informar al proveedor de la aceptación de la oferta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1794450" y="1767750"/>
            <a:ext cx="51387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/>
              <a:t>PROCESO MANEJO DE PÓLIZA DE SINIESTRO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86621bb_0_0"/>
          <p:cNvSpPr txBox="1">
            <a:spLocks noGrp="1"/>
          </p:cNvSpPr>
          <p:nvPr>
            <p:ph type="title"/>
          </p:nvPr>
        </p:nvSpPr>
        <p:spPr>
          <a:xfrm>
            <a:off x="838200" y="22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Modelo del proceso</a:t>
            </a:r>
            <a:endParaRPr/>
          </a:p>
        </p:txBody>
      </p:sp>
      <p:pic>
        <p:nvPicPr>
          <p:cNvPr id="100" name="Google Shape;100;g7e286621b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9668" y="1214961"/>
            <a:ext cx="12191999" cy="545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751115" y="518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 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2148" y="904355"/>
            <a:ext cx="7163863" cy="557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087" y="1084317"/>
            <a:ext cx="7049484" cy="441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Eventos</a:t>
            </a:r>
            <a:endParaRPr/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838200" y="2435878"/>
          <a:ext cx="10106400" cy="198625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252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Nombre evento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Tipo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Descripción evento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INV-PRO01-E01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Recibir requisitos para el pago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Mensaje (recepción)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INV-PRO01-E02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Recepción documento de indemnización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Mensaje (recepción)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recibe el recibo de indemnización por parte de la aseguradora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1010</Words>
  <Application>Microsoft Office PowerPoint</Application>
  <PresentationFormat>Widescreen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Noto Sans Symbols</vt:lpstr>
      <vt:lpstr>Tema de Office</vt:lpstr>
      <vt:lpstr>AUPN-INVIAS</vt:lpstr>
      <vt:lpstr>Instituto nacional de vías (INVIAS) </vt:lpstr>
      <vt:lpstr>PowerPoint Presentation</vt:lpstr>
      <vt:lpstr>Manejo de pólizas de siniestros</vt:lpstr>
      <vt:lpstr>Catálogo de Macroproceso</vt:lpstr>
      <vt:lpstr>Modelo del proceso</vt:lpstr>
      <vt:lpstr>Subprocesos </vt:lpstr>
      <vt:lpstr>PowerPoint Presentation</vt:lpstr>
      <vt:lpstr>Eventos</vt:lpstr>
      <vt:lpstr>Roles</vt:lpstr>
      <vt:lpstr>Actividades</vt:lpstr>
      <vt:lpstr>PowerPoint Presentation</vt:lpstr>
      <vt:lpstr>Subprocesos</vt:lpstr>
      <vt:lpstr>Reglas de control</vt:lpstr>
      <vt:lpstr>Reglas de tiempo</vt:lpstr>
      <vt:lpstr>Conclusión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AUPN-INVIAS</dc:title>
  <dc:creator>JUAN FELIPE AGUILAR SOTELO</dc:creator>
  <cp:lastModifiedBy>andres.gualdron@labinfo.is.escuelaing.edu.co</cp:lastModifiedBy>
  <cp:revision>4</cp:revision>
  <dcterms:created xsi:type="dcterms:W3CDTF">2018-11-30T16:08:44Z</dcterms:created>
  <dcterms:modified xsi:type="dcterms:W3CDTF">2020-02-22T12:08:27Z</dcterms:modified>
</cp:coreProperties>
</file>