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78" r:id="rId4"/>
    <p:sldId id="283" r:id="rId5"/>
    <p:sldId id="284" r:id="rId6"/>
    <p:sldId id="277" r:id="rId7"/>
    <p:sldId id="279" r:id="rId8"/>
    <p:sldId id="280" r:id="rId9"/>
    <p:sldId id="281" r:id="rId10"/>
    <p:sldId id="282" r:id="rId11"/>
    <p:sldId id="266" r:id="rId12"/>
    <p:sldId id="267" r:id="rId13"/>
    <p:sldId id="268" r:id="rId14"/>
    <p:sldId id="269" r:id="rId15"/>
    <p:sldId id="270" r:id="rId16"/>
    <p:sldId id="265" r:id="rId17"/>
    <p:sldId id="260" r:id="rId18"/>
    <p:sldId id="262" r:id="rId19"/>
    <p:sldId id="274" r:id="rId20"/>
    <p:sldId id="275" r:id="rId21"/>
    <p:sldId id="261" r:id="rId22"/>
    <p:sldId id="276" r:id="rId23"/>
    <p:sldId id="259" r:id="rId24"/>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FB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98" d="100"/>
          <a:sy n="98" d="100"/>
        </p:scale>
        <p:origin x="576"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1652C1-54FA-CD46-90EF-082DF126EC89}" type="datetimeFigureOut">
              <a:rPr lang="es-ES" smtClean="0"/>
              <a:t>01/10/2019</a:t>
            </a:fld>
            <a:endParaRPr lang="es-ES"/>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D09B62-7964-8A4C-9636-36CB120B29AE}" type="slidenum">
              <a:rPr lang="es-ES" smtClean="0"/>
              <a:t>‹Nº›</a:t>
            </a:fld>
            <a:endParaRPr lang="es-ES"/>
          </a:p>
        </p:txBody>
      </p:sp>
    </p:spTree>
    <p:extLst>
      <p:ext uri="{BB962C8B-B14F-4D97-AF65-F5344CB8AC3E}">
        <p14:creationId xmlns:p14="http://schemas.microsoft.com/office/powerpoint/2010/main" val="20317857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Esta diapositiva no</a:t>
            </a:r>
            <a:r>
              <a:rPr lang="es-ES" baseline="0" dirty="0" smtClean="0"/>
              <a:t> se debe modificar, es la portada y debe permanecer igual para todas las presentaciones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a:t>
            </a:fld>
            <a:endParaRPr lang="es-ES"/>
          </a:p>
        </p:txBody>
      </p:sp>
    </p:spTree>
    <p:extLst>
      <p:ext uri="{BB962C8B-B14F-4D97-AF65-F5344CB8AC3E}">
        <p14:creationId xmlns:p14="http://schemas.microsoft.com/office/powerpoint/2010/main" val="3893783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En</a:t>
            </a:r>
            <a:r>
              <a:rPr lang="es-ES" baseline="0" dirty="0" smtClean="0"/>
              <a:t> esta diapositiva puede colocar contenidos y acompañarlos con una fotografía que vaya a lo alto del formato.</a:t>
            </a:r>
          </a:p>
          <a:p>
            <a:pPr marL="171450" indent="-171450">
              <a:buFontTx/>
              <a:buChar char="-"/>
            </a:pPr>
            <a:r>
              <a:rPr lang="es-ES" baseline="0" dirty="0" smtClean="0"/>
              <a:t>Los textos deben ir en azul (utilice el azul que aparece en la opciones de color de letra - -&gt; colores recientes) en tipografía Arial y justificados.</a:t>
            </a:r>
            <a:endParaRPr lang="es-ES" dirty="0" smtClean="0"/>
          </a:p>
          <a:p>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12</a:t>
            </a:fld>
            <a:endParaRPr lang="es-ES"/>
          </a:p>
        </p:txBody>
      </p:sp>
    </p:spTree>
    <p:extLst>
      <p:ext uri="{BB962C8B-B14F-4D97-AF65-F5344CB8AC3E}">
        <p14:creationId xmlns:p14="http://schemas.microsoft.com/office/powerpoint/2010/main" val="3418026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En</a:t>
            </a:r>
            <a:r>
              <a:rPr lang="es-ES" baseline="0" dirty="0" smtClean="0"/>
              <a:t> esta diapositiva puede colocar contenidos y acompañarlos con una fotografía que vaya a lo alto del formato.</a:t>
            </a:r>
          </a:p>
          <a:p>
            <a:pPr marL="171450" indent="-171450">
              <a:buFontTx/>
              <a:buChar char="-"/>
            </a:pPr>
            <a:r>
              <a:rPr lang="es-ES" baseline="0" dirty="0" smtClean="0"/>
              <a:t>Los textos deben ir en azul (utilice el azul que aparece en la opciones de color de letra - -&gt; colores recientes) en tipografía Arial y justificados.</a:t>
            </a:r>
            <a:endParaRPr lang="es-ES" dirty="0" smtClean="0"/>
          </a:p>
          <a:p>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13</a:t>
            </a:fld>
            <a:endParaRPr lang="es-ES"/>
          </a:p>
        </p:txBody>
      </p:sp>
    </p:spTree>
    <p:extLst>
      <p:ext uri="{BB962C8B-B14F-4D97-AF65-F5344CB8AC3E}">
        <p14:creationId xmlns:p14="http://schemas.microsoft.com/office/powerpoint/2010/main" val="1039680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En</a:t>
            </a:r>
            <a:r>
              <a:rPr lang="es-ES" baseline="0" dirty="0" smtClean="0"/>
              <a:t> esta diapositiva puede colocar contenidos y acompañarlos con una fotografía que vaya a lo alto del formato.</a:t>
            </a:r>
          </a:p>
          <a:p>
            <a:pPr marL="171450" indent="-171450">
              <a:buFontTx/>
              <a:buChar char="-"/>
            </a:pPr>
            <a:r>
              <a:rPr lang="es-ES" baseline="0" dirty="0" smtClean="0"/>
              <a:t>Los textos deben ir en azul (utilice el azul que aparece en la opciones de color de letra - -&gt; colores recientes) en tipografía Arial y justificados.</a:t>
            </a:r>
            <a:endParaRPr lang="es-ES" dirty="0" smtClean="0"/>
          </a:p>
          <a:p>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14</a:t>
            </a:fld>
            <a:endParaRPr lang="es-ES"/>
          </a:p>
        </p:txBody>
      </p:sp>
    </p:spTree>
    <p:extLst>
      <p:ext uri="{BB962C8B-B14F-4D97-AF65-F5344CB8AC3E}">
        <p14:creationId xmlns:p14="http://schemas.microsoft.com/office/powerpoint/2010/main" val="3634313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En</a:t>
            </a:r>
            <a:r>
              <a:rPr lang="es-ES" baseline="0" dirty="0" smtClean="0"/>
              <a:t> esta diapositiva puede colocar contenidos y acompañarlos con una fotografía que vaya a lo alto del formato.</a:t>
            </a:r>
          </a:p>
          <a:p>
            <a:pPr marL="171450" indent="-171450">
              <a:buFontTx/>
              <a:buChar char="-"/>
            </a:pPr>
            <a:r>
              <a:rPr lang="es-ES" baseline="0" dirty="0" smtClean="0"/>
              <a:t>Los textos deben ir en azul (utilice el azul que aparece en la opciones de color de letra - -&gt; colores recientes) en tipografía Arial y justificados.</a:t>
            </a:r>
            <a:endParaRPr lang="es-ES" dirty="0" smtClean="0"/>
          </a:p>
          <a:p>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15</a:t>
            </a:fld>
            <a:endParaRPr lang="es-ES"/>
          </a:p>
        </p:txBody>
      </p:sp>
    </p:spTree>
    <p:extLst>
      <p:ext uri="{BB962C8B-B14F-4D97-AF65-F5344CB8AC3E}">
        <p14:creationId xmlns:p14="http://schemas.microsoft.com/office/powerpoint/2010/main" val="3069887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En</a:t>
            </a:r>
            <a:r>
              <a:rPr lang="es-ES" baseline="0" dirty="0" smtClean="0"/>
              <a:t> esta diapositiva puede colocar contenidos y acompañarlos con una fotografía que vaya a lo alto del formato.</a:t>
            </a:r>
          </a:p>
          <a:p>
            <a:pPr marL="171450" indent="-171450">
              <a:buFontTx/>
              <a:buChar char="-"/>
            </a:pPr>
            <a:r>
              <a:rPr lang="es-ES" baseline="0" dirty="0" smtClean="0"/>
              <a:t>Los textos deben ir en azul (utilice el azul que aparece en la opciones de color de letra - -&gt; colores recientes) en tipografía Arial y justificados.</a:t>
            </a:r>
            <a:endParaRPr lang="es-ES" dirty="0" smtClean="0"/>
          </a:p>
          <a:p>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16</a:t>
            </a:fld>
            <a:endParaRPr lang="es-ES"/>
          </a:p>
        </p:txBody>
      </p:sp>
    </p:spTree>
    <p:extLst>
      <p:ext uri="{BB962C8B-B14F-4D97-AF65-F5344CB8AC3E}">
        <p14:creationId xmlns:p14="http://schemas.microsoft.com/office/powerpoint/2010/main" val="30912917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En</a:t>
            </a:r>
            <a:r>
              <a:rPr lang="es-ES" baseline="0" dirty="0" smtClean="0"/>
              <a:t> esta diapositiva puede colocar contenidos y acompañarlos con una fotografía que vaya a lo alto del formato.</a:t>
            </a:r>
          </a:p>
          <a:p>
            <a:pPr marL="171450" indent="-171450">
              <a:buFontTx/>
              <a:buChar char="-"/>
            </a:pPr>
            <a:r>
              <a:rPr lang="es-ES" baseline="0" dirty="0" smtClean="0"/>
              <a:t>Los textos deben ir en azul (utilice el azul que aparece en la opciones de color de letra - -&gt; colores recientes) en tipografía Arial y justificados.</a:t>
            </a:r>
            <a:endParaRPr lang="es-ES" dirty="0" smtClean="0"/>
          </a:p>
          <a:p>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17</a:t>
            </a:fld>
            <a:endParaRPr lang="es-ES"/>
          </a:p>
        </p:txBody>
      </p:sp>
    </p:spTree>
    <p:extLst>
      <p:ext uri="{BB962C8B-B14F-4D97-AF65-F5344CB8AC3E}">
        <p14:creationId xmlns:p14="http://schemas.microsoft.com/office/powerpoint/2010/main" val="1232028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Utilice</a:t>
            </a:r>
            <a:r>
              <a:rPr lang="es-ES" baseline="0" dirty="0" smtClean="0"/>
              <a:t> esta diapositiva si</a:t>
            </a:r>
            <a:r>
              <a:rPr lang="es-ES" dirty="0" smtClean="0"/>
              <a:t> necesita</a:t>
            </a:r>
            <a:r>
              <a:rPr lang="es-ES" baseline="0" dirty="0" smtClean="0"/>
              <a:t> incluir textos más extensos.</a:t>
            </a:r>
          </a:p>
          <a:p>
            <a:pPr marL="171450" indent="-171450">
              <a:buFontTx/>
              <a:buChar char="-"/>
            </a:pPr>
            <a:r>
              <a:rPr lang="es-ES" baseline="0" dirty="0" smtClean="0"/>
              <a:t>Los textos deben ir en azul (utilice el azul que aparece en la opciones de color de letra - -&gt; colores recientes) en tipografía Arial y justificados.</a:t>
            </a:r>
            <a:endParaRPr lang="es-ES" dirty="0" smtClean="0"/>
          </a:p>
          <a:p>
            <a:pPr marL="171450" indent="-171450">
              <a:buFontTx/>
              <a:buChar char="-"/>
            </a:pPr>
            <a:r>
              <a:rPr lang="es-ES" baseline="0" dirty="0" smtClean="0"/>
              <a:t>Asegúrese que los textos no se monten sobre la franja verde.</a:t>
            </a:r>
            <a:endParaRPr lang="es-ES" dirty="0" smtClean="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18</a:t>
            </a:fld>
            <a:endParaRPr lang="es-ES"/>
          </a:p>
        </p:txBody>
      </p:sp>
    </p:spTree>
    <p:extLst>
      <p:ext uri="{BB962C8B-B14F-4D97-AF65-F5344CB8AC3E}">
        <p14:creationId xmlns:p14="http://schemas.microsoft.com/office/powerpoint/2010/main" val="2904416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Utilice</a:t>
            </a:r>
            <a:r>
              <a:rPr lang="es-ES" baseline="0" dirty="0" smtClean="0"/>
              <a:t> esta diapositiva si</a:t>
            </a:r>
            <a:r>
              <a:rPr lang="es-ES" dirty="0" smtClean="0"/>
              <a:t> necesita</a:t>
            </a:r>
            <a:r>
              <a:rPr lang="es-ES" baseline="0" dirty="0" smtClean="0"/>
              <a:t> incluir textos más extensos.</a:t>
            </a:r>
          </a:p>
          <a:p>
            <a:pPr marL="171450" indent="-171450">
              <a:buFontTx/>
              <a:buChar char="-"/>
            </a:pPr>
            <a:r>
              <a:rPr lang="es-ES" baseline="0" dirty="0" smtClean="0"/>
              <a:t>Los textos deben ir en azul (utilice el azul que aparece en la opciones de color de letra - -&gt; colores recientes) en tipografía Arial y justificados.</a:t>
            </a:r>
            <a:endParaRPr lang="es-ES" dirty="0" smtClean="0"/>
          </a:p>
          <a:p>
            <a:pPr marL="171450" indent="-171450">
              <a:buFontTx/>
              <a:buChar char="-"/>
            </a:pPr>
            <a:r>
              <a:rPr lang="es-ES" baseline="0" dirty="0" smtClean="0"/>
              <a:t>Asegúrese que los textos no se monten sobre la franja verde.</a:t>
            </a:r>
            <a:endParaRPr lang="es-ES" dirty="0" smtClean="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19</a:t>
            </a:fld>
            <a:endParaRPr lang="es-ES"/>
          </a:p>
        </p:txBody>
      </p:sp>
    </p:spTree>
    <p:extLst>
      <p:ext uri="{BB962C8B-B14F-4D97-AF65-F5344CB8AC3E}">
        <p14:creationId xmlns:p14="http://schemas.microsoft.com/office/powerpoint/2010/main" val="2971059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Utilice</a:t>
            </a:r>
            <a:r>
              <a:rPr lang="es-ES" baseline="0" dirty="0" smtClean="0"/>
              <a:t> esta diapositiva si</a:t>
            </a:r>
            <a:r>
              <a:rPr lang="es-ES" dirty="0" smtClean="0"/>
              <a:t> necesita</a:t>
            </a:r>
            <a:r>
              <a:rPr lang="es-ES" baseline="0" dirty="0" smtClean="0"/>
              <a:t> incluir textos más extensos.</a:t>
            </a:r>
          </a:p>
          <a:p>
            <a:pPr marL="171450" indent="-171450">
              <a:buFontTx/>
              <a:buChar char="-"/>
            </a:pPr>
            <a:r>
              <a:rPr lang="es-ES" baseline="0" dirty="0" smtClean="0"/>
              <a:t>Los textos deben ir en azul (utilice el azul que aparece en la opciones de color de letra - -&gt; colores recientes) en tipografía Arial y justificados.</a:t>
            </a:r>
            <a:endParaRPr lang="es-ES" dirty="0" smtClean="0"/>
          </a:p>
          <a:p>
            <a:pPr marL="171450" indent="-171450">
              <a:buFontTx/>
              <a:buChar char="-"/>
            </a:pPr>
            <a:r>
              <a:rPr lang="es-ES" baseline="0" dirty="0" smtClean="0"/>
              <a:t>Asegúrese que los textos no se monten sobre la franja verde.</a:t>
            </a:r>
            <a:endParaRPr lang="es-ES" dirty="0" smtClean="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20</a:t>
            </a:fld>
            <a:endParaRPr lang="es-ES"/>
          </a:p>
        </p:txBody>
      </p:sp>
    </p:spTree>
    <p:extLst>
      <p:ext uri="{BB962C8B-B14F-4D97-AF65-F5344CB8AC3E}">
        <p14:creationId xmlns:p14="http://schemas.microsoft.com/office/powerpoint/2010/main" val="955858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Utilice esta diapositiva para incluir tablas y gráficos.</a:t>
            </a:r>
            <a:endParaRPr lang="es-ES" baseline="0" dirty="0" smtClean="0"/>
          </a:p>
          <a:p>
            <a:pPr marL="171450" indent="-171450">
              <a:buFontTx/>
              <a:buChar char="-"/>
            </a:pPr>
            <a:r>
              <a:rPr lang="es-ES" baseline="0" dirty="0" smtClean="0"/>
              <a:t>Los textos deben ir en azul (utilice el azul que aparece en la opciones de color de letra - -&gt; colores recientes) en tipografía Arial.</a:t>
            </a:r>
            <a:endParaRPr lang="es-ES" dirty="0" smtClean="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21</a:t>
            </a:fld>
            <a:endParaRPr lang="es-ES"/>
          </a:p>
        </p:txBody>
      </p:sp>
    </p:spTree>
    <p:extLst>
      <p:ext uri="{BB962C8B-B14F-4D97-AF65-F5344CB8AC3E}">
        <p14:creationId xmlns:p14="http://schemas.microsoft.com/office/powerpoint/2010/main" val="2773784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Escriba en esta diapositiva el titulo de</a:t>
            </a:r>
            <a:r>
              <a:rPr lang="es-ES" baseline="0" dirty="0" smtClean="0"/>
              <a:t> la presentación y si lo desea puede agregar los temas que va exponer.</a:t>
            </a:r>
          </a:p>
          <a:p>
            <a:pPr marL="171450" indent="-171450">
              <a:buFontTx/>
              <a:buChar char="-"/>
            </a:pPr>
            <a:r>
              <a:rPr lang="es-ES" baseline="0" dirty="0" smtClean="0"/>
              <a:t>Si va a dejar solo el titulo déjelo centrado en la diapositiva.</a:t>
            </a:r>
          </a:p>
          <a:p>
            <a:pPr marL="171450" indent="-171450">
              <a:buFontTx/>
              <a:buChar char="-"/>
            </a:pPr>
            <a:r>
              <a:rPr lang="es-ES" baseline="0" dirty="0" smtClean="0"/>
              <a:t>Los textos deben ir en color blanco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a:t>
            </a:fld>
            <a:endParaRPr lang="es-ES"/>
          </a:p>
        </p:txBody>
      </p:sp>
    </p:spTree>
    <p:extLst>
      <p:ext uri="{BB962C8B-B14F-4D97-AF65-F5344CB8AC3E}">
        <p14:creationId xmlns:p14="http://schemas.microsoft.com/office/powerpoint/2010/main" val="27947692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Utilice</a:t>
            </a:r>
            <a:r>
              <a:rPr lang="es-ES" baseline="0" dirty="0" smtClean="0"/>
              <a:t> esta diapositiva si</a:t>
            </a:r>
            <a:r>
              <a:rPr lang="es-ES" dirty="0" smtClean="0"/>
              <a:t> necesita</a:t>
            </a:r>
            <a:r>
              <a:rPr lang="es-ES" baseline="0" dirty="0" smtClean="0"/>
              <a:t> incluir textos más extensos.</a:t>
            </a:r>
          </a:p>
          <a:p>
            <a:pPr marL="171450" indent="-171450">
              <a:buFontTx/>
              <a:buChar char="-"/>
            </a:pPr>
            <a:r>
              <a:rPr lang="es-ES" baseline="0" dirty="0" smtClean="0"/>
              <a:t>Los textos deben ir en azul (utilice el azul que aparece en la opciones de color de letra - -&gt; colores recientes) en tipografía Arial y justificados.</a:t>
            </a:r>
            <a:endParaRPr lang="es-ES" dirty="0" smtClean="0"/>
          </a:p>
          <a:p>
            <a:pPr marL="171450" indent="-171450">
              <a:buFontTx/>
              <a:buChar char="-"/>
            </a:pPr>
            <a:r>
              <a:rPr lang="es-ES" baseline="0" dirty="0" smtClean="0"/>
              <a:t>Asegúrese que los textos no se monten sobre la franja verde.</a:t>
            </a:r>
            <a:endParaRPr lang="es-ES" dirty="0" smtClean="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22</a:t>
            </a:fld>
            <a:endParaRPr lang="es-ES"/>
          </a:p>
        </p:txBody>
      </p:sp>
    </p:spTree>
    <p:extLst>
      <p:ext uri="{BB962C8B-B14F-4D97-AF65-F5344CB8AC3E}">
        <p14:creationId xmlns:p14="http://schemas.microsoft.com/office/powerpoint/2010/main" val="28393379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Utilice</a:t>
            </a:r>
            <a:r>
              <a:rPr lang="es-ES" baseline="0" dirty="0" smtClean="0"/>
              <a:t> esta diapositiva al final de su presentación</a:t>
            </a:r>
          </a:p>
          <a:p>
            <a:pPr marL="171450" indent="-171450">
              <a:buFontTx/>
              <a:buChar char="-"/>
            </a:pPr>
            <a:r>
              <a:rPr lang="es-ES" baseline="0" smtClean="0"/>
              <a:t>Esta </a:t>
            </a:r>
            <a:r>
              <a:rPr lang="es-ES" baseline="0" dirty="0" smtClean="0"/>
              <a:t>diapositiva no debe modificarse</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23</a:t>
            </a:fld>
            <a:endParaRPr lang="es-ES"/>
          </a:p>
        </p:txBody>
      </p:sp>
    </p:spTree>
    <p:extLst>
      <p:ext uri="{BB962C8B-B14F-4D97-AF65-F5344CB8AC3E}">
        <p14:creationId xmlns:p14="http://schemas.microsoft.com/office/powerpoint/2010/main" val="3649474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Utilice</a:t>
            </a:r>
            <a:r>
              <a:rPr lang="es-ES" baseline="0" dirty="0" smtClean="0"/>
              <a:t> esta diapositiva si</a:t>
            </a:r>
            <a:r>
              <a:rPr lang="es-ES" dirty="0" smtClean="0"/>
              <a:t> necesita</a:t>
            </a:r>
            <a:r>
              <a:rPr lang="es-ES" baseline="0" dirty="0" smtClean="0"/>
              <a:t> incluir textos más extensos.</a:t>
            </a:r>
          </a:p>
          <a:p>
            <a:pPr marL="171450" indent="-171450">
              <a:buFontTx/>
              <a:buChar char="-"/>
            </a:pPr>
            <a:r>
              <a:rPr lang="es-ES" baseline="0" dirty="0" smtClean="0"/>
              <a:t>Los textos deben ir en azul (utilice el azul que aparece en la opciones de color de letra - -&gt; colores recientes) en tipografía Arial y justificados.</a:t>
            </a:r>
            <a:endParaRPr lang="es-ES" dirty="0" smtClean="0"/>
          </a:p>
          <a:p>
            <a:pPr marL="171450" indent="-171450">
              <a:buFontTx/>
              <a:buChar char="-"/>
            </a:pPr>
            <a:r>
              <a:rPr lang="es-ES" baseline="0" dirty="0" smtClean="0"/>
              <a:t>Asegúrese que los textos no se monten sobre la franja verde.</a:t>
            </a:r>
            <a:endParaRPr lang="es-ES" dirty="0" smtClean="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3</a:t>
            </a:fld>
            <a:endParaRPr lang="es-ES"/>
          </a:p>
        </p:txBody>
      </p:sp>
    </p:spTree>
    <p:extLst>
      <p:ext uri="{BB962C8B-B14F-4D97-AF65-F5344CB8AC3E}">
        <p14:creationId xmlns:p14="http://schemas.microsoft.com/office/powerpoint/2010/main" val="4241313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Utilice esta diapositiva para incluir tablas y gráficos.</a:t>
            </a:r>
            <a:endParaRPr lang="es-ES" baseline="0" dirty="0" smtClean="0"/>
          </a:p>
          <a:p>
            <a:pPr marL="171450" indent="-171450">
              <a:buFontTx/>
              <a:buChar char="-"/>
            </a:pPr>
            <a:r>
              <a:rPr lang="es-ES" baseline="0" dirty="0" smtClean="0"/>
              <a:t>Los textos deben ir en azul (utilice el azul que aparece en la opciones de color de letra - -&gt; colores recientes) en tipografía Arial.</a:t>
            </a:r>
            <a:endParaRPr lang="es-ES" dirty="0" smtClean="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4</a:t>
            </a:fld>
            <a:endParaRPr lang="es-ES"/>
          </a:p>
        </p:txBody>
      </p:sp>
    </p:spTree>
    <p:extLst>
      <p:ext uri="{BB962C8B-B14F-4D97-AF65-F5344CB8AC3E}">
        <p14:creationId xmlns:p14="http://schemas.microsoft.com/office/powerpoint/2010/main" val="2122404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Utilice</a:t>
            </a:r>
            <a:r>
              <a:rPr lang="es-ES" baseline="0" dirty="0" smtClean="0"/>
              <a:t> esta diapositiva si</a:t>
            </a:r>
            <a:r>
              <a:rPr lang="es-ES" dirty="0" smtClean="0"/>
              <a:t> necesita</a:t>
            </a:r>
            <a:r>
              <a:rPr lang="es-ES" baseline="0" dirty="0" smtClean="0"/>
              <a:t> incluir textos más extensos.</a:t>
            </a:r>
          </a:p>
          <a:p>
            <a:pPr marL="171450" indent="-171450">
              <a:buFontTx/>
              <a:buChar char="-"/>
            </a:pPr>
            <a:r>
              <a:rPr lang="es-ES" baseline="0" dirty="0" smtClean="0"/>
              <a:t>Los textos deben ir en azul (utilice el azul que aparece en la opciones de color de letra - -&gt; colores recientes) en tipografía Arial y justificados.</a:t>
            </a:r>
            <a:endParaRPr lang="es-ES" dirty="0" smtClean="0"/>
          </a:p>
          <a:p>
            <a:pPr marL="171450" indent="-171450">
              <a:buFontTx/>
              <a:buChar char="-"/>
            </a:pPr>
            <a:r>
              <a:rPr lang="es-ES" baseline="0" dirty="0" smtClean="0"/>
              <a:t>Asegúrese que los textos no se monten sobre la franja verde.</a:t>
            </a:r>
            <a:endParaRPr lang="es-ES" dirty="0" smtClean="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6</a:t>
            </a:fld>
            <a:endParaRPr lang="es-ES"/>
          </a:p>
        </p:txBody>
      </p:sp>
    </p:spTree>
    <p:extLst>
      <p:ext uri="{BB962C8B-B14F-4D97-AF65-F5344CB8AC3E}">
        <p14:creationId xmlns:p14="http://schemas.microsoft.com/office/powerpoint/2010/main" val="205880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Utilice</a:t>
            </a:r>
            <a:r>
              <a:rPr lang="es-ES" baseline="0" dirty="0" smtClean="0"/>
              <a:t> esta diapositiva si</a:t>
            </a:r>
            <a:r>
              <a:rPr lang="es-ES" dirty="0" smtClean="0"/>
              <a:t> necesita</a:t>
            </a:r>
            <a:r>
              <a:rPr lang="es-ES" baseline="0" dirty="0" smtClean="0"/>
              <a:t> incluir textos más extensos.</a:t>
            </a:r>
          </a:p>
          <a:p>
            <a:pPr marL="171450" indent="-171450">
              <a:buFontTx/>
              <a:buChar char="-"/>
            </a:pPr>
            <a:r>
              <a:rPr lang="es-ES" baseline="0" dirty="0" smtClean="0"/>
              <a:t>Los textos deben ir en azul (utilice el azul que aparece en la opciones de color de letra - -&gt; colores recientes) en tipografía Arial y justificados.</a:t>
            </a:r>
            <a:endParaRPr lang="es-ES" dirty="0" smtClean="0"/>
          </a:p>
          <a:p>
            <a:pPr marL="171450" indent="-171450">
              <a:buFontTx/>
              <a:buChar char="-"/>
            </a:pPr>
            <a:r>
              <a:rPr lang="es-ES" baseline="0" dirty="0" smtClean="0"/>
              <a:t>Asegúrese que los textos no se monten sobre la franja verde.</a:t>
            </a:r>
            <a:endParaRPr lang="es-ES" dirty="0" smtClean="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7</a:t>
            </a:fld>
            <a:endParaRPr lang="es-ES"/>
          </a:p>
        </p:txBody>
      </p:sp>
    </p:spTree>
    <p:extLst>
      <p:ext uri="{BB962C8B-B14F-4D97-AF65-F5344CB8AC3E}">
        <p14:creationId xmlns:p14="http://schemas.microsoft.com/office/powerpoint/2010/main" val="2601530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Utilice</a:t>
            </a:r>
            <a:r>
              <a:rPr lang="es-ES" baseline="0" dirty="0" smtClean="0"/>
              <a:t> esta diapositiva si</a:t>
            </a:r>
            <a:r>
              <a:rPr lang="es-ES" dirty="0" smtClean="0"/>
              <a:t> necesita</a:t>
            </a:r>
            <a:r>
              <a:rPr lang="es-ES" baseline="0" dirty="0" smtClean="0"/>
              <a:t> incluir textos más extensos.</a:t>
            </a:r>
          </a:p>
          <a:p>
            <a:pPr marL="171450" indent="-171450">
              <a:buFontTx/>
              <a:buChar char="-"/>
            </a:pPr>
            <a:r>
              <a:rPr lang="es-ES" baseline="0" dirty="0" smtClean="0"/>
              <a:t>Los textos deben ir en azul (utilice el azul que aparece en la opciones de color de letra - -&gt; colores recientes) en tipografía Arial y justificados.</a:t>
            </a:r>
            <a:endParaRPr lang="es-ES" dirty="0" smtClean="0"/>
          </a:p>
          <a:p>
            <a:pPr marL="171450" indent="-171450">
              <a:buFontTx/>
              <a:buChar char="-"/>
            </a:pPr>
            <a:r>
              <a:rPr lang="es-ES" baseline="0" dirty="0" smtClean="0"/>
              <a:t>Asegúrese que los textos no se monten sobre la franja verde.</a:t>
            </a:r>
            <a:endParaRPr lang="es-ES" dirty="0" smtClean="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9</a:t>
            </a:fld>
            <a:endParaRPr lang="es-ES"/>
          </a:p>
        </p:txBody>
      </p:sp>
    </p:spTree>
    <p:extLst>
      <p:ext uri="{BB962C8B-B14F-4D97-AF65-F5344CB8AC3E}">
        <p14:creationId xmlns:p14="http://schemas.microsoft.com/office/powerpoint/2010/main" val="3048561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Utilice</a:t>
            </a:r>
            <a:r>
              <a:rPr lang="es-ES" baseline="0" dirty="0" smtClean="0"/>
              <a:t> esta diapositiva si</a:t>
            </a:r>
            <a:r>
              <a:rPr lang="es-ES" dirty="0" smtClean="0"/>
              <a:t> necesita</a:t>
            </a:r>
            <a:r>
              <a:rPr lang="es-ES" baseline="0" dirty="0" smtClean="0"/>
              <a:t> incluir textos más extensos.</a:t>
            </a:r>
          </a:p>
          <a:p>
            <a:pPr marL="171450" indent="-171450">
              <a:buFontTx/>
              <a:buChar char="-"/>
            </a:pPr>
            <a:r>
              <a:rPr lang="es-ES" baseline="0" dirty="0" smtClean="0"/>
              <a:t>Los textos deben ir en azul (utilice el azul que aparece en la opciones de color de letra - -&gt; colores recientes) en tipografía Arial y justificados.</a:t>
            </a:r>
            <a:endParaRPr lang="es-ES" dirty="0" smtClean="0"/>
          </a:p>
          <a:p>
            <a:pPr marL="171450" indent="-171450">
              <a:buFontTx/>
              <a:buChar char="-"/>
            </a:pPr>
            <a:r>
              <a:rPr lang="es-ES" baseline="0" dirty="0" smtClean="0"/>
              <a:t>Asegúrese que los textos no se monten sobre la franja verde.</a:t>
            </a:r>
            <a:endParaRPr lang="es-ES" dirty="0" smtClean="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10</a:t>
            </a:fld>
            <a:endParaRPr lang="es-ES"/>
          </a:p>
        </p:txBody>
      </p:sp>
    </p:spTree>
    <p:extLst>
      <p:ext uri="{BB962C8B-B14F-4D97-AF65-F5344CB8AC3E}">
        <p14:creationId xmlns:p14="http://schemas.microsoft.com/office/powerpoint/2010/main" val="121688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smtClean="0"/>
              <a:t>En</a:t>
            </a:r>
            <a:r>
              <a:rPr lang="es-ES" baseline="0" dirty="0" smtClean="0"/>
              <a:t> esta diapositiva puede colocar contenidos y acompañarlos con una fotografía que vaya a lo alto del formato.</a:t>
            </a:r>
          </a:p>
          <a:p>
            <a:pPr marL="171450" indent="-171450">
              <a:buFontTx/>
              <a:buChar char="-"/>
            </a:pPr>
            <a:r>
              <a:rPr lang="es-ES" baseline="0" dirty="0" smtClean="0"/>
              <a:t>Los textos deben ir en azul (utilice el azul que aparece en la opciones de color de letra - -&gt; colores recientes) en tipografía Arial y justificados.</a:t>
            </a:r>
            <a:endParaRPr lang="es-ES" dirty="0" smtClean="0"/>
          </a:p>
          <a:p>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11</a:t>
            </a:fld>
            <a:endParaRPr lang="es-ES"/>
          </a:p>
        </p:txBody>
      </p:sp>
    </p:spTree>
    <p:extLst>
      <p:ext uri="{BB962C8B-B14F-4D97-AF65-F5344CB8AC3E}">
        <p14:creationId xmlns:p14="http://schemas.microsoft.com/office/powerpoint/2010/main" val="18026201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3" name="Imagen 2" descr="Plantilla-presentaciones_naranja_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67866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smtClean="0"/>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9315191A-A0A9-294A-9DF6-EE4FF7E8A271}" type="datetimeFigureOut">
              <a:rPr lang="es-ES" smtClean="0"/>
              <a:t>01/10/2019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1883728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smtClean="0"/>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9315191A-A0A9-294A-9DF6-EE4FF7E8A271}" type="datetimeFigureOut">
              <a:rPr lang="es-ES" smtClean="0"/>
              <a:t>01/10/2019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3585630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9315191A-A0A9-294A-9DF6-EE4FF7E8A271}" type="datetimeFigureOut">
              <a:rPr lang="es-ES" smtClean="0"/>
              <a:t>01/10/2019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31163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154781"/>
            <a:ext cx="2057400" cy="3290888"/>
          </a:xfrm>
        </p:spPr>
        <p:txBody>
          <a:bodyPr vert="eaVert"/>
          <a:lstStyle/>
          <a:p>
            <a:r>
              <a:rPr lang="es-ES_tradnl" smtClean="0"/>
              <a:t>Clic para editar título</a:t>
            </a:r>
            <a:endParaRPr lang="es-ES"/>
          </a:p>
        </p:txBody>
      </p:sp>
      <p:sp>
        <p:nvSpPr>
          <p:cNvPr id="3" name="Marcador de texto vertical 2"/>
          <p:cNvSpPr>
            <a:spLocks noGrp="1"/>
          </p:cNvSpPr>
          <p:nvPr>
            <p:ph type="body" orient="vert" idx="1"/>
          </p:nvPr>
        </p:nvSpPr>
        <p:spPr>
          <a:xfrm>
            <a:off x="457200" y="154781"/>
            <a:ext cx="6019800" cy="3290888"/>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9315191A-A0A9-294A-9DF6-EE4FF7E8A271}" type="datetimeFigureOut">
              <a:rPr lang="es-ES" smtClean="0"/>
              <a:t>01/10/2019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547917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lantilla presentaciones_naranja_Mesa de trabajo 1 copi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913925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2" name="Imagen 1" descr="Plantilla presentaciones_naranja_Mesa de trabajo 1 copia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4557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pic>
        <p:nvPicPr>
          <p:cNvPr id="2" name="Imagen 1" descr="plantillappt_0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69976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173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3" name="Imagen 2" descr="Plantilla-presentaciones_naranja_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749994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5979"/>
            <a:ext cx="8229600" cy="857250"/>
          </a:xfrm>
        </p:spPr>
        <p:txBody>
          <a:bodyPr/>
          <a:lstStyle>
            <a:lvl1pPr>
              <a:defRPr/>
            </a:lvl1pPr>
          </a:lstStyle>
          <a:p>
            <a:r>
              <a:rPr lang="es-ES_tradnl" smtClean="0"/>
              <a:t>Clic para editar título</a:t>
            </a:r>
            <a:endParaRPr lang="es-ES"/>
          </a:p>
        </p:txBody>
      </p:sp>
      <p:sp>
        <p:nvSpPr>
          <p:cNvPr id="3" name="Marcador de texto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Marcador de contenido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texto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Marcador de contenido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7" name="Marcador de fecha 6"/>
          <p:cNvSpPr>
            <a:spLocks noGrp="1"/>
          </p:cNvSpPr>
          <p:nvPr>
            <p:ph type="dt" sz="half" idx="10"/>
          </p:nvPr>
        </p:nvSpPr>
        <p:spPr/>
        <p:txBody>
          <a:bodyPr/>
          <a:lstStyle/>
          <a:p>
            <a:fld id="{9315191A-A0A9-294A-9DF6-EE4FF7E8A271}" type="datetimeFigureOut">
              <a:rPr lang="es-ES" smtClean="0"/>
              <a:t>01/10/2019</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233219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fecha 2"/>
          <p:cNvSpPr>
            <a:spLocks noGrp="1"/>
          </p:cNvSpPr>
          <p:nvPr>
            <p:ph type="dt" sz="half" idx="10"/>
          </p:nvPr>
        </p:nvSpPr>
        <p:spPr/>
        <p:txBody>
          <a:bodyPr/>
          <a:lstStyle/>
          <a:p>
            <a:fld id="{9315191A-A0A9-294A-9DF6-EE4FF7E8A271}" type="datetimeFigureOut">
              <a:rPr lang="es-ES" smtClean="0"/>
              <a:t>01/10/2019</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176432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315191A-A0A9-294A-9DF6-EE4FF7E8A271}" type="datetimeFigureOut">
              <a:rPr lang="es-ES" smtClean="0"/>
              <a:t>01/10/2019</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1967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smtClean="0"/>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315191A-A0A9-294A-9DF6-EE4FF7E8A271}" type="datetimeFigureOut">
              <a:rPr lang="es-ES" smtClean="0"/>
              <a:t>01/10/2019</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4F79F1B-258F-D34A-B83D-65B8590C7617}" type="slidenum">
              <a:rPr lang="es-ES" smtClean="0"/>
              <a:t>‹Nº›</a:t>
            </a:fld>
            <a:endParaRPr lang="es-ES"/>
          </a:p>
        </p:txBody>
      </p:sp>
    </p:spTree>
    <p:extLst>
      <p:ext uri="{BB962C8B-B14F-4D97-AF65-F5344CB8AC3E}">
        <p14:creationId xmlns:p14="http://schemas.microsoft.com/office/powerpoint/2010/main" val="1979984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13186" y="1699709"/>
            <a:ext cx="5881803" cy="1600438"/>
          </a:xfrm>
          <a:prstGeom prst="rect">
            <a:avLst/>
          </a:prstGeom>
          <a:noFill/>
        </p:spPr>
        <p:txBody>
          <a:bodyPr wrap="none" rtlCol="0">
            <a:spAutoFit/>
          </a:bodyPr>
          <a:lstStyle/>
          <a:p>
            <a:r>
              <a:rPr lang="es-CO" sz="4400" dirty="0" smtClean="0"/>
              <a:t>PLAN DE MEJRAMIENTO </a:t>
            </a:r>
          </a:p>
          <a:p>
            <a:endParaRPr lang="es-CO" dirty="0"/>
          </a:p>
          <a:p>
            <a:endParaRPr lang="es-CO" dirty="0" smtClean="0"/>
          </a:p>
          <a:p>
            <a:r>
              <a:rPr lang="es-CO" dirty="0" smtClean="0"/>
              <a:t>ANDRES OSPINA - 1803183-84</a:t>
            </a:r>
            <a:endParaRPr lang="es-CO" dirty="0"/>
          </a:p>
        </p:txBody>
      </p:sp>
    </p:spTree>
    <p:extLst>
      <p:ext uri="{BB962C8B-B14F-4D97-AF65-F5344CB8AC3E}">
        <p14:creationId xmlns:p14="http://schemas.microsoft.com/office/powerpoint/2010/main" val="8113292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025155" y="1488215"/>
            <a:ext cx="4750619" cy="523220"/>
          </a:xfrm>
          <a:prstGeom prst="rect">
            <a:avLst/>
          </a:prstGeom>
          <a:noFill/>
        </p:spPr>
        <p:txBody>
          <a:bodyPr wrap="square" rtlCol="0">
            <a:spAutoFit/>
          </a:bodyPr>
          <a:lstStyle/>
          <a:p>
            <a:r>
              <a:rPr lang="es-ES" sz="2800" dirty="0" smtClean="0">
                <a:solidFill>
                  <a:srgbClr val="274FB2"/>
                </a:solidFill>
              </a:rPr>
              <a:t>RELACIONES</a:t>
            </a:r>
            <a:endParaRPr lang="es-ES" sz="2800" dirty="0">
              <a:solidFill>
                <a:srgbClr val="274FB2"/>
              </a:solidFill>
            </a:endParaRPr>
          </a:p>
        </p:txBody>
      </p:sp>
      <p:sp>
        <p:nvSpPr>
          <p:cNvPr id="4" name="CuadroTexto 3"/>
          <p:cNvSpPr txBox="1"/>
          <p:nvPr/>
        </p:nvSpPr>
        <p:spPr>
          <a:xfrm>
            <a:off x="858901" y="2015473"/>
            <a:ext cx="6861544" cy="2031325"/>
          </a:xfrm>
          <a:prstGeom prst="rect">
            <a:avLst/>
          </a:prstGeom>
          <a:noFill/>
        </p:spPr>
        <p:txBody>
          <a:bodyPr wrap="square" rtlCol="0">
            <a:spAutoFit/>
          </a:bodyPr>
          <a:lstStyle/>
          <a:p>
            <a:r>
              <a:rPr lang="es-MX" dirty="0"/>
              <a:t>Una relación es un término general que abarca los tipos específicos de conexiones lógicas que se pueden encontrar en los diagramas de clases y objetos. UML presenta las siguientes relaciones</a:t>
            </a:r>
            <a:r>
              <a:rPr lang="es-MX" dirty="0" smtClean="0"/>
              <a:t>:</a:t>
            </a:r>
          </a:p>
          <a:p>
            <a:endParaRPr lang="es-MX" dirty="0"/>
          </a:p>
          <a:p>
            <a:endParaRPr lang="es-MX" dirty="0" smtClean="0"/>
          </a:p>
          <a:p>
            <a:endParaRPr lang="es-MX" dirty="0" smtClean="0"/>
          </a:p>
          <a:p>
            <a:r>
              <a:rPr lang="es-MX" dirty="0"/>
              <a:t>==== Un enlace es la relación más básica entre objetos</a:t>
            </a:r>
            <a:endParaRPr lang="es-CO" dirty="0"/>
          </a:p>
        </p:txBody>
      </p:sp>
    </p:spTree>
    <p:extLst>
      <p:ext uri="{BB962C8B-B14F-4D97-AF65-F5344CB8AC3E}">
        <p14:creationId xmlns:p14="http://schemas.microsoft.com/office/powerpoint/2010/main" val="12989299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941744" y="937131"/>
            <a:ext cx="3564108" cy="523220"/>
          </a:xfrm>
          <a:prstGeom prst="rect">
            <a:avLst/>
          </a:prstGeom>
          <a:noFill/>
        </p:spPr>
        <p:txBody>
          <a:bodyPr wrap="square" rtlCol="0">
            <a:spAutoFit/>
          </a:bodyPr>
          <a:lstStyle/>
          <a:p>
            <a:r>
              <a:rPr lang="es-ES" sz="2800" dirty="0" smtClean="0">
                <a:solidFill>
                  <a:srgbClr val="274FB2"/>
                </a:solidFill>
              </a:rPr>
              <a:t>COMPOSICION</a:t>
            </a:r>
            <a:endParaRPr lang="es-ES" sz="2800" dirty="0">
              <a:solidFill>
                <a:srgbClr val="274FB2"/>
              </a:solidFill>
            </a:endParaRPr>
          </a:p>
        </p:txBody>
      </p:sp>
      <p:sp>
        <p:nvSpPr>
          <p:cNvPr id="3" name="CuadroTexto 2"/>
          <p:cNvSpPr txBox="1"/>
          <p:nvPr/>
        </p:nvSpPr>
        <p:spPr>
          <a:xfrm>
            <a:off x="4941744" y="1891238"/>
            <a:ext cx="3564108" cy="1600438"/>
          </a:xfrm>
          <a:prstGeom prst="rect">
            <a:avLst/>
          </a:prstGeom>
          <a:noFill/>
        </p:spPr>
        <p:txBody>
          <a:bodyPr wrap="square" rtlCol="0">
            <a:spAutoFit/>
          </a:bodyPr>
          <a:lstStyle/>
          <a:p>
            <a:pPr algn="just" fontAlgn="base"/>
            <a:r>
              <a:rPr lang="es-MX" sz="1400" dirty="0" smtClean="0"/>
              <a:t>La </a:t>
            </a:r>
            <a:r>
              <a:rPr lang="es-MX" sz="1400" dirty="0"/>
              <a:t>representación en UML de una relación de composición es mostrada con una figura de diamante rellenado del lado del la clase contenedora, es decir al final de la </a:t>
            </a:r>
            <a:r>
              <a:rPr lang="es-MX" sz="1400" dirty="0" smtClean="0"/>
              <a:t>línea </a:t>
            </a:r>
            <a:r>
              <a:rPr lang="es-MX" sz="1400" dirty="0"/>
              <a:t>que conecta la clase contenido con la clase contenedor.</a:t>
            </a:r>
            <a:endParaRPr lang="es-CO" sz="1400" dirty="0"/>
          </a:p>
          <a:p>
            <a:pPr algn="just" fontAlgn="base"/>
            <a:endParaRPr lang="es-CO" sz="1400" dirty="0"/>
          </a:p>
        </p:txBody>
      </p:sp>
      <p:pic>
        <p:nvPicPr>
          <p:cNvPr id="8" name="Imagen 7"/>
          <p:cNvPicPr>
            <a:picLocks noChangeAspect="1"/>
          </p:cNvPicPr>
          <p:nvPr/>
        </p:nvPicPr>
        <p:blipFill>
          <a:blip r:embed="rId3"/>
          <a:stretch>
            <a:fillRect/>
          </a:stretch>
        </p:blipFill>
        <p:spPr>
          <a:xfrm>
            <a:off x="1682886" y="666643"/>
            <a:ext cx="2017881" cy="2825033"/>
          </a:xfrm>
          <a:prstGeom prst="rect">
            <a:avLst/>
          </a:prstGeom>
        </p:spPr>
      </p:pic>
      <p:pic>
        <p:nvPicPr>
          <p:cNvPr id="9" name="Imagen 8"/>
          <p:cNvPicPr>
            <a:picLocks noChangeAspect="1"/>
          </p:cNvPicPr>
          <p:nvPr/>
        </p:nvPicPr>
        <p:blipFill>
          <a:blip r:embed="rId4"/>
          <a:stretch>
            <a:fillRect/>
          </a:stretch>
        </p:blipFill>
        <p:spPr>
          <a:xfrm>
            <a:off x="2828823" y="1891238"/>
            <a:ext cx="276225" cy="523875"/>
          </a:xfrm>
          <a:prstGeom prst="rect">
            <a:avLst/>
          </a:prstGeom>
        </p:spPr>
      </p:pic>
    </p:spTree>
    <p:extLst>
      <p:ext uri="{BB962C8B-B14F-4D97-AF65-F5344CB8AC3E}">
        <p14:creationId xmlns:p14="http://schemas.microsoft.com/office/powerpoint/2010/main" val="36017721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941744" y="937131"/>
            <a:ext cx="3564108" cy="523220"/>
          </a:xfrm>
          <a:prstGeom prst="rect">
            <a:avLst/>
          </a:prstGeom>
          <a:noFill/>
        </p:spPr>
        <p:txBody>
          <a:bodyPr wrap="square" rtlCol="0">
            <a:spAutoFit/>
          </a:bodyPr>
          <a:lstStyle/>
          <a:p>
            <a:r>
              <a:rPr lang="es-ES" sz="2800" dirty="0" smtClean="0">
                <a:solidFill>
                  <a:srgbClr val="274FB2"/>
                </a:solidFill>
              </a:rPr>
              <a:t>AGREGACION</a:t>
            </a:r>
            <a:endParaRPr lang="es-ES" sz="2800" dirty="0">
              <a:solidFill>
                <a:srgbClr val="274FB2"/>
              </a:solidFill>
            </a:endParaRPr>
          </a:p>
        </p:txBody>
      </p:sp>
      <p:sp>
        <p:nvSpPr>
          <p:cNvPr id="3" name="CuadroTexto 2"/>
          <p:cNvSpPr txBox="1"/>
          <p:nvPr/>
        </p:nvSpPr>
        <p:spPr>
          <a:xfrm>
            <a:off x="4941744" y="1891238"/>
            <a:ext cx="3564108" cy="2031325"/>
          </a:xfrm>
          <a:prstGeom prst="rect">
            <a:avLst/>
          </a:prstGeom>
          <a:noFill/>
        </p:spPr>
        <p:txBody>
          <a:bodyPr wrap="square" rtlCol="0">
            <a:spAutoFit/>
          </a:bodyPr>
          <a:lstStyle/>
          <a:p>
            <a:r>
              <a:rPr lang="es-CO" sz="1400" dirty="0"/>
              <a:t>La agregación es un tipo de relación dinámica, en donde el tiempo de vida del objeto incluido es independiente del que lo incluye (el objeto base utiliza al incluido para su funcionamiento</a:t>
            </a:r>
            <a:r>
              <a:rPr lang="es-CO" sz="1400" dirty="0" smtClean="0"/>
              <a:t>).</a:t>
            </a:r>
            <a:r>
              <a:rPr lang="es-MX" sz="1400" dirty="0" smtClean="0"/>
              <a:t> </a:t>
            </a:r>
            <a:r>
              <a:rPr lang="es-MX" sz="1400" dirty="0"/>
              <a:t>u</a:t>
            </a:r>
            <a:r>
              <a:rPr lang="es-MX" sz="1400" dirty="0" smtClean="0"/>
              <a:t>na </a:t>
            </a:r>
            <a:r>
              <a:rPr lang="es-MX" sz="1400" dirty="0"/>
              <a:t>variante de la relación de asociación “tiene un”: la agregación es más específica que la asociación. Se trata de una asociación que representa una relación de tipo parte-todo o parte-de.</a:t>
            </a:r>
            <a:endParaRPr lang="es-CO" sz="1400" dirty="0"/>
          </a:p>
        </p:txBody>
      </p:sp>
      <p:pic>
        <p:nvPicPr>
          <p:cNvPr id="8" name="Imagen 7"/>
          <p:cNvPicPr>
            <a:picLocks noChangeAspect="1"/>
          </p:cNvPicPr>
          <p:nvPr/>
        </p:nvPicPr>
        <p:blipFill>
          <a:blip r:embed="rId3"/>
          <a:stretch>
            <a:fillRect/>
          </a:stretch>
        </p:blipFill>
        <p:spPr>
          <a:xfrm>
            <a:off x="1439692" y="468401"/>
            <a:ext cx="2333321" cy="3477689"/>
          </a:xfrm>
          <a:prstGeom prst="rect">
            <a:avLst/>
          </a:prstGeom>
        </p:spPr>
      </p:pic>
      <p:pic>
        <p:nvPicPr>
          <p:cNvPr id="9" name="Imagen 8"/>
          <p:cNvPicPr>
            <a:picLocks noChangeAspect="1"/>
          </p:cNvPicPr>
          <p:nvPr/>
        </p:nvPicPr>
        <p:blipFill>
          <a:blip r:embed="rId4"/>
          <a:stretch>
            <a:fillRect/>
          </a:stretch>
        </p:blipFill>
        <p:spPr>
          <a:xfrm>
            <a:off x="2646468" y="1915205"/>
            <a:ext cx="266700" cy="714375"/>
          </a:xfrm>
          <a:prstGeom prst="rect">
            <a:avLst/>
          </a:prstGeom>
        </p:spPr>
      </p:pic>
    </p:spTree>
    <p:extLst>
      <p:ext uri="{BB962C8B-B14F-4D97-AF65-F5344CB8AC3E}">
        <p14:creationId xmlns:p14="http://schemas.microsoft.com/office/powerpoint/2010/main" val="42823011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64296" y="199662"/>
            <a:ext cx="3564108" cy="523220"/>
          </a:xfrm>
          <a:prstGeom prst="rect">
            <a:avLst/>
          </a:prstGeom>
          <a:noFill/>
        </p:spPr>
        <p:txBody>
          <a:bodyPr wrap="square" rtlCol="0">
            <a:spAutoFit/>
          </a:bodyPr>
          <a:lstStyle/>
          <a:p>
            <a:r>
              <a:rPr lang="es-ES" sz="2800" dirty="0" smtClean="0">
                <a:solidFill>
                  <a:srgbClr val="274FB2"/>
                </a:solidFill>
              </a:rPr>
              <a:t>DEPENDENCIA</a:t>
            </a:r>
            <a:endParaRPr lang="es-ES" sz="2800" dirty="0">
              <a:solidFill>
                <a:srgbClr val="274FB2"/>
              </a:solidFill>
            </a:endParaRPr>
          </a:p>
        </p:txBody>
      </p:sp>
      <p:sp>
        <p:nvSpPr>
          <p:cNvPr id="3" name="CuadroTexto 2"/>
          <p:cNvSpPr txBox="1"/>
          <p:nvPr/>
        </p:nvSpPr>
        <p:spPr>
          <a:xfrm>
            <a:off x="564296" y="744365"/>
            <a:ext cx="3564108" cy="1384995"/>
          </a:xfrm>
          <a:prstGeom prst="rect">
            <a:avLst/>
          </a:prstGeom>
          <a:noFill/>
        </p:spPr>
        <p:txBody>
          <a:bodyPr wrap="square" rtlCol="0">
            <a:spAutoFit/>
          </a:bodyPr>
          <a:lstStyle/>
          <a:p>
            <a:pPr algn="just" fontAlgn="base"/>
            <a:r>
              <a:rPr lang="es-CO" sz="1400" dirty="0"/>
              <a:t>Representa un tipo de relación muy particular, en la que una clase es instanciada (su instanciación es dependiente de otro objeto/clase). Se denota por una flecha punteada. </a:t>
            </a:r>
          </a:p>
          <a:p>
            <a:pPr algn="just" fontAlgn="base"/>
            <a:endParaRPr lang="es-CO" sz="1400" dirty="0"/>
          </a:p>
        </p:txBody>
      </p:sp>
      <p:pic>
        <p:nvPicPr>
          <p:cNvPr id="5" name="Imagen 4"/>
          <p:cNvPicPr>
            <a:picLocks noChangeAspect="1"/>
          </p:cNvPicPr>
          <p:nvPr/>
        </p:nvPicPr>
        <p:blipFill>
          <a:blip r:embed="rId3"/>
          <a:stretch>
            <a:fillRect/>
          </a:stretch>
        </p:blipFill>
        <p:spPr>
          <a:xfrm>
            <a:off x="3437381" y="2583525"/>
            <a:ext cx="5118906" cy="1002050"/>
          </a:xfrm>
          <a:prstGeom prst="rect">
            <a:avLst/>
          </a:prstGeom>
        </p:spPr>
      </p:pic>
    </p:spTree>
    <p:extLst>
      <p:ext uri="{BB962C8B-B14F-4D97-AF65-F5344CB8AC3E}">
        <p14:creationId xmlns:p14="http://schemas.microsoft.com/office/powerpoint/2010/main" val="20344932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128502" y="439984"/>
            <a:ext cx="3564108" cy="523220"/>
          </a:xfrm>
          <a:prstGeom prst="rect">
            <a:avLst/>
          </a:prstGeom>
          <a:noFill/>
        </p:spPr>
        <p:txBody>
          <a:bodyPr wrap="square" rtlCol="0">
            <a:spAutoFit/>
          </a:bodyPr>
          <a:lstStyle/>
          <a:p>
            <a:r>
              <a:rPr lang="es-ES" sz="2800" dirty="0" smtClean="0">
                <a:solidFill>
                  <a:srgbClr val="274FB2"/>
                </a:solidFill>
              </a:rPr>
              <a:t>ASOCIACION</a:t>
            </a:r>
            <a:endParaRPr lang="es-ES" sz="2800" dirty="0">
              <a:solidFill>
                <a:srgbClr val="274FB2"/>
              </a:solidFill>
            </a:endParaRPr>
          </a:p>
        </p:txBody>
      </p:sp>
      <p:sp>
        <p:nvSpPr>
          <p:cNvPr id="3" name="CuadroTexto 2"/>
          <p:cNvSpPr txBox="1"/>
          <p:nvPr/>
        </p:nvSpPr>
        <p:spPr>
          <a:xfrm>
            <a:off x="1128502" y="1176808"/>
            <a:ext cx="3564108" cy="1600438"/>
          </a:xfrm>
          <a:prstGeom prst="rect">
            <a:avLst/>
          </a:prstGeom>
          <a:noFill/>
        </p:spPr>
        <p:txBody>
          <a:bodyPr wrap="square" rtlCol="0">
            <a:spAutoFit/>
          </a:bodyPr>
          <a:lstStyle/>
          <a:p>
            <a:pPr algn="just"/>
            <a:r>
              <a:rPr lang="es-MX" sz="1400" dirty="0"/>
              <a:t>Una </a:t>
            </a:r>
            <a:r>
              <a:rPr lang="es-MX" sz="1400" i="1" dirty="0"/>
              <a:t>asociación</a:t>
            </a:r>
            <a:r>
              <a:rPr lang="es-MX" sz="1400" dirty="0"/>
              <a:t> representa a una familia de enlaces. Una asociación binaria (entre dos clases) normalmente se representa con una línea continua. Una misma asociación puede relacionar cualquier número de clases. Una asociación que relacione tres clases se llama asociación ternaria.</a:t>
            </a:r>
            <a:endParaRPr lang="es-CO" sz="1400" dirty="0"/>
          </a:p>
        </p:txBody>
      </p:sp>
      <p:pic>
        <p:nvPicPr>
          <p:cNvPr id="5" name="Imagen 4"/>
          <p:cNvPicPr>
            <a:picLocks noChangeAspect="1"/>
          </p:cNvPicPr>
          <p:nvPr/>
        </p:nvPicPr>
        <p:blipFill>
          <a:blip r:embed="rId3"/>
          <a:stretch>
            <a:fillRect/>
          </a:stretch>
        </p:blipFill>
        <p:spPr>
          <a:xfrm>
            <a:off x="1756629" y="3156220"/>
            <a:ext cx="5313860" cy="1046129"/>
          </a:xfrm>
          <a:prstGeom prst="rect">
            <a:avLst/>
          </a:prstGeom>
        </p:spPr>
      </p:pic>
    </p:spTree>
    <p:extLst>
      <p:ext uri="{BB962C8B-B14F-4D97-AF65-F5344CB8AC3E}">
        <p14:creationId xmlns:p14="http://schemas.microsoft.com/office/powerpoint/2010/main" val="15972751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972766" y="1303506"/>
            <a:ext cx="7533086" cy="523220"/>
          </a:xfrm>
          <a:prstGeom prst="rect">
            <a:avLst/>
          </a:prstGeom>
          <a:noFill/>
        </p:spPr>
        <p:txBody>
          <a:bodyPr wrap="square" rtlCol="0">
            <a:spAutoFit/>
          </a:bodyPr>
          <a:lstStyle/>
          <a:p>
            <a:r>
              <a:rPr lang="es-ES" sz="2800" dirty="0" smtClean="0">
                <a:solidFill>
                  <a:srgbClr val="274FB2"/>
                </a:solidFill>
              </a:rPr>
              <a:t>DIAGRAMA DE CLASE: RELACIONES </a:t>
            </a:r>
            <a:endParaRPr lang="es-ES" sz="2800" dirty="0">
              <a:solidFill>
                <a:srgbClr val="274FB2"/>
              </a:solidFill>
            </a:endParaRPr>
          </a:p>
        </p:txBody>
      </p:sp>
      <p:sp>
        <p:nvSpPr>
          <p:cNvPr id="3" name="CuadroTexto 2"/>
          <p:cNvSpPr txBox="1"/>
          <p:nvPr/>
        </p:nvSpPr>
        <p:spPr>
          <a:xfrm>
            <a:off x="972766" y="1916350"/>
            <a:ext cx="7533086" cy="2031325"/>
          </a:xfrm>
          <a:prstGeom prst="rect">
            <a:avLst/>
          </a:prstGeom>
          <a:noFill/>
        </p:spPr>
        <p:txBody>
          <a:bodyPr wrap="square" rtlCol="0">
            <a:spAutoFit/>
          </a:bodyPr>
          <a:lstStyle/>
          <a:p>
            <a:r>
              <a:rPr lang="es-CO" sz="1400" dirty="0"/>
              <a:t> Final de asociación:</a:t>
            </a:r>
          </a:p>
          <a:p>
            <a:r>
              <a:rPr lang="es-CO" sz="1400" dirty="0"/>
              <a:t> – multiplicidad </a:t>
            </a:r>
          </a:p>
          <a:p>
            <a:r>
              <a:rPr lang="es-CO" sz="1400" dirty="0"/>
              <a:t>– orden {</a:t>
            </a:r>
            <a:r>
              <a:rPr lang="es-CO" sz="1400" dirty="0" err="1"/>
              <a:t>unordered</a:t>
            </a:r>
            <a:r>
              <a:rPr lang="es-CO" sz="1400" dirty="0"/>
              <a:t>} (default),</a:t>
            </a:r>
          </a:p>
          <a:p>
            <a:r>
              <a:rPr lang="es-CO" sz="1400" dirty="0"/>
              <a:t>– navegación </a:t>
            </a:r>
          </a:p>
          <a:p>
            <a:r>
              <a:rPr lang="es-CO" sz="1400" dirty="0"/>
              <a:t>– agregación. Diamante agregación. Diamante lleno es composición. lleno es composición.</a:t>
            </a:r>
          </a:p>
          <a:p>
            <a:r>
              <a:rPr lang="es-CO" sz="1400" dirty="0"/>
              <a:t> –Nombre del rol </a:t>
            </a:r>
          </a:p>
          <a:p>
            <a:r>
              <a:rPr lang="es-CO" sz="1400" dirty="0"/>
              <a:t>– cambiable (default) {</a:t>
            </a:r>
            <a:r>
              <a:rPr lang="es-CO" sz="1400" dirty="0" err="1"/>
              <a:t>frozen</a:t>
            </a:r>
            <a:r>
              <a:rPr lang="es-CO" sz="1400" dirty="0"/>
              <a:t>} {</a:t>
            </a:r>
            <a:r>
              <a:rPr lang="es-CO" sz="1400" dirty="0" err="1"/>
              <a:t>addOnly</a:t>
            </a:r>
            <a:r>
              <a:rPr lang="es-CO" sz="1400" dirty="0"/>
              <a:t>} </a:t>
            </a:r>
          </a:p>
          <a:p>
            <a:r>
              <a:rPr lang="es-CO" sz="1400" dirty="0"/>
              <a:t>– visibilidad</a:t>
            </a:r>
          </a:p>
          <a:p>
            <a:pPr algn="just" fontAlgn="base"/>
            <a:endParaRPr lang="es-CO" sz="1400" dirty="0"/>
          </a:p>
        </p:txBody>
      </p:sp>
    </p:spTree>
    <p:extLst>
      <p:ext uri="{BB962C8B-B14F-4D97-AF65-F5344CB8AC3E}">
        <p14:creationId xmlns:p14="http://schemas.microsoft.com/office/powerpoint/2010/main" val="10026683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941744" y="937131"/>
            <a:ext cx="3564108" cy="954107"/>
          </a:xfrm>
          <a:prstGeom prst="rect">
            <a:avLst/>
          </a:prstGeom>
          <a:noFill/>
        </p:spPr>
        <p:txBody>
          <a:bodyPr wrap="square" rtlCol="0">
            <a:spAutoFit/>
          </a:bodyPr>
          <a:lstStyle/>
          <a:p>
            <a:r>
              <a:rPr lang="es-ES" sz="2800" dirty="0" smtClean="0">
                <a:solidFill>
                  <a:srgbClr val="274FB2"/>
                </a:solidFill>
              </a:rPr>
              <a:t>HERENCIA DIAGRAMA DE CLASES</a:t>
            </a:r>
            <a:endParaRPr lang="es-ES" sz="2800" dirty="0">
              <a:solidFill>
                <a:srgbClr val="274FB2"/>
              </a:solidFill>
            </a:endParaRPr>
          </a:p>
        </p:txBody>
      </p:sp>
      <p:sp>
        <p:nvSpPr>
          <p:cNvPr id="3" name="CuadroTexto 2"/>
          <p:cNvSpPr txBox="1"/>
          <p:nvPr/>
        </p:nvSpPr>
        <p:spPr>
          <a:xfrm>
            <a:off x="4941744" y="1891238"/>
            <a:ext cx="3564108" cy="1600438"/>
          </a:xfrm>
          <a:prstGeom prst="rect">
            <a:avLst/>
          </a:prstGeom>
          <a:noFill/>
        </p:spPr>
        <p:txBody>
          <a:bodyPr wrap="square" rtlCol="0">
            <a:spAutoFit/>
          </a:bodyPr>
          <a:lstStyle/>
          <a:p>
            <a:r>
              <a:rPr lang="es-CO" sz="1400" dirty="0"/>
              <a:t>Indica que una clase (clase derivada) hereda los métodos y atributos especificados por una clase (clase base), por lo cual una clase derivada además de tener sus propios métodos y atributos, podrá acceder a las características y atributos visibles de su clase base (</a:t>
            </a:r>
            <a:r>
              <a:rPr lang="es-CO" sz="1400" dirty="0" err="1"/>
              <a:t>public</a:t>
            </a:r>
            <a:r>
              <a:rPr lang="es-CO" sz="1400" dirty="0"/>
              <a:t> y </a:t>
            </a:r>
            <a:r>
              <a:rPr lang="es-CO" sz="1400" dirty="0" err="1"/>
              <a:t>protected</a:t>
            </a:r>
            <a:r>
              <a:rPr lang="es-CO" sz="1400" dirty="0"/>
              <a:t>).</a:t>
            </a:r>
            <a:endParaRPr lang="es-CO" sz="1400" dirty="0"/>
          </a:p>
        </p:txBody>
      </p:sp>
      <p:pic>
        <p:nvPicPr>
          <p:cNvPr id="6" name="Imagen 5"/>
          <p:cNvPicPr>
            <a:picLocks noChangeAspect="1"/>
          </p:cNvPicPr>
          <p:nvPr/>
        </p:nvPicPr>
        <p:blipFill>
          <a:blip r:embed="rId3"/>
          <a:stretch>
            <a:fillRect/>
          </a:stretch>
        </p:blipFill>
        <p:spPr>
          <a:xfrm>
            <a:off x="1673158" y="678267"/>
            <a:ext cx="2060945" cy="3124235"/>
          </a:xfrm>
          <a:prstGeom prst="rect">
            <a:avLst/>
          </a:prstGeom>
        </p:spPr>
      </p:pic>
    </p:spTree>
    <p:extLst>
      <p:ext uri="{BB962C8B-B14F-4D97-AF65-F5344CB8AC3E}">
        <p14:creationId xmlns:p14="http://schemas.microsoft.com/office/powerpoint/2010/main" val="18440295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705853" y="937131"/>
            <a:ext cx="7799999" cy="523220"/>
          </a:xfrm>
          <a:prstGeom prst="rect">
            <a:avLst/>
          </a:prstGeom>
          <a:noFill/>
        </p:spPr>
        <p:txBody>
          <a:bodyPr wrap="square" rtlCol="0">
            <a:spAutoFit/>
          </a:bodyPr>
          <a:lstStyle/>
          <a:p>
            <a:r>
              <a:rPr lang="es-ES" sz="2800" dirty="0" smtClean="0">
                <a:solidFill>
                  <a:srgbClr val="274FB2"/>
                </a:solidFill>
              </a:rPr>
              <a:t>Elementos de los diagramas UML</a:t>
            </a:r>
            <a:endParaRPr lang="es-ES" sz="2800" dirty="0">
              <a:solidFill>
                <a:srgbClr val="274FB2"/>
              </a:solidFill>
            </a:endParaRPr>
          </a:p>
        </p:txBody>
      </p:sp>
      <p:sp>
        <p:nvSpPr>
          <p:cNvPr id="3" name="CuadroTexto 2"/>
          <p:cNvSpPr txBox="1"/>
          <p:nvPr/>
        </p:nvSpPr>
        <p:spPr>
          <a:xfrm>
            <a:off x="705853" y="2037346"/>
            <a:ext cx="7799999" cy="1600438"/>
          </a:xfrm>
          <a:prstGeom prst="rect">
            <a:avLst/>
          </a:prstGeom>
          <a:noFill/>
        </p:spPr>
        <p:txBody>
          <a:bodyPr wrap="square" rtlCol="0">
            <a:spAutoFit/>
          </a:bodyPr>
          <a:lstStyle/>
          <a:p>
            <a:pPr algn="just" fontAlgn="base"/>
            <a:r>
              <a:rPr lang="es-CO" sz="1400" dirty="0"/>
              <a:t>Las clases y en general todos los elementos de los diagramas, pueden estar clasificados de acuerdo a varios criterios, como por ejemplo su objetivo dentro de un programa. Esta clasificación adicional se expresa mediante un </a:t>
            </a:r>
            <a:r>
              <a:rPr lang="es-CO" sz="1400" i="1" dirty="0"/>
              <a:t>Estereotipo</a:t>
            </a:r>
            <a:r>
              <a:rPr lang="es-CO" sz="1400" dirty="0"/>
              <a:t>. Algunos de los autores de métodos OO, establecen una clasificación de todos los objetos que pueden aparecer en un modelo. Los tipos son:</a:t>
            </a:r>
          </a:p>
          <a:p>
            <a:pPr algn="just" fontAlgn="base"/>
            <a:r>
              <a:rPr lang="es-CO" sz="1400" dirty="0"/>
              <a:t>Objetos Entidad.</a:t>
            </a:r>
          </a:p>
          <a:p>
            <a:pPr algn="just" fontAlgn="base"/>
            <a:r>
              <a:rPr lang="es-CO" sz="1400" dirty="0"/>
              <a:t>Objetos límite o interfaz.</a:t>
            </a:r>
          </a:p>
          <a:p>
            <a:pPr algn="just" fontAlgn="base"/>
            <a:r>
              <a:rPr lang="es-CO" sz="1400" dirty="0"/>
              <a:t>Objetos de control</a:t>
            </a:r>
            <a:endParaRPr lang="es-CO" sz="1400" dirty="0"/>
          </a:p>
        </p:txBody>
      </p:sp>
    </p:spTree>
    <p:extLst>
      <p:ext uri="{BB962C8B-B14F-4D97-AF65-F5344CB8AC3E}">
        <p14:creationId xmlns:p14="http://schemas.microsoft.com/office/powerpoint/2010/main" val="34311605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286000" y="1556088"/>
            <a:ext cx="4572000" cy="2031325"/>
          </a:xfrm>
          <a:prstGeom prst="rect">
            <a:avLst/>
          </a:prstGeom>
        </p:spPr>
        <p:txBody>
          <a:bodyPr>
            <a:spAutoFit/>
          </a:bodyPr>
          <a:lstStyle/>
          <a:p>
            <a:pPr algn="just"/>
            <a:r>
              <a:rPr lang="es-CO" dirty="0"/>
              <a:t>• Un Modelo Conceptual /Dominio Modelo Conceptual /Dominio es el conjunto el conjunto de diagramas de estructura estático con clases, de diagramas de estructura estático con clases, atributos y asociaciones, pero no operaciones. atributos y asociaciones, pero no operaciones.</a:t>
            </a:r>
            <a:endParaRPr lang="es-CO" dirty="0"/>
          </a:p>
        </p:txBody>
      </p:sp>
      <p:sp>
        <p:nvSpPr>
          <p:cNvPr id="3" name="CuadroTexto 2"/>
          <p:cNvSpPr txBox="1"/>
          <p:nvPr/>
        </p:nvSpPr>
        <p:spPr>
          <a:xfrm>
            <a:off x="1973179" y="601981"/>
            <a:ext cx="4750619" cy="954107"/>
          </a:xfrm>
          <a:prstGeom prst="rect">
            <a:avLst/>
          </a:prstGeom>
          <a:noFill/>
        </p:spPr>
        <p:txBody>
          <a:bodyPr wrap="square" rtlCol="0">
            <a:spAutoFit/>
          </a:bodyPr>
          <a:lstStyle/>
          <a:p>
            <a:r>
              <a:rPr lang="es-ES" sz="2800" dirty="0" smtClean="0">
                <a:solidFill>
                  <a:srgbClr val="274FB2"/>
                </a:solidFill>
              </a:rPr>
              <a:t>MODELO CONCEPTUAL/DEL DOMINIO</a:t>
            </a:r>
            <a:endParaRPr lang="es-ES" sz="2800" dirty="0">
              <a:solidFill>
                <a:srgbClr val="274FB2"/>
              </a:solidFill>
            </a:endParaRPr>
          </a:p>
        </p:txBody>
      </p:sp>
    </p:spTree>
    <p:extLst>
      <p:ext uri="{BB962C8B-B14F-4D97-AF65-F5344CB8AC3E}">
        <p14:creationId xmlns:p14="http://schemas.microsoft.com/office/powerpoint/2010/main" val="4740737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286000" y="1556088"/>
            <a:ext cx="4572000" cy="1477328"/>
          </a:xfrm>
          <a:prstGeom prst="rect">
            <a:avLst/>
          </a:prstGeom>
        </p:spPr>
        <p:txBody>
          <a:bodyPr>
            <a:spAutoFit/>
          </a:bodyPr>
          <a:lstStyle/>
          <a:p>
            <a:pPr algn="just"/>
            <a:r>
              <a:rPr lang="es-CO" dirty="0"/>
              <a:t>Representa un aspecto de la realidad</a:t>
            </a:r>
          </a:p>
          <a:p>
            <a:pPr algn="just"/>
            <a:r>
              <a:rPr lang="es-CO" dirty="0"/>
              <a:t> –Ayuda a los Ingenieros de Software a gestionar la complejidad.</a:t>
            </a:r>
          </a:p>
          <a:p>
            <a:pPr algn="just"/>
            <a:r>
              <a:rPr lang="es-CO" dirty="0"/>
              <a:t>– Es más simple que la realidad.</a:t>
            </a:r>
          </a:p>
          <a:p>
            <a:pPr algn="just"/>
            <a:endParaRPr lang="es-CO" dirty="0"/>
          </a:p>
        </p:txBody>
      </p:sp>
      <p:sp>
        <p:nvSpPr>
          <p:cNvPr id="3" name="CuadroTexto 2"/>
          <p:cNvSpPr txBox="1"/>
          <p:nvPr/>
        </p:nvSpPr>
        <p:spPr>
          <a:xfrm>
            <a:off x="1973179" y="601981"/>
            <a:ext cx="4750619" cy="954107"/>
          </a:xfrm>
          <a:prstGeom prst="rect">
            <a:avLst/>
          </a:prstGeom>
          <a:noFill/>
        </p:spPr>
        <p:txBody>
          <a:bodyPr wrap="square" rtlCol="0">
            <a:spAutoFit/>
          </a:bodyPr>
          <a:lstStyle/>
          <a:p>
            <a:r>
              <a:rPr lang="es-ES" sz="2800" dirty="0" smtClean="0">
                <a:solidFill>
                  <a:srgbClr val="274FB2"/>
                </a:solidFill>
              </a:rPr>
              <a:t>CONSTRUCCION DEL MODELO CONCEPTUAL</a:t>
            </a:r>
            <a:endParaRPr lang="es-ES" sz="2800" dirty="0">
              <a:solidFill>
                <a:srgbClr val="274FB2"/>
              </a:solidFill>
            </a:endParaRPr>
          </a:p>
        </p:txBody>
      </p:sp>
    </p:spTree>
    <p:extLst>
      <p:ext uri="{BB962C8B-B14F-4D97-AF65-F5344CB8AC3E}">
        <p14:creationId xmlns:p14="http://schemas.microsoft.com/office/powerpoint/2010/main" val="17229863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95916" y="1139252"/>
            <a:ext cx="4059958" cy="461665"/>
          </a:xfrm>
          <a:prstGeom prst="rect">
            <a:avLst/>
          </a:prstGeom>
          <a:noFill/>
        </p:spPr>
        <p:txBody>
          <a:bodyPr wrap="none" rtlCol="0">
            <a:spAutoFit/>
          </a:bodyPr>
          <a:lstStyle/>
          <a:p>
            <a:r>
              <a:rPr lang="es-ES" sz="2400" dirty="0" smtClean="0">
                <a:solidFill>
                  <a:schemeClr val="bg1"/>
                </a:solidFill>
                <a:latin typeface="Arial"/>
                <a:cs typeface="Arial"/>
              </a:rPr>
              <a:t>PLAN DE MEJORAMIENTO</a:t>
            </a:r>
            <a:endParaRPr lang="es-ES" sz="2400" dirty="0">
              <a:solidFill>
                <a:schemeClr val="bg1"/>
              </a:solidFill>
              <a:latin typeface="Arial"/>
              <a:cs typeface="Arial"/>
            </a:endParaRPr>
          </a:p>
        </p:txBody>
      </p:sp>
      <p:sp>
        <p:nvSpPr>
          <p:cNvPr id="4" name="CuadroTexto 3"/>
          <p:cNvSpPr txBox="1"/>
          <p:nvPr/>
        </p:nvSpPr>
        <p:spPr>
          <a:xfrm>
            <a:off x="1008690" y="2144216"/>
            <a:ext cx="2775119" cy="369332"/>
          </a:xfrm>
          <a:prstGeom prst="rect">
            <a:avLst/>
          </a:prstGeom>
          <a:noFill/>
        </p:spPr>
        <p:txBody>
          <a:bodyPr wrap="none" rtlCol="0">
            <a:spAutoFit/>
          </a:bodyPr>
          <a:lstStyle/>
          <a:p>
            <a:r>
              <a:rPr lang="es-ES" dirty="0" smtClean="0">
                <a:solidFill>
                  <a:schemeClr val="bg1"/>
                </a:solidFill>
                <a:latin typeface="Arial"/>
                <a:cs typeface="Arial"/>
              </a:rPr>
              <a:t>Diagrama de clases UML</a:t>
            </a:r>
            <a:endParaRPr lang="es-ES" dirty="0">
              <a:solidFill>
                <a:schemeClr val="bg1"/>
              </a:solidFill>
              <a:latin typeface="Arial"/>
              <a:cs typeface="Arial"/>
            </a:endParaRPr>
          </a:p>
        </p:txBody>
      </p:sp>
      <p:cxnSp>
        <p:nvCxnSpPr>
          <p:cNvPr id="6" name="Conector recto 5"/>
          <p:cNvCxnSpPr/>
          <p:nvPr/>
        </p:nvCxnSpPr>
        <p:spPr>
          <a:xfrm>
            <a:off x="1123481" y="2104799"/>
            <a:ext cx="231446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 name="Conector recto 7"/>
          <p:cNvCxnSpPr/>
          <p:nvPr/>
        </p:nvCxnSpPr>
        <p:spPr>
          <a:xfrm>
            <a:off x="1123481" y="2581029"/>
            <a:ext cx="231446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32640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997242" y="2184559"/>
            <a:ext cx="4572000" cy="1200329"/>
          </a:xfrm>
          <a:prstGeom prst="rect">
            <a:avLst/>
          </a:prstGeom>
        </p:spPr>
        <p:txBody>
          <a:bodyPr>
            <a:spAutoFit/>
          </a:bodyPr>
          <a:lstStyle/>
          <a:p>
            <a:pPr algn="just"/>
            <a:r>
              <a:rPr lang="es-CO" dirty="0"/>
              <a:t>Una interface es una colección de operaciones que se usa para especificar un servicio de una clase o componente. </a:t>
            </a:r>
          </a:p>
          <a:p>
            <a:pPr algn="just"/>
            <a:endParaRPr lang="es-CO" dirty="0"/>
          </a:p>
        </p:txBody>
      </p:sp>
      <p:sp>
        <p:nvSpPr>
          <p:cNvPr id="3" name="CuadroTexto 2"/>
          <p:cNvSpPr txBox="1"/>
          <p:nvPr/>
        </p:nvSpPr>
        <p:spPr>
          <a:xfrm>
            <a:off x="1997242" y="1676802"/>
            <a:ext cx="4750619" cy="523220"/>
          </a:xfrm>
          <a:prstGeom prst="rect">
            <a:avLst/>
          </a:prstGeom>
          <a:noFill/>
        </p:spPr>
        <p:txBody>
          <a:bodyPr wrap="square" rtlCol="0">
            <a:spAutoFit/>
          </a:bodyPr>
          <a:lstStyle/>
          <a:p>
            <a:r>
              <a:rPr lang="es-ES" sz="2800" dirty="0" smtClean="0">
                <a:solidFill>
                  <a:srgbClr val="274FB2"/>
                </a:solidFill>
              </a:rPr>
              <a:t>INTERFAZ</a:t>
            </a:r>
            <a:endParaRPr lang="es-ES" sz="2800" dirty="0">
              <a:solidFill>
                <a:srgbClr val="274FB2"/>
              </a:solidFill>
            </a:endParaRPr>
          </a:p>
        </p:txBody>
      </p:sp>
    </p:spTree>
    <p:extLst>
      <p:ext uri="{BB962C8B-B14F-4D97-AF65-F5344CB8AC3E}">
        <p14:creationId xmlns:p14="http://schemas.microsoft.com/office/powerpoint/2010/main" val="12976096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97305" y="2156251"/>
            <a:ext cx="6360695" cy="2031325"/>
          </a:xfrm>
          <a:prstGeom prst="rect">
            <a:avLst/>
          </a:prstGeom>
        </p:spPr>
        <p:txBody>
          <a:bodyPr wrap="square">
            <a:spAutoFit/>
          </a:bodyPr>
          <a:lstStyle/>
          <a:p>
            <a:r>
              <a:rPr lang="es-CO" dirty="0"/>
              <a:t>Una clase activa es una clase cuyos objetos poseen uno o más procesos o </a:t>
            </a:r>
            <a:r>
              <a:rPr lang="es-CO" dirty="0" err="1"/>
              <a:t>threads</a:t>
            </a:r>
            <a:r>
              <a:rPr lang="es-CO" dirty="0"/>
              <a:t> y por lo y por lo tanto pueden inicial una actividad de control. </a:t>
            </a:r>
          </a:p>
          <a:p>
            <a:r>
              <a:rPr lang="es-CO" dirty="0"/>
              <a:t>Objeto: </a:t>
            </a:r>
          </a:p>
          <a:p>
            <a:r>
              <a:rPr lang="es-CO" dirty="0"/>
              <a:t>–{active}, posee el t {active}, posee el </a:t>
            </a:r>
            <a:r>
              <a:rPr lang="es-CO" dirty="0" err="1"/>
              <a:t>thread</a:t>
            </a:r>
            <a:r>
              <a:rPr lang="es-CO" dirty="0"/>
              <a:t>, es capaz de iniciar actividad de control de control </a:t>
            </a:r>
          </a:p>
          <a:p>
            <a:r>
              <a:rPr lang="es-CO" dirty="0"/>
              <a:t>–pasivo, mantiene los datos pe los datos pero no inicia la actividad</a:t>
            </a:r>
            <a:endParaRPr lang="es-CO" dirty="0"/>
          </a:p>
        </p:txBody>
      </p:sp>
      <p:sp>
        <p:nvSpPr>
          <p:cNvPr id="3" name="CuadroTexto 2"/>
          <p:cNvSpPr txBox="1"/>
          <p:nvPr/>
        </p:nvSpPr>
        <p:spPr>
          <a:xfrm>
            <a:off x="352926" y="1363579"/>
            <a:ext cx="8008547" cy="523220"/>
          </a:xfrm>
          <a:prstGeom prst="rect">
            <a:avLst/>
          </a:prstGeom>
          <a:noFill/>
        </p:spPr>
        <p:txBody>
          <a:bodyPr wrap="square" rtlCol="0">
            <a:spAutoFit/>
          </a:bodyPr>
          <a:lstStyle/>
          <a:p>
            <a:r>
              <a:rPr lang="es-ES" sz="2800" dirty="0" smtClean="0">
                <a:solidFill>
                  <a:srgbClr val="274FB2"/>
                </a:solidFill>
              </a:rPr>
              <a:t>CLASE ACTIVA</a:t>
            </a:r>
            <a:endParaRPr lang="es-ES" sz="2800" dirty="0">
              <a:solidFill>
                <a:srgbClr val="274FB2"/>
              </a:solidFill>
            </a:endParaRPr>
          </a:p>
        </p:txBody>
      </p:sp>
    </p:spTree>
    <p:extLst>
      <p:ext uri="{BB962C8B-B14F-4D97-AF65-F5344CB8AC3E}">
        <p14:creationId xmlns:p14="http://schemas.microsoft.com/office/powerpoint/2010/main" val="25335924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286000" y="1556088"/>
            <a:ext cx="4572000" cy="1477328"/>
          </a:xfrm>
          <a:prstGeom prst="rect">
            <a:avLst/>
          </a:prstGeom>
        </p:spPr>
        <p:txBody>
          <a:bodyPr>
            <a:spAutoFit/>
          </a:bodyPr>
          <a:lstStyle/>
          <a:p>
            <a:pPr algn="just"/>
            <a:r>
              <a:rPr lang="es-CO" dirty="0"/>
              <a:t>Representa un aspecto de la realidad</a:t>
            </a:r>
          </a:p>
          <a:p>
            <a:pPr algn="just"/>
            <a:r>
              <a:rPr lang="es-CO" dirty="0"/>
              <a:t> –Ayuda a los Ingenieros de Software a gestionar la complejidad.</a:t>
            </a:r>
          </a:p>
          <a:p>
            <a:pPr algn="just"/>
            <a:r>
              <a:rPr lang="es-CO" dirty="0"/>
              <a:t>– Es más simple que la realidad.</a:t>
            </a:r>
          </a:p>
          <a:p>
            <a:pPr algn="just"/>
            <a:endParaRPr lang="es-CO" dirty="0"/>
          </a:p>
        </p:txBody>
      </p:sp>
      <p:sp>
        <p:nvSpPr>
          <p:cNvPr id="3" name="CuadroTexto 2"/>
          <p:cNvSpPr txBox="1"/>
          <p:nvPr/>
        </p:nvSpPr>
        <p:spPr>
          <a:xfrm>
            <a:off x="1973179" y="601981"/>
            <a:ext cx="4750619" cy="954107"/>
          </a:xfrm>
          <a:prstGeom prst="rect">
            <a:avLst/>
          </a:prstGeom>
          <a:noFill/>
        </p:spPr>
        <p:txBody>
          <a:bodyPr wrap="square" rtlCol="0">
            <a:spAutoFit/>
          </a:bodyPr>
          <a:lstStyle/>
          <a:p>
            <a:r>
              <a:rPr lang="es-ES" sz="2800" dirty="0" smtClean="0">
                <a:solidFill>
                  <a:srgbClr val="274FB2"/>
                </a:solidFill>
              </a:rPr>
              <a:t>CONSTRUCCION DEL MODELO CONCEPTUAL</a:t>
            </a:r>
            <a:endParaRPr lang="es-ES" sz="2800" dirty="0">
              <a:solidFill>
                <a:srgbClr val="274FB2"/>
              </a:solidFill>
            </a:endParaRPr>
          </a:p>
        </p:txBody>
      </p:sp>
    </p:spTree>
    <p:extLst>
      <p:ext uri="{BB962C8B-B14F-4D97-AF65-F5344CB8AC3E}">
        <p14:creationId xmlns:p14="http://schemas.microsoft.com/office/powerpoint/2010/main" val="23041735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37426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817315" y="2467940"/>
            <a:ext cx="4572000" cy="1200329"/>
          </a:xfrm>
          <a:prstGeom prst="rect">
            <a:avLst/>
          </a:prstGeom>
        </p:spPr>
        <p:txBody>
          <a:bodyPr>
            <a:spAutoFit/>
          </a:bodyPr>
          <a:lstStyle/>
          <a:p>
            <a:r>
              <a:rPr lang="es-CO" dirty="0"/>
              <a:t>Un diagrama de clases es un tipo de diagrama estático que describe la estructura de un sistema mostrando sus clases, atributos y las relaciones entre ellos</a:t>
            </a:r>
            <a:endParaRPr lang="es-CO" dirty="0"/>
          </a:p>
        </p:txBody>
      </p:sp>
      <p:sp>
        <p:nvSpPr>
          <p:cNvPr id="3" name="CuadroTexto 2"/>
          <p:cNvSpPr txBox="1"/>
          <p:nvPr/>
        </p:nvSpPr>
        <p:spPr>
          <a:xfrm>
            <a:off x="1817315" y="1944720"/>
            <a:ext cx="4750619" cy="523220"/>
          </a:xfrm>
          <a:prstGeom prst="rect">
            <a:avLst/>
          </a:prstGeom>
          <a:noFill/>
        </p:spPr>
        <p:txBody>
          <a:bodyPr wrap="square" rtlCol="0">
            <a:spAutoFit/>
          </a:bodyPr>
          <a:lstStyle/>
          <a:p>
            <a:r>
              <a:rPr lang="es-ES" sz="2800" dirty="0" smtClean="0">
                <a:solidFill>
                  <a:srgbClr val="274FB2"/>
                </a:solidFill>
              </a:rPr>
              <a:t>DEFINICION</a:t>
            </a:r>
            <a:endParaRPr lang="es-ES" sz="2800" dirty="0">
              <a:solidFill>
                <a:srgbClr val="274FB2"/>
              </a:solidFill>
            </a:endParaRPr>
          </a:p>
        </p:txBody>
      </p:sp>
    </p:spTree>
    <p:extLst>
      <p:ext uri="{BB962C8B-B14F-4D97-AF65-F5344CB8AC3E}">
        <p14:creationId xmlns:p14="http://schemas.microsoft.com/office/powerpoint/2010/main" val="11472883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52926" y="1367955"/>
            <a:ext cx="8032172" cy="2862322"/>
          </a:xfrm>
          <a:prstGeom prst="rect">
            <a:avLst/>
          </a:prstGeom>
        </p:spPr>
        <p:txBody>
          <a:bodyPr wrap="square">
            <a:spAutoFit/>
          </a:bodyPr>
          <a:lstStyle/>
          <a:p>
            <a:r>
              <a:rPr lang="es-MX" dirty="0"/>
              <a:t>Una clase es una descripción de conjunto de </a:t>
            </a:r>
            <a:r>
              <a:rPr lang="es-MX" dirty="0" smtClean="0"/>
              <a:t>objetos </a:t>
            </a:r>
            <a:r>
              <a:rPr lang="es-MX" dirty="0"/>
              <a:t>que comparten los mismos atributos, operaciones, métodos, relaciones y semántica</a:t>
            </a:r>
            <a:r>
              <a:rPr lang="es-MX" dirty="0" smtClean="0"/>
              <a:t>.</a:t>
            </a:r>
          </a:p>
          <a:p>
            <a:endParaRPr lang="es-MX" dirty="0"/>
          </a:p>
          <a:p>
            <a:r>
              <a:rPr lang="es-CO" dirty="0" smtClean="0"/>
              <a:t>Las clases son gráficamente representadas por cajas con </a:t>
            </a:r>
            <a:r>
              <a:rPr lang="es-CO" dirty="0" err="1" smtClean="0"/>
              <a:t>nompartimientos</a:t>
            </a:r>
            <a:r>
              <a:rPr lang="es-CO" dirty="0" smtClean="0"/>
              <a:t> para:</a:t>
            </a:r>
          </a:p>
          <a:p>
            <a:endParaRPr lang="es-CO" dirty="0"/>
          </a:p>
          <a:p>
            <a:r>
              <a:rPr lang="es-CO" dirty="0"/>
              <a:t>	</a:t>
            </a:r>
            <a:r>
              <a:rPr lang="es-CO" dirty="0" smtClean="0"/>
              <a:t>- nombre de la clase, atributos y operaciones/métodos,</a:t>
            </a:r>
          </a:p>
          <a:p>
            <a:endParaRPr lang="es-CO" dirty="0" smtClean="0"/>
          </a:p>
          <a:p>
            <a:r>
              <a:rPr lang="es-CO" dirty="0"/>
              <a:t>	</a:t>
            </a:r>
            <a:r>
              <a:rPr lang="es-CO" dirty="0" smtClean="0"/>
              <a:t>-</a:t>
            </a:r>
            <a:r>
              <a:rPr lang="es-CO" dirty="0" err="1" smtClean="0"/>
              <a:t>responsabilidades,reglas</a:t>
            </a:r>
            <a:r>
              <a:rPr lang="es-CO" dirty="0" smtClean="0"/>
              <a:t>, historias de modificaciones, </a:t>
            </a:r>
            <a:r>
              <a:rPr lang="es-CO" dirty="0" err="1" smtClean="0"/>
              <a:t>etc</a:t>
            </a:r>
            <a:endParaRPr lang="es-CO" dirty="0" smtClean="0"/>
          </a:p>
          <a:p>
            <a:endParaRPr lang="es-CO" dirty="0"/>
          </a:p>
          <a:p>
            <a:endParaRPr lang="es-CO" dirty="0" smtClean="0"/>
          </a:p>
        </p:txBody>
      </p:sp>
      <p:sp>
        <p:nvSpPr>
          <p:cNvPr id="3" name="CuadroTexto 2"/>
          <p:cNvSpPr txBox="1"/>
          <p:nvPr/>
        </p:nvSpPr>
        <p:spPr>
          <a:xfrm>
            <a:off x="352926" y="616135"/>
            <a:ext cx="8008547" cy="523220"/>
          </a:xfrm>
          <a:prstGeom prst="rect">
            <a:avLst/>
          </a:prstGeom>
          <a:noFill/>
        </p:spPr>
        <p:txBody>
          <a:bodyPr wrap="square" rtlCol="0">
            <a:spAutoFit/>
          </a:bodyPr>
          <a:lstStyle/>
          <a:p>
            <a:r>
              <a:rPr lang="es-ES" sz="2800" dirty="0" smtClean="0">
                <a:solidFill>
                  <a:srgbClr val="274FB2"/>
                </a:solidFill>
              </a:rPr>
              <a:t>DIAGRAMA DE CLASES</a:t>
            </a:r>
            <a:endParaRPr lang="es-ES" sz="2800" dirty="0">
              <a:solidFill>
                <a:srgbClr val="274FB2"/>
              </a:solidFill>
            </a:endParaRPr>
          </a:p>
        </p:txBody>
      </p:sp>
    </p:spTree>
    <p:extLst>
      <p:ext uri="{BB962C8B-B14F-4D97-AF65-F5344CB8AC3E}">
        <p14:creationId xmlns:p14="http://schemas.microsoft.com/office/powerpoint/2010/main" val="13979125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57200" y="329231"/>
            <a:ext cx="1710725" cy="646331"/>
          </a:xfrm>
          <a:prstGeom prst="rect">
            <a:avLst/>
          </a:prstGeom>
        </p:spPr>
        <p:txBody>
          <a:bodyPr wrap="none">
            <a:spAutoFit/>
          </a:bodyPr>
          <a:lstStyle/>
          <a:p>
            <a:r>
              <a:rPr lang="es-ES" sz="3600" u="sng" dirty="0">
                <a:solidFill>
                  <a:schemeClr val="bg1">
                    <a:lumMod val="85000"/>
                  </a:schemeClr>
                </a:solidFill>
              </a:rPr>
              <a:t>E</a:t>
            </a:r>
            <a:r>
              <a:rPr lang="es-ES" sz="3600" u="sng" dirty="0" smtClean="0">
                <a:solidFill>
                  <a:schemeClr val="bg1">
                    <a:lumMod val="85000"/>
                  </a:schemeClr>
                </a:solidFill>
              </a:rPr>
              <a:t>jemplo</a:t>
            </a:r>
            <a:endParaRPr lang="es-ES" sz="3600" u="sng" dirty="0">
              <a:solidFill>
                <a:schemeClr val="bg1">
                  <a:lumMod val="85000"/>
                </a:schemeClr>
              </a:solidFill>
            </a:endParaRPr>
          </a:p>
        </p:txBody>
      </p:sp>
      <p:pic>
        <p:nvPicPr>
          <p:cNvPr id="2" name="Imagen 1"/>
          <p:cNvPicPr>
            <a:picLocks noChangeAspect="1"/>
          </p:cNvPicPr>
          <p:nvPr/>
        </p:nvPicPr>
        <p:blipFill>
          <a:blip r:embed="rId2"/>
          <a:stretch>
            <a:fillRect/>
          </a:stretch>
        </p:blipFill>
        <p:spPr>
          <a:xfrm>
            <a:off x="2646949" y="1567249"/>
            <a:ext cx="4167688" cy="2667320"/>
          </a:xfrm>
          <a:prstGeom prst="rect">
            <a:avLst/>
          </a:prstGeom>
        </p:spPr>
      </p:pic>
    </p:spTree>
    <p:extLst>
      <p:ext uri="{BB962C8B-B14F-4D97-AF65-F5344CB8AC3E}">
        <p14:creationId xmlns:p14="http://schemas.microsoft.com/office/powerpoint/2010/main" val="29545638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669391" y="2014630"/>
            <a:ext cx="4750619" cy="523220"/>
          </a:xfrm>
          <a:prstGeom prst="rect">
            <a:avLst/>
          </a:prstGeom>
          <a:noFill/>
        </p:spPr>
        <p:txBody>
          <a:bodyPr wrap="square" rtlCol="0">
            <a:spAutoFit/>
          </a:bodyPr>
          <a:lstStyle/>
          <a:p>
            <a:r>
              <a:rPr lang="es-ES" sz="2800" dirty="0" smtClean="0">
                <a:solidFill>
                  <a:srgbClr val="274FB2"/>
                </a:solidFill>
              </a:rPr>
              <a:t>MIEMBROS</a:t>
            </a:r>
            <a:endParaRPr lang="es-ES" sz="2800" dirty="0">
              <a:solidFill>
                <a:srgbClr val="274FB2"/>
              </a:solidFill>
            </a:endParaRPr>
          </a:p>
        </p:txBody>
      </p:sp>
      <p:sp>
        <p:nvSpPr>
          <p:cNvPr id="4" name="CuadroTexto 3"/>
          <p:cNvSpPr txBox="1"/>
          <p:nvPr/>
        </p:nvSpPr>
        <p:spPr>
          <a:xfrm>
            <a:off x="1669391" y="2537850"/>
            <a:ext cx="4805246" cy="1200329"/>
          </a:xfrm>
          <a:prstGeom prst="rect">
            <a:avLst/>
          </a:prstGeom>
          <a:noFill/>
        </p:spPr>
        <p:txBody>
          <a:bodyPr wrap="square" rtlCol="0">
            <a:spAutoFit/>
          </a:bodyPr>
          <a:lstStyle/>
          <a:p>
            <a:r>
              <a:rPr lang="es-CO" dirty="0" smtClean="0"/>
              <a:t>UML  proporciona mecanismos para representar los miembros de la clase, como atributos y métodos, así como información adicional sobre ellos.</a:t>
            </a:r>
            <a:endParaRPr lang="es-CO" dirty="0"/>
          </a:p>
        </p:txBody>
      </p:sp>
    </p:spTree>
    <p:extLst>
      <p:ext uri="{BB962C8B-B14F-4D97-AF65-F5344CB8AC3E}">
        <p14:creationId xmlns:p14="http://schemas.microsoft.com/office/powerpoint/2010/main" val="20077531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713428" y="1492253"/>
            <a:ext cx="4750619" cy="523220"/>
          </a:xfrm>
          <a:prstGeom prst="rect">
            <a:avLst/>
          </a:prstGeom>
          <a:noFill/>
        </p:spPr>
        <p:txBody>
          <a:bodyPr wrap="square" rtlCol="0">
            <a:spAutoFit/>
          </a:bodyPr>
          <a:lstStyle/>
          <a:p>
            <a:r>
              <a:rPr lang="es-ES" sz="2800" dirty="0" smtClean="0">
                <a:solidFill>
                  <a:srgbClr val="274FB2"/>
                </a:solidFill>
              </a:rPr>
              <a:t>VISIBILIDAD</a:t>
            </a:r>
            <a:endParaRPr lang="es-ES" sz="2800" dirty="0">
              <a:solidFill>
                <a:srgbClr val="274FB2"/>
              </a:solidFill>
            </a:endParaRPr>
          </a:p>
        </p:txBody>
      </p:sp>
      <p:sp>
        <p:nvSpPr>
          <p:cNvPr id="4" name="CuadroTexto 3"/>
          <p:cNvSpPr txBox="1"/>
          <p:nvPr/>
        </p:nvSpPr>
        <p:spPr>
          <a:xfrm>
            <a:off x="713428" y="2184559"/>
            <a:ext cx="4805246" cy="1200329"/>
          </a:xfrm>
          <a:prstGeom prst="rect">
            <a:avLst/>
          </a:prstGeom>
          <a:noFill/>
        </p:spPr>
        <p:txBody>
          <a:bodyPr wrap="square" rtlCol="0">
            <a:spAutoFit/>
          </a:bodyPr>
          <a:lstStyle/>
          <a:p>
            <a:r>
              <a:rPr lang="es-MX" dirty="0"/>
              <a:t>Para especificar la visibilidad de un miembro de la </a:t>
            </a:r>
            <a:r>
              <a:rPr lang="es-MX" dirty="0" smtClean="0"/>
              <a:t>clase</a:t>
            </a:r>
            <a:r>
              <a:rPr lang="es-MX" dirty="0"/>
              <a:t> (es decir, cualquier atributo o método), se coloca uno de los siguientes signos delante de ese miembro</a:t>
            </a:r>
            <a:endParaRPr lang="es-CO" dirty="0"/>
          </a:p>
        </p:txBody>
      </p:sp>
    </p:spTree>
    <p:extLst>
      <p:ext uri="{BB962C8B-B14F-4D97-AF65-F5344CB8AC3E}">
        <p14:creationId xmlns:p14="http://schemas.microsoft.com/office/powerpoint/2010/main" val="39906128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p:cNvGraphicFramePr>
            <a:graphicFrameLocks noGrp="1"/>
          </p:cNvGraphicFramePr>
          <p:nvPr/>
        </p:nvGraphicFramePr>
        <p:xfrm>
          <a:off x="457200" y="1982787"/>
          <a:ext cx="8229600" cy="1828800"/>
        </p:xfrm>
        <a:graphic>
          <a:graphicData uri="http://schemas.openxmlformats.org/drawingml/2006/table">
            <a:tbl>
              <a:tblPr/>
              <a:tblGrid>
                <a:gridCol w="4114800">
                  <a:extLst>
                    <a:ext uri="{9D8B030D-6E8A-4147-A177-3AD203B41FA5}">
                      <a16:colId xmlns:a16="http://schemas.microsoft.com/office/drawing/2014/main" val="3663439438"/>
                    </a:ext>
                  </a:extLst>
                </a:gridCol>
                <a:gridCol w="4114800">
                  <a:extLst>
                    <a:ext uri="{9D8B030D-6E8A-4147-A177-3AD203B41FA5}">
                      <a16:colId xmlns:a16="http://schemas.microsoft.com/office/drawing/2014/main" val="3478471936"/>
                    </a:ext>
                  </a:extLst>
                </a:gridCol>
              </a:tblGrid>
              <a:tr h="0">
                <a:tc>
                  <a:txBody>
                    <a:bodyPr/>
                    <a:lstStyle/>
                    <a:p>
                      <a:pPr algn="ctr"/>
                      <a:r>
                        <a:rPr lang="es-CO" dirty="0">
                          <a:effectLst/>
                        </a:rPr>
                        <a:t>+</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CO">
                          <a:effectLst/>
                        </a:rPr>
                        <a:t>Público </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948498441"/>
                  </a:ext>
                </a:extLst>
              </a:tr>
              <a:tr h="0">
                <a:tc>
                  <a:txBody>
                    <a:bodyPr/>
                    <a:lstStyle/>
                    <a:p>
                      <a:pPr algn="ctr"/>
                      <a:r>
                        <a:rPr lang="es-CO">
                          <a:effectLst/>
                        </a:rPr>
                        <a:t>-</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CO">
                          <a:effectLst/>
                        </a:rPr>
                        <a:t>Privado </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656710790"/>
                  </a:ext>
                </a:extLst>
              </a:tr>
              <a:tr h="0">
                <a:tc>
                  <a:txBody>
                    <a:bodyPr/>
                    <a:lstStyle/>
                    <a:p>
                      <a:pPr algn="ctr"/>
                      <a:r>
                        <a:rPr lang="es-CO">
                          <a:effectLst/>
                        </a:rPr>
                        <a:t>#</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CO">
                          <a:effectLst/>
                        </a:rPr>
                        <a:t>Protegido </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32976372"/>
                  </a:ext>
                </a:extLst>
              </a:tr>
              <a:tr h="0">
                <a:tc>
                  <a:txBody>
                    <a:bodyPr/>
                    <a:lstStyle/>
                    <a:p>
                      <a:pPr algn="ctr"/>
                      <a:r>
                        <a:rPr lang="es-CO">
                          <a:effectLst/>
                        </a:rPr>
                        <a:t>/</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MX">
                          <a:effectLst/>
                        </a:rPr>
                        <a:t>Derivado (se puede combinar con otro) </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895370518"/>
                  </a:ext>
                </a:extLst>
              </a:tr>
              <a:tr h="0">
                <a:tc>
                  <a:txBody>
                    <a:bodyPr/>
                    <a:lstStyle/>
                    <a:p>
                      <a:pPr algn="ctr"/>
                      <a:r>
                        <a:rPr lang="es-CO">
                          <a:effectLst/>
                        </a:rPr>
                        <a:t>~</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CO" dirty="0">
                          <a:effectLst/>
                        </a:rPr>
                        <a:t>Paquete </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435475064"/>
                  </a:ext>
                </a:extLst>
              </a:tr>
            </a:tbl>
          </a:graphicData>
        </a:graphic>
      </p:graphicFrame>
      <p:sp>
        <p:nvSpPr>
          <p:cNvPr id="4" name="Rectángulo 3"/>
          <p:cNvSpPr/>
          <p:nvPr/>
        </p:nvSpPr>
        <p:spPr>
          <a:xfrm>
            <a:off x="457200" y="920918"/>
            <a:ext cx="2399696" cy="646331"/>
          </a:xfrm>
          <a:prstGeom prst="rect">
            <a:avLst/>
          </a:prstGeom>
        </p:spPr>
        <p:txBody>
          <a:bodyPr wrap="none">
            <a:spAutoFit/>
          </a:bodyPr>
          <a:lstStyle/>
          <a:p>
            <a:r>
              <a:rPr lang="es-ES" sz="3600" u="sng" dirty="0">
                <a:solidFill>
                  <a:schemeClr val="bg1">
                    <a:lumMod val="85000"/>
                  </a:schemeClr>
                </a:solidFill>
              </a:rPr>
              <a:t>VISIBILIDAD</a:t>
            </a:r>
            <a:endParaRPr lang="es-ES" sz="3600" u="sng" dirty="0">
              <a:solidFill>
                <a:schemeClr val="bg1">
                  <a:lumMod val="85000"/>
                </a:schemeClr>
              </a:solidFill>
            </a:endParaRPr>
          </a:p>
        </p:txBody>
      </p:sp>
    </p:spTree>
    <p:extLst>
      <p:ext uri="{BB962C8B-B14F-4D97-AF65-F5344CB8AC3E}">
        <p14:creationId xmlns:p14="http://schemas.microsoft.com/office/powerpoint/2010/main" val="21746582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77982" y="339225"/>
            <a:ext cx="4750619" cy="523220"/>
          </a:xfrm>
          <a:prstGeom prst="rect">
            <a:avLst/>
          </a:prstGeom>
          <a:noFill/>
        </p:spPr>
        <p:txBody>
          <a:bodyPr wrap="square" rtlCol="0">
            <a:spAutoFit/>
          </a:bodyPr>
          <a:lstStyle/>
          <a:p>
            <a:r>
              <a:rPr lang="es-ES" sz="2800" dirty="0" smtClean="0">
                <a:solidFill>
                  <a:srgbClr val="274FB2"/>
                </a:solidFill>
              </a:rPr>
              <a:t>AMBITOS</a:t>
            </a:r>
            <a:endParaRPr lang="es-ES" sz="2800" dirty="0">
              <a:solidFill>
                <a:srgbClr val="274FB2"/>
              </a:solidFill>
            </a:endParaRPr>
          </a:p>
        </p:txBody>
      </p:sp>
      <p:sp>
        <p:nvSpPr>
          <p:cNvPr id="4" name="CuadroTexto 3"/>
          <p:cNvSpPr txBox="1"/>
          <p:nvPr/>
        </p:nvSpPr>
        <p:spPr>
          <a:xfrm>
            <a:off x="0" y="862445"/>
            <a:ext cx="8343899" cy="3416320"/>
          </a:xfrm>
          <a:prstGeom prst="rect">
            <a:avLst/>
          </a:prstGeom>
          <a:noFill/>
        </p:spPr>
        <p:txBody>
          <a:bodyPr wrap="square" rtlCol="0">
            <a:spAutoFit/>
          </a:bodyPr>
          <a:lstStyle/>
          <a:p>
            <a:r>
              <a:rPr lang="es-MX" dirty="0"/>
              <a:t>UML especifica dos tipos de ámbitos para los miembros: </a:t>
            </a:r>
            <a:r>
              <a:rPr lang="es-MX" i="1" dirty="0"/>
              <a:t>instancias</a:t>
            </a:r>
            <a:r>
              <a:rPr lang="es-MX" dirty="0"/>
              <a:t> y </a:t>
            </a:r>
            <a:r>
              <a:rPr lang="es-MX" i="1" dirty="0"/>
              <a:t>clasificadores</a:t>
            </a:r>
            <a:r>
              <a:rPr lang="es-MX" dirty="0"/>
              <a:t> y estos últimos se representan con </a:t>
            </a:r>
            <a:r>
              <a:rPr lang="es-MX" u="sng" dirty="0"/>
              <a:t>nombres subrayados</a:t>
            </a:r>
            <a:r>
              <a:rPr lang="es-MX" dirty="0"/>
              <a:t>.</a:t>
            </a:r>
          </a:p>
          <a:p>
            <a:r>
              <a:rPr lang="es-MX" dirty="0"/>
              <a:t>Los miembros </a:t>
            </a:r>
            <a:r>
              <a:rPr lang="es-MX" b="1" dirty="0"/>
              <a:t>clasificadores</a:t>
            </a:r>
            <a:r>
              <a:rPr lang="es-MX" dirty="0"/>
              <a:t> se denotan comúnmente como “estáticos” en muchos lenguajes de programación. Su ámbito es la propia </a:t>
            </a:r>
            <a:r>
              <a:rPr lang="es-MX" dirty="0" smtClean="0"/>
              <a:t>clase.</a:t>
            </a:r>
            <a:endParaRPr lang="es-MX" dirty="0"/>
          </a:p>
          <a:p>
            <a:pPr lvl="1"/>
            <a:r>
              <a:rPr lang="es-MX" dirty="0"/>
              <a:t>Los valores de los atributos son los mismos en todas las instancias</a:t>
            </a:r>
          </a:p>
          <a:p>
            <a:pPr lvl="1"/>
            <a:r>
              <a:rPr lang="es-MX" dirty="0"/>
              <a:t>La invocación de métodos no afecta al estado de las instancias</a:t>
            </a:r>
          </a:p>
          <a:p>
            <a:r>
              <a:rPr lang="es-MX" dirty="0"/>
              <a:t>Los miembros </a:t>
            </a:r>
            <a:r>
              <a:rPr lang="es-MX" b="1" dirty="0"/>
              <a:t>instancias</a:t>
            </a:r>
            <a:r>
              <a:rPr lang="es-MX" dirty="0"/>
              <a:t> tienen como ámbito una instancia específica.</a:t>
            </a:r>
          </a:p>
          <a:p>
            <a:pPr lvl="1"/>
            <a:r>
              <a:rPr lang="es-MX" dirty="0"/>
              <a:t>Los valores de los atributos pueden variar entre instancias</a:t>
            </a:r>
          </a:p>
          <a:p>
            <a:pPr lvl="1"/>
            <a:r>
              <a:rPr lang="es-MX" dirty="0"/>
              <a:t>La invocación de métodos puede afectar al estado de las instancias(es decir, cambiar el valor de sus atributos)</a:t>
            </a:r>
          </a:p>
          <a:p>
            <a:r>
              <a:rPr lang="es-MX" dirty="0"/>
              <a:t>Para indicar que un miembro posee un ámbito de clasificador, hay que subrayar su nombre. De lo contrario, se asume por defecto que tendrá ámbito de instancia.</a:t>
            </a:r>
          </a:p>
        </p:txBody>
      </p:sp>
    </p:spTree>
    <p:extLst>
      <p:ext uri="{BB962C8B-B14F-4D97-AF65-F5344CB8AC3E}">
        <p14:creationId xmlns:p14="http://schemas.microsoft.com/office/powerpoint/2010/main" val="378344518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259</TotalTime>
  <Words>1673</Words>
  <Application>Microsoft Office PowerPoint</Application>
  <PresentationFormat>Presentación en pantalla (16:9)</PresentationFormat>
  <Paragraphs>160</Paragraphs>
  <Slides>23</Slides>
  <Notes>21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23</vt:i4>
      </vt:variant>
    </vt:vector>
  </HeadingPairs>
  <TitlesOfParts>
    <vt:vector size="26"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Andres Felipe Ospina Castro</cp:lastModifiedBy>
  <cp:revision>26</cp:revision>
  <dcterms:created xsi:type="dcterms:W3CDTF">2018-12-10T14:32:57Z</dcterms:created>
  <dcterms:modified xsi:type="dcterms:W3CDTF">2019-10-02T04:46:40Z</dcterms:modified>
</cp:coreProperties>
</file>