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notesMasterIdLst>
    <p:notesMasterId r:id="rId20"/>
  </p:notesMasterIdLst>
  <p:handoutMasterIdLst>
    <p:handoutMasterId r:id="rId21"/>
  </p:handoutMasterIdLst>
  <p:sldIdLst>
    <p:sldId id="256" r:id="rId5"/>
    <p:sldId id="258" r:id="rId6"/>
    <p:sldId id="261" r:id="rId7"/>
    <p:sldId id="262" r:id="rId8"/>
    <p:sldId id="264" r:id="rId9"/>
    <p:sldId id="265" r:id="rId10"/>
    <p:sldId id="266" r:id="rId11"/>
    <p:sldId id="271" r:id="rId12"/>
    <p:sldId id="263" r:id="rId13"/>
    <p:sldId id="267" r:id="rId14"/>
    <p:sldId id="268" r:id="rId15"/>
    <p:sldId id="270" r:id="rId16"/>
    <p:sldId id="269" r:id="rId17"/>
    <p:sldId id="259" r:id="rId18"/>
    <p:sldId id="260" r:id="rId19"/>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48" autoAdjust="0"/>
  </p:normalViewPr>
  <p:slideViewPr>
    <p:cSldViewPr snapToGrid="0">
      <p:cViewPr varScale="1">
        <p:scale>
          <a:sx n="115" d="100"/>
          <a:sy n="115" d="100"/>
        </p:scale>
        <p:origin x="372" y="114"/>
      </p:cViewPr>
      <p:guideLst/>
    </p:cSldViewPr>
  </p:slideViewPr>
  <p:notesTextViewPr>
    <p:cViewPr>
      <p:scale>
        <a:sx n="1" d="1"/>
        <a:sy n="1" d="1"/>
      </p:scale>
      <p:origin x="0" y="0"/>
    </p:cViewPr>
  </p:notesTextViewPr>
  <p:notesViewPr>
    <p:cSldViewPr snapToGrid="0">
      <p:cViewPr varScale="1">
        <p:scale>
          <a:sx n="89" d="100"/>
          <a:sy n="89" d="100"/>
        </p:scale>
        <p:origin x="378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6957B284-434F-4737-87F6-3C1E78FB2C0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6C727AB7-3970-4FE4-A134-9D1EEE3EADD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FB8E98-EB83-4166-8CDF-F8D5CC97446D}" type="datetimeFigureOut">
              <a:rPr lang="es-ES" smtClean="0"/>
              <a:t>02/12/2020</a:t>
            </a:fld>
            <a:endParaRPr lang="es-ES"/>
          </a:p>
        </p:txBody>
      </p:sp>
      <p:sp>
        <p:nvSpPr>
          <p:cNvPr id="4" name="Marcador de pie de página 3">
            <a:extLst>
              <a:ext uri="{FF2B5EF4-FFF2-40B4-BE49-F238E27FC236}">
                <a16:creationId xmlns:a16="http://schemas.microsoft.com/office/drawing/2014/main" id="{B0C17C43-A4DD-44E5-B373-511461F876E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F99C40B9-1970-4F62-BE22-5883A05E9A8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C45CBA8-3118-4264-9DB3-F09EDF8E113C}" type="slidenum">
              <a:rPr lang="es-ES" smtClean="0"/>
              <a:t>‹Nº›</a:t>
            </a:fld>
            <a:endParaRPr lang="es-ES"/>
          </a:p>
        </p:txBody>
      </p:sp>
    </p:spTree>
    <p:extLst>
      <p:ext uri="{BB962C8B-B14F-4D97-AF65-F5344CB8AC3E}">
        <p14:creationId xmlns:p14="http://schemas.microsoft.com/office/powerpoint/2010/main" val="30137989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59F1FC-52BF-40A0-B8CD-E5DB9AB207F2}" type="datetimeFigureOut">
              <a:rPr lang="es-ES" noProof="0" smtClean="0"/>
              <a:t>02/12/2020</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a:t>Editar Estilos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6CC092-CABA-48D0-B3F7-B535EA5228F9}" type="slidenum">
              <a:rPr lang="es-ES" noProof="0" smtClean="0"/>
              <a:t>‹Nº›</a:t>
            </a:fld>
            <a:endParaRPr lang="es-ES" noProof="0"/>
          </a:p>
        </p:txBody>
      </p:sp>
    </p:spTree>
    <p:extLst>
      <p:ext uri="{BB962C8B-B14F-4D97-AF65-F5344CB8AC3E}">
        <p14:creationId xmlns:p14="http://schemas.microsoft.com/office/powerpoint/2010/main" val="3533446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1</a:t>
            </a:fld>
            <a:endParaRPr lang="es-ES"/>
          </a:p>
        </p:txBody>
      </p:sp>
    </p:spTree>
    <p:extLst>
      <p:ext uri="{BB962C8B-B14F-4D97-AF65-F5344CB8AC3E}">
        <p14:creationId xmlns:p14="http://schemas.microsoft.com/office/powerpoint/2010/main" val="1737959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2</a:t>
            </a:fld>
            <a:endParaRPr lang="es-ES"/>
          </a:p>
        </p:txBody>
      </p:sp>
    </p:spTree>
    <p:extLst>
      <p:ext uri="{BB962C8B-B14F-4D97-AF65-F5344CB8AC3E}">
        <p14:creationId xmlns:p14="http://schemas.microsoft.com/office/powerpoint/2010/main" val="3926694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14</a:t>
            </a:fld>
            <a:endParaRPr lang="es-ES"/>
          </a:p>
        </p:txBody>
      </p:sp>
    </p:spTree>
    <p:extLst>
      <p:ext uri="{BB962C8B-B14F-4D97-AF65-F5344CB8AC3E}">
        <p14:creationId xmlns:p14="http://schemas.microsoft.com/office/powerpoint/2010/main" val="2708941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15</a:t>
            </a:fld>
            <a:endParaRPr lang="es-ES"/>
          </a:p>
        </p:txBody>
      </p:sp>
    </p:spTree>
    <p:extLst>
      <p:ext uri="{BB962C8B-B14F-4D97-AF65-F5344CB8AC3E}">
        <p14:creationId xmlns:p14="http://schemas.microsoft.com/office/powerpoint/2010/main" val="3359435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ángulo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es-ES" noProof="0" smtClean="0"/>
              <a:t>Haga clic para modificar el estilo de título del patrón</a:t>
            </a:r>
            <a:endParaRPr lang="es-ES" noProof="0"/>
          </a:p>
        </p:txBody>
      </p:sp>
      <p:sp>
        <p:nvSpPr>
          <p:cNvPr id="3" name="Subtítulo 2"/>
          <p:cNvSpPr>
            <a:spLocks noGrp="1"/>
          </p:cNvSpPr>
          <p:nvPr>
            <p:ph type="subTitle" idx="1" hasCustomPrompt="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editar el estilo de subtítulo del patrón</a:t>
            </a:r>
          </a:p>
        </p:txBody>
      </p:sp>
      <p:sp>
        <p:nvSpPr>
          <p:cNvPr id="4" name="Marcador de posición de fecha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7F3AD093-6935-4E25-8E83-BEC3D2E3622E}" type="datetime1">
              <a:rPr lang="es-ES" noProof="0" smtClean="0"/>
              <a:t>02/12/2020</a:t>
            </a:fld>
            <a:endParaRPr lang="es-ES" noProof="0"/>
          </a:p>
        </p:txBody>
      </p:sp>
      <p:sp>
        <p:nvSpPr>
          <p:cNvPr id="5" name="Marcador de posición de pie de página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es-ES" noProof="0"/>
          </a:p>
        </p:txBody>
      </p:sp>
      <p:sp>
        <p:nvSpPr>
          <p:cNvPr id="6" name="Marcador de posición de número de diapositiva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ángulo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ítulo 1"/>
          <p:cNvSpPr>
            <a:spLocks noGrp="1"/>
          </p:cNvSpPr>
          <p:nvPr>
            <p:ph type="title"/>
          </p:nvPr>
        </p:nvSpPr>
        <p:spPr>
          <a:xfrm>
            <a:off x="581192" y="702156"/>
            <a:ext cx="11029616" cy="1013800"/>
          </a:xfrm>
        </p:spPr>
        <p:txBody>
          <a:bodyPr rtlCol="0"/>
          <a:lstStyle/>
          <a:p>
            <a:pPr rtl="0"/>
            <a:r>
              <a:rPr lang="es-ES" noProof="0" smtClean="0"/>
              <a:t>Haga clic para modificar el estilo de título del patrón</a:t>
            </a:r>
            <a:endParaRPr lang="es-ES" noProof="0"/>
          </a:p>
        </p:txBody>
      </p:sp>
      <p:sp>
        <p:nvSpPr>
          <p:cNvPr id="3" name="Marcador de posición de texto vertical 2"/>
          <p:cNvSpPr>
            <a:spLocks noGrp="1"/>
          </p:cNvSpPr>
          <p:nvPr>
            <p:ph type="body" orient="vert" idx="1" hasCustomPrompt="1"/>
          </p:nvPr>
        </p:nvSpPr>
        <p:spPr/>
        <p:txBody>
          <a:bodyPr vert="eaVert" rtlCol="0" anchor="t"/>
          <a:lstStyle>
            <a:lvl1pPr algn="l">
              <a:defRPr/>
            </a:lvl1pPr>
            <a:lvl2pPr algn="l">
              <a:defRPr/>
            </a:lvl2pPr>
            <a:lvl3pPr algn="l">
              <a:defRPr/>
            </a:lvl3pPr>
            <a:lvl4pPr algn="l">
              <a:defRPr/>
            </a:lvl4pPr>
            <a:lvl5pPr algn="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p:txBody>
          <a:bodyPr rtlCol="0"/>
          <a:lstStyle/>
          <a:p>
            <a:pPr rtl="0"/>
            <a:fld id="{90FE6873-B7CD-47F1-B4BA-70026F4A4FD4}" type="datetime1">
              <a:rPr lang="es-ES" noProof="0" smtClean="0"/>
              <a:t>02/12/2020</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ángulo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vertical 1"/>
          <p:cNvSpPr>
            <a:spLocks noGrp="1"/>
          </p:cNvSpPr>
          <p:nvPr>
            <p:ph type="title" orient="vert" hasCustomPrompt="1"/>
          </p:nvPr>
        </p:nvSpPr>
        <p:spPr>
          <a:xfrm>
            <a:off x="8839201" y="675726"/>
            <a:ext cx="2004164" cy="5183073"/>
          </a:xfrm>
        </p:spPr>
        <p:txBody>
          <a:bodyPr vert="eaVert" rtlCol="0"/>
          <a:lstStyle/>
          <a:p>
            <a:pPr rtl="0"/>
            <a:r>
              <a:rPr lang="es-ES" noProof="0"/>
              <a:t>Haga clic para modificar el estilo del título principal</a:t>
            </a:r>
          </a:p>
        </p:txBody>
      </p:sp>
      <p:sp>
        <p:nvSpPr>
          <p:cNvPr id="3" name="Marcador de posición de texto vertical 2"/>
          <p:cNvSpPr>
            <a:spLocks noGrp="1"/>
          </p:cNvSpPr>
          <p:nvPr>
            <p:ph type="body" orient="vert" idx="1" hasCustomPrompt="1"/>
          </p:nvPr>
        </p:nvSpPr>
        <p:spPr>
          <a:xfrm>
            <a:off x="774923" y="675726"/>
            <a:ext cx="7896279" cy="5183073"/>
          </a:xfrm>
        </p:spPr>
        <p:txBody>
          <a:bodyPr vert="eaVert" rtlCol="0" anchor="t"/>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96AA1814-B970-47C5-B4E1-BCA0D77E15F3}" type="datetime1">
              <a:rPr lang="es-ES" noProof="0" smtClean="0"/>
              <a:t>02/12/2020</a:t>
            </a:fld>
            <a:endParaRPr lang="es-ES" noProof="0"/>
          </a:p>
        </p:txBody>
      </p:sp>
      <p:sp>
        <p:nvSpPr>
          <p:cNvPr id="5" name="Marcador de posición de pie de página 4"/>
          <p:cNvSpPr>
            <a:spLocks noGrp="1"/>
          </p:cNvSpPr>
          <p:nvPr>
            <p:ph type="ftr" sz="quarter" idx="11"/>
          </p:nvPr>
        </p:nvSpPr>
        <p:spPr>
          <a:xfrm>
            <a:off x="774923" y="5951811"/>
            <a:ext cx="7896279" cy="365125"/>
          </a:xfrm>
        </p:spPr>
        <p:txBody>
          <a:bodyPr rtlCol="0"/>
          <a:lstStyle/>
          <a:p>
            <a:pPr rtl="0"/>
            <a:endParaRPr lang="es-ES" noProof="0"/>
          </a:p>
        </p:txBody>
      </p:sp>
      <p:sp>
        <p:nvSpPr>
          <p:cNvPr id="6" name="Marcador de posición de número de diapositiva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7" name="Rectángulo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2" y="702156"/>
            <a:ext cx="11029616" cy="1013800"/>
          </a:xfrm>
        </p:spPr>
        <p:txBody>
          <a:bodyPr rtlCol="0"/>
          <a:lstStyle/>
          <a:p>
            <a:pPr rtl="0"/>
            <a:r>
              <a:rPr lang="es-ES" noProof="0" smtClean="0"/>
              <a:t>Haga clic para modificar el estilo de título del patrón</a:t>
            </a:r>
            <a:endParaRPr lang="es-ES" noProof="0"/>
          </a:p>
        </p:txBody>
      </p:sp>
      <p:sp>
        <p:nvSpPr>
          <p:cNvPr id="3" name="Marcador de posición de contenido 2"/>
          <p:cNvSpPr>
            <a:spLocks noGrp="1"/>
          </p:cNvSpPr>
          <p:nvPr>
            <p:ph idx="1" hasCustomPrompt="1"/>
          </p:nvPr>
        </p:nvSpPr>
        <p:spPr>
          <a:xfrm>
            <a:off x="581192" y="2180496"/>
            <a:ext cx="11029615" cy="3678303"/>
          </a:xfrm>
        </p:spPr>
        <p:txBody>
          <a:bodyPr rtlCol="0"/>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p:txBody>
          <a:bodyPr rtlCol="0"/>
          <a:lstStyle/>
          <a:p>
            <a:pPr rtl="0"/>
            <a:fld id="{3ECF8AC2-1C52-4F78-88EE-331D670B19A5}" type="datetime1">
              <a:rPr lang="es-ES" noProof="0" smtClean="0"/>
              <a:t>02/12/2020</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a:xfrm>
            <a:off x="10558300" y="5956137"/>
            <a:ext cx="1052508" cy="365125"/>
          </a:xfrm>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ángulo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es-ES" noProof="0" smtClean="0"/>
              <a:t>Haga clic para modificar el estilo de título del patrón</a:t>
            </a:r>
            <a:endParaRPr lang="es-ES" noProof="0"/>
          </a:p>
        </p:txBody>
      </p:sp>
      <p:sp>
        <p:nvSpPr>
          <p:cNvPr id="3" name="Marcador de posición de texto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Editar estilos de texto del patrón</a:t>
            </a:r>
          </a:p>
        </p:txBody>
      </p:sp>
      <p:sp>
        <p:nvSpPr>
          <p:cNvPr id="4" name="Marcador de posición de fecha 3"/>
          <p:cNvSpPr>
            <a:spLocks noGrp="1"/>
          </p:cNvSpPr>
          <p:nvPr>
            <p:ph type="dt" sz="half" idx="10"/>
          </p:nvPr>
        </p:nvSpPr>
        <p:spPr/>
        <p:txBody>
          <a:bodyPr rtlCol="0"/>
          <a:lstStyle>
            <a:lvl1pPr>
              <a:defRPr>
                <a:solidFill>
                  <a:schemeClr val="accent1">
                    <a:lumMod val="75000"/>
                    <a:lumOff val="25000"/>
                  </a:schemeClr>
                </a:solidFill>
              </a:defRPr>
            </a:lvl1pPr>
          </a:lstStyle>
          <a:p>
            <a:pPr rtl="0"/>
            <a:fld id="{FE6CF4E9-F423-4970-91B6-143DF72FA056}" type="datetime1">
              <a:rPr lang="es-ES" noProof="0" smtClean="0"/>
              <a:t>02/12/2020</a:t>
            </a:fld>
            <a:endParaRPr lang="es-ES" noProof="0"/>
          </a:p>
        </p:txBody>
      </p:sp>
      <p:sp>
        <p:nvSpPr>
          <p:cNvPr id="5" name="Marcador de posición de pie de página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s-ES" noProof="0"/>
          </a:p>
        </p:txBody>
      </p:sp>
      <p:sp>
        <p:nvSpPr>
          <p:cNvPr id="6" name="Marcador de posición de número de diapositiva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ángulo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729658"/>
            <a:ext cx="11029616" cy="988332"/>
          </a:xfrm>
        </p:spPr>
        <p:txBody>
          <a:bodyPr rtlCol="0"/>
          <a:lstStyle/>
          <a:p>
            <a:pPr rtl="0"/>
            <a:r>
              <a:rPr lang="es-ES" noProof="0" smtClean="0"/>
              <a:t>Haga clic para modificar el estilo de título del patrón</a:t>
            </a:r>
            <a:endParaRPr lang="es-ES" noProof="0"/>
          </a:p>
        </p:txBody>
      </p:sp>
      <p:sp>
        <p:nvSpPr>
          <p:cNvPr id="3" name="Marcador de posición de contenido 2"/>
          <p:cNvSpPr>
            <a:spLocks noGrp="1"/>
          </p:cNvSpPr>
          <p:nvPr>
            <p:ph sz="half" idx="1" hasCustomPrompt="1"/>
          </p:nvPr>
        </p:nvSpPr>
        <p:spPr>
          <a:xfrm>
            <a:off x="581193" y="2228003"/>
            <a:ext cx="5422390" cy="3633047"/>
          </a:xfrm>
        </p:spPr>
        <p:txBody>
          <a:bodyPr rtlCol="0">
            <a:normAutofit/>
          </a:bodyPr>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contenido 3"/>
          <p:cNvSpPr>
            <a:spLocks noGrp="1"/>
          </p:cNvSpPr>
          <p:nvPr>
            <p:ph sz="half" idx="2" hasCustomPrompt="1"/>
          </p:nvPr>
        </p:nvSpPr>
        <p:spPr>
          <a:xfrm>
            <a:off x="6188417" y="2228003"/>
            <a:ext cx="5422392" cy="3633047"/>
          </a:xfrm>
        </p:spPr>
        <p:txBody>
          <a:bodyPr rtlCol="0">
            <a:normAutofit/>
          </a:bodyPr>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fecha 4"/>
          <p:cNvSpPr>
            <a:spLocks noGrp="1"/>
          </p:cNvSpPr>
          <p:nvPr>
            <p:ph type="dt" sz="half" idx="10"/>
          </p:nvPr>
        </p:nvSpPr>
        <p:spPr/>
        <p:txBody>
          <a:bodyPr rtlCol="0"/>
          <a:lstStyle/>
          <a:p>
            <a:pPr rtl="0"/>
            <a:fld id="{E3955445-6089-478A-9DA1-4738AC4A8C11}" type="datetime1">
              <a:rPr lang="es-ES" noProof="0" smtClean="0"/>
              <a:t>02/12/2020</a:t>
            </a:fld>
            <a:endParaRPr lang="es-ES" noProof="0"/>
          </a:p>
        </p:txBody>
      </p:sp>
      <p:sp>
        <p:nvSpPr>
          <p:cNvPr id="6" name="Marcador de posición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ángulo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ítulo 1"/>
          <p:cNvSpPr>
            <a:spLocks noGrp="1"/>
          </p:cNvSpPr>
          <p:nvPr>
            <p:ph type="title"/>
          </p:nvPr>
        </p:nvSpPr>
        <p:spPr>
          <a:xfrm>
            <a:off x="581193" y="729658"/>
            <a:ext cx="11029616" cy="988332"/>
          </a:xfrm>
        </p:spPr>
        <p:txBody>
          <a:bodyPr rtlCol="0"/>
          <a:lstStyle/>
          <a:p>
            <a:pPr rtl="0"/>
            <a:r>
              <a:rPr lang="es-ES" noProof="0" smtClean="0"/>
              <a:t>Haga clic para modificar el estilo de título del patrón</a:t>
            </a:r>
            <a:endParaRPr lang="es-ES" noProof="0"/>
          </a:p>
        </p:txBody>
      </p:sp>
      <p:sp>
        <p:nvSpPr>
          <p:cNvPr id="3" name="Marcador de posición de texto 2"/>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4" name="Marcador de posición de contenido 3"/>
          <p:cNvSpPr>
            <a:spLocks noGrp="1"/>
          </p:cNvSpPr>
          <p:nvPr>
            <p:ph sz="half" idx="2" hasCustomPrompt="1"/>
          </p:nvPr>
        </p:nvSpPr>
        <p:spPr>
          <a:xfrm>
            <a:off x="581194" y="2926052"/>
            <a:ext cx="5393100" cy="2934999"/>
          </a:xfrm>
        </p:spPr>
        <p:txBody>
          <a:bodyPr rtlCol="0" anchor="t">
            <a:normAutofit/>
          </a:bodyPr>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texto 4"/>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6" name="Marcador de posición de contenido 5"/>
          <p:cNvSpPr>
            <a:spLocks noGrp="1"/>
          </p:cNvSpPr>
          <p:nvPr>
            <p:ph sz="quarter" idx="4" hasCustomPrompt="1"/>
          </p:nvPr>
        </p:nvSpPr>
        <p:spPr>
          <a:xfrm>
            <a:off x="6217709" y="2926052"/>
            <a:ext cx="5393100" cy="2934999"/>
          </a:xfrm>
        </p:spPr>
        <p:txBody>
          <a:bodyPr rtlCol="0" anchor="t">
            <a:normAutofit/>
          </a:bodyPr>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p:cNvSpPr>
            <a:spLocks noGrp="1"/>
          </p:cNvSpPr>
          <p:nvPr>
            <p:ph type="dt" sz="half" idx="10"/>
          </p:nvPr>
        </p:nvSpPr>
        <p:spPr/>
        <p:txBody>
          <a:bodyPr rtlCol="0"/>
          <a:lstStyle/>
          <a:p>
            <a:pPr rtl="0"/>
            <a:fld id="{F32D574B-5FDE-4FDF-8F45-99828D8C688F}" type="datetime1">
              <a:rPr lang="es-ES" noProof="0" smtClean="0"/>
              <a:t>02/12/2020</a:t>
            </a:fld>
            <a:endParaRPr lang="es-ES" noProof="0"/>
          </a:p>
        </p:txBody>
      </p:sp>
      <p:sp>
        <p:nvSpPr>
          <p:cNvPr id="8" name="Marcador de posición de pie de página 7"/>
          <p:cNvSpPr>
            <a:spLocks noGrp="1"/>
          </p:cNvSpPr>
          <p:nvPr>
            <p:ph type="ftr" sz="quarter" idx="11"/>
          </p:nvPr>
        </p:nvSpPr>
        <p:spPr/>
        <p:txBody>
          <a:bodyPr rtlCol="0"/>
          <a:lstStyle/>
          <a:p>
            <a:pPr rtl="0"/>
            <a:endParaRPr lang="es-ES" noProof="0"/>
          </a:p>
        </p:txBody>
      </p:sp>
      <p:sp>
        <p:nvSpPr>
          <p:cNvPr id="9" name="Marcador de número de diapositiva 8"/>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Marcador de posición de fecha 2"/>
          <p:cNvSpPr>
            <a:spLocks noGrp="1"/>
          </p:cNvSpPr>
          <p:nvPr>
            <p:ph type="dt" sz="half" idx="10"/>
          </p:nvPr>
        </p:nvSpPr>
        <p:spPr/>
        <p:txBody>
          <a:bodyPr rtlCol="0"/>
          <a:lstStyle/>
          <a:p>
            <a:pPr rtl="0"/>
            <a:fld id="{5C9631C6-D8ED-4343-819F-B7AEF7D4E056}" type="datetime1">
              <a:rPr lang="es-ES" noProof="0" smtClean="0"/>
              <a:t>02/12/2020</a:t>
            </a:fld>
            <a:endParaRPr lang="es-ES" noProof="0"/>
          </a:p>
        </p:txBody>
      </p:sp>
      <p:sp>
        <p:nvSpPr>
          <p:cNvPr id="4" name="Marcador de posición de pie de página 3"/>
          <p:cNvSpPr>
            <a:spLocks noGrp="1"/>
          </p:cNvSpPr>
          <p:nvPr>
            <p:ph type="ftr" sz="quarter" idx="11"/>
          </p:nvPr>
        </p:nvSpPr>
        <p:spPr/>
        <p:txBody>
          <a:bodyPr rtlCol="0"/>
          <a:lstStyle/>
          <a:p>
            <a:pPr rtl="0"/>
            <a:endParaRPr lang="es-ES" noProof="0"/>
          </a:p>
        </p:txBody>
      </p:sp>
      <p:sp>
        <p:nvSpPr>
          <p:cNvPr id="5" name="Marcador de posición de número de diapositiva 4"/>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
        <p:nvSpPr>
          <p:cNvPr id="7" name="Rectángulo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ítulo 1"/>
          <p:cNvSpPr>
            <a:spLocks noGrp="1"/>
          </p:cNvSpPr>
          <p:nvPr>
            <p:ph type="title"/>
          </p:nvPr>
        </p:nvSpPr>
        <p:spPr>
          <a:xfrm>
            <a:off x="575894" y="729658"/>
            <a:ext cx="11029616" cy="988332"/>
          </a:xfrm>
        </p:spPr>
        <p:txBody>
          <a:bodyPr rtlCol="0"/>
          <a:lstStyle/>
          <a:p>
            <a:pPr rtl="0"/>
            <a:r>
              <a:rPr lang="es-ES" noProof="0" smtClean="0"/>
              <a:t>Haga clic para modificar el estilo de título del patrón</a:t>
            </a:r>
            <a:endParaRPr lang="es-ES" noProof="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rtlCol="0"/>
          <a:lstStyle/>
          <a:p>
            <a:pPr rtl="0"/>
            <a:fld id="{146FA238-7AE4-47C1-BF2A-706B9C8FFAA8}" type="datetime1">
              <a:rPr lang="es-ES" noProof="0" smtClean="0"/>
              <a:t>02/12/2020</a:t>
            </a:fld>
            <a:endParaRPr lang="es-ES" noProof="0"/>
          </a:p>
        </p:txBody>
      </p:sp>
      <p:sp>
        <p:nvSpPr>
          <p:cNvPr id="3" name="Marcador de posición de pie de página 2"/>
          <p:cNvSpPr>
            <a:spLocks noGrp="1"/>
          </p:cNvSpPr>
          <p:nvPr>
            <p:ph type="ftr" sz="quarter" idx="11"/>
          </p:nvPr>
        </p:nvSpPr>
        <p:spPr/>
        <p:txBody>
          <a:bodyPr rtlCol="0"/>
          <a:lstStyle/>
          <a:p>
            <a:pPr rtl="0"/>
            <a:endParaRPr lang="es-ES" noProof="0"/>
          </a:p>
        </p:txBody>
      </p:sp>
      <p:sp>
        <p:nvSpPr>
          <p:cNvPr id="4" name="Marcador de número de diapositiva 3"/>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ángulo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es-ES" noProof="0" smtClean="0"/>
              <a:t>Haga clic para modificar el estilo de título del patrón</a:t>
            </a:r>
            <a:endParaRPr lang="es-ES" noProof="0"/>
          </a:p>
        </p:txBody>
      </p:sp>
      <p:sp>
        <p:nvSpPr>
          <p:cNvPr id="3" name="Marcador de posición de contenido 2"/>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texto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dirty="0"/>
              <a:t>Editar Estilos de texto del patrón</a:t>
            </a:r>
          </a:p>
        </p:txBody>
      </p:sp>
      <p:sp>
        <p:nvSpPr>
          <p:cNvPr id="5" name="Marcador de posición de fecha 4"/>
          <p:cNvSpPr>
            <a:spLocks noGrp="1"/>
          </p:cNvSpPr>
          <p:nvPr>
            <p:ph type="dt" sz="half" idx="10"/>
          </p:nvPr>
        </p:nvSpPr>
        <p:spPr/>
        <p:txBody>
          <a:bodyPr rtlCol="0"/>
          <a:lstStyle>
            <a:lvl1pPr>
              <a:defRPr>
                <a:solidFill>
                  <a:schemeClr val="accent1">
                    <a:lumMod val="75000"/>
                    <a:lumOff val="25000"/>
                  </a:schemeClr>
                </a:solidFill>
              </a:defRPr>
            </a:lvl1pPr>
          </a:lstStyle>
          <a:p>
            <a:pPr rtl="0"/>
            <a:fld id="{1E6D5EDF-0088-49D6-AAFA-F513F5E3B893}" type="datetime1">
              <a:rPr lang="es-ES" noProof="0" smtClean="0"/>
              <a:t>02/12/2020</a:t>
            </a:fld>
            <a:endParaRPr lang="es-ES" noProof="0"/>
          </a:p>
        </p:txBody>
      </p:sp>
      <p:sp>
        <p:nvSpPr>
          <p:cNvPr id="6" name="Marcador de posición de pie de página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s-ES" noProof="0"/>
          </a:p>
        </p:txBody>
      </p:sp>
      <p:sp>
        <p:nvSpPr>
          <p:cNvPr id="7" name="Marcador de posición de número de diapositiva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es-ES" noProof="0" smtClean="0"/>
              <a:t>Haga clic para modificar el estilo de título del patrón</a:t>
            </a:r>
            <a:endParaRPr lang="es-ES" noProof="0"/>
          </a:p>
        </p:txBody>
      </p:sp>
      <p:sp>
        <p:nvSpPr>
          <p:cNvPr id="3" name="Marcador de posición de imagen 2"/>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smtClean="0"/>
              <a:t>Haga clic en el icono para agregar una imagen</a:t>
            </a:r>
            <a:endParaRPr lang="es-ES" noProof="0"/>
          </a:p>
        </p:txBody>
      </p:sp>
      <p:sp>
        <p:nvSpPr>
          <p:cNvPr id="4" name="Marcador de posición de texto 3"/>
          <p:cNvSpPr>
            <a:spLocks noGrp="1"/>
          </p:cNvSpPr>
          <p:nvPr>
            <p:ph type="body" sz="half" idx="2" hasCustomPrompt="1"/>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5" name="Marcador de posición de fecha 4"/>
          <p:cNvSpPr>
            <a:spLocks noGrp="1"/>
          </p:cNvSpPr>
          <p:nvPr>
            <p:ph type="dt" sz="half" idx="10"/>
          </p:nvPr>
        </p:nvSpPr>
        <p:spPr/>
        <p:txBody>
          <a:bodyPr rtlCol="0"/>
          <a:lstStyle/>
          <a:p>
            <a:pPr rtl="0"/>
            <a:fld id="{9E2E0ACB-2DC9-41EC-A846-D82D047DE411}" type="datetime1">
              <a:rPr lang="es-ES" noProof="0" smtClean="0"/>
              <a:t>02/12/2020</a:t>
            </a:fld>
            <a:endParaRPr lang="es-ES" noProof="0"/>
          </a:p>
        </p:txBody>
      </p:sp>
      <p:sp>
        <p:nvSpPr>
          <p:cNvPr id="6" name="Marcador de posición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títu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es-ES" noProof="0"/>
              <a:t>Haga clic para modificar el estilo de título del patrón</a:t>
            </a:r>
          </a:p>
        </p:txBody>
      </p:sp>
      <p:sp>
        <p:nvSpPr>
          <p:cNvPr id="3" name="Marcador de posición de texto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8DB00A2C-96CA-430C-81E9-81B790CC7C63}" type="datetime1">
              <a:rPr lang="es-ES" noProof="0" smtClean="0"/>
              <a:t>02/12/2020</a:t>
            </a:fld>
            <a:endParaRPr lang="es-ES" noProof="0"/>
          </a:p>
        </p:txBody>
      </p:sp>
      <p:sp>
        <p:nvSpPr>
          <p:cNvPr id="5" name="Marcador de posición de pie de página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es-ES" noProof="0"/>
          </a:p>
        </p:txBody>
      </p:sp>
      <p:sp>
        <p:nvSpPr>
          <p:cNvPr id="6" name="Marcador de posición de número de diapositiva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es-ES" noProof="0" smtClean="0"/>
              <a:pPr rtl="0"/>
              <a:t>‹Nº›</a:t>
            </a:fld>
            <a:endParaRPr lang="es-ES" noProof="0"/>
          </a:p>
        </p:txBody>
      </p:sp>
      <p:sp>
        <p:nvSpPr>
          <p:cNvPr id="9" name="Rectángulo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ángulo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ángulo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hyperlink" Target="https://colombia.as.com/colombia/2020/05/20/tikitakas/1589973602_760524.html" TargetMode="External"/><Relationship Id="rId3" Type="http://schemas.openxmlformats.org/officeDocument/2006/relationships/image" Target="../media/image19.jpeg"/><Relationship Id="rId7" Type="http://schemas.openxmlformats.org/officeDocument/2006/relationships/hyperlink" Target="https://www.minsalud.gov.co/Paginas/Asi-es-el-proceso-de-recuperacion-de-pacientes-con-covid-19.aspx#:~:text=Y%20es%20en%20promedio%20tambi%C3%A9n,el%20agotamiento%20f%C3%ADsico%20y%20cansancio"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www.youtube.com/watch?v=rau8H_rehK0&amp;t=632s" TargetMode="External"/><Relationship Id="rId5" Type="http://schemas.openxmlformats.org/officeDocument/2006/relationships/hyperlink" Target="https://coronaviruscolombia.gov.co/Covid19/estadisticas-covid-19/ucis.html#dashboardAncor" TargetMode="External"/><Relationship Id="rId4" Type="http://schemas.openxmlformats.org/officeDocument/2006/relationships/hyperlink" Target="http://www.scielo.org.co/pdf/rsap/v22n1/0124-0064-rsap-22-01-e185977.pdf"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es.wikipedia.org/wiki/Ecuaci%C3%B3n_diferencial_ordinaria" TargetMode="External"/><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4.xml"/><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ángulo 14">
            <a:extLst>
              <a:ext uri="{FF2B5EF4-FFF2-40B4-BE49-F238E27FC236}">
                <a16:creationId xmlns:a16="http://schemas.microsoft.com/office/drawing/2014/main" id="{493D4EDA-58E0-40CC-B3CA-14CDEB349D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pic>
        <p:nvPicPr>
          <p:cNvPr id="7" name="Imagen 6" descr="Conexiones digitale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18025" y="0"/>
            <a:ext cx="12191980" cy="6857990"/>
          </a:xfrm>
          <a:prstGeom prst="rect">
            <a:avLst/>
          </a:prstGeom>
        </p:spPr>
      </p:pic>
      <p:grpSp>
        <p:nvGrpSpPr>
          <p:cNvPr id="17" name="Grupo 16">
            <a:extLst>
              <a:ext uri="{FF2B5EF4-FFF2-40B4-BE49-F238E27FC236}">
                <a16:creationId xmlns:a16="http://schemas.microsoft.com/office/drawing/2014/main" id="{AA9EB0BC-A85E-4C26-B355-5DFCEF6CCB4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ángulo 17">
              <a:extLst>
                <a:ext uri="{FF2B5EF4-FFF2-40B4-BE49-F238E27FC236}">
                  <a16:creationId xmlns:a16="http://schemas.microsoft.com/office/drawing/2014/main" id="{3643E56B-BD42-413D-B17D-7958270F5DE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ángulo 18">
              <a:extLst>
                <a:ext uri="{FF2B5EF4-FFF2-40B4-BE49-F238E27FC236}">
                  <a16:creationId xmlns:a16="http://schemas.microsoft.com/office/drawing/2014/main" id="{96C04F74-9467-4FA5-95DC-8D481A29740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ángulo 19">
              <a:extLst>
                <a:ext uri="{FF2B5EF4-FFF2-40B4-BE49-F238E27FC236}">
                  <a16:creationId xmlns:a16="http://schemas.microsoft.com/office/drawing/2014/main" id="{D73DE1C3-5C37-42E9-A3F0-256F1938327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ángulo 21">
            <a:extLst>
              <a:ext uri="{FF2B5EF4-FFF2-40B4-BE49-F238E27FC236}">
                <a16:creationId xmlns:a16="http://schemas.microsoft.com/office/drawing/2014/main" id="{4A2E7EC3-E07C-46CE-9B25-41865A50681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rtlCol="0">
            <a:noAutofit/>
          </a:bodyPr>
          <a:lstStyle/>
          <a:p>
            <a:pPr rtl="0"/>
            <a:r>
              <a:rPr lang="es-ES" sz="4500" dirty="0" smtClean="0">
                <a:solidFill>
                  <a:schemeClr val="bg1"/>
                </a:solidFill>
              </a:rPr>
              <a:t>Modelo epidemiológico</a:t>
            </a:r>
            <a:endParaRPr lang="es-ES" sz="4500" dirty="0">
              <a:solidFill>
                <a:schemeClr val="bg1"/>
              </a:solidFill>
            </a:endParaRPr>
          </a:p>
        </p:txBody>
      </p:sp>
      <p:sp>
        <p:nvSpPr>
          <p:cNvPr id="3" name="Subtítulo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rtlCol="0">
            <a:normAutofit/>
          </a:bodyPr>
          <a:lstStyle/>
          <a:p>
            <a:pPr rtl="0"/>
            <a:r>
              <a:rPr lang="es-ES" dirty="0" smtClean="0">
                <a:solidFill>
                  <a:srgbClr val="7CEBFF"/>
                </a:solidFill>
              </a:rPr>
              <a:t>Andres Felipe Ramirez Vasquez</a:t>
            </a:r>
            <a:endParaRPr lang="es-ES" dirty="0">
              <a:solidFill>
                <a:srgbClr val="7CEBFF"/>
              </a:solidFill>
            </a:endParaRPr>
          </a:p>
        </p:txBody>
      </p:sp>
    </p:spTree>
    <p:extLst>
      <p:ext uri="{BB962C8B-B14F-4D97-AF65-F5344CB8AC3E}">
        <p14:creationId xmlns:p14="http://schemas.microsoft.com/office/powerpoint/2010/main" val="14877007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desarrollo</a:t>
            </a:r>
            <a:endParaRPr lang="es-CO" dirty="0"/>
          </a:p>
        </p:txBody>
      </p:sp>
      <p:pic>
        <p:nvPicPr>
          <p:cNvPr id="5" name="Marcador de contenido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682758" y="2571455"/>
            <a:ext cx="2920175" cy="3633787"/>
          </a:xfrm>
        </p:spPr>
      </p:pic>
      <p:sp>
        <p:nvSpPr>
          <p:cNvPr id="4" name="Marcador de contenido 3"/>
          <p:cNvSpPr>
            <a:spLocks noGrp="1"/>
          </p:cNvSpPr>
          <p:nvPr>
            <p:ph sz="half" idx="2"/>
          </p:nvPr>
        </p:nvSpPr>
        <p:spPr>
          <a:xfrm>
            <a:off x="4076984" y="1717990"/>
            <a:ext cx="2739452" cy="1171902"/>
          </a:xfrm>
        </p:spPr>
        <p:txBody>
          <a:bodyPr/>
          <a:lstStyle/>
          <a:p>
            <a:r>
              <a:rPr lang="es-MX" dirty="0" smtClean="0"/>
              <a:t>Solución en r Adams</a:t>
            </a:r>
            <a:endParaRPr lang="es-CO" dirty="0"/>
          </a:p>
        </p:txBody>
      </p:sp>
      <p:pic>
        <p:nvPicPr>
          <p:cNvPr id="6" name="Marcador de contenido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1135" y="3106892"/>
            <a:ext cx="5163142" cy="131266"/>
          </a:xfrm>
          <a:prstGeom prst="rect">
            <a:avLst/>
          </a:prstGeom>
        </p:spPr>
      </p:pic>
    </p:spTree>
    <p:extLst>
      <p:ext uri="{BB962C8B-B14F-4D97-AF65-F5344CB8AC3E}">
        <p14:creationId xmlns:p14="http://schemas.microsoft.com/office/powerpoint/2010/main" val="2141343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smtClean="0"/>
              <a:t>error</a:t>
            </a:r>
            <a:endParaRPr lang="es-CO" dirty="0"/>
          </a:p>
        </p:txBody>
      </p:sp>
      <p:pic>
        <p:nvPicPr>
          <p:cNvPr id="9" name="Marcador de contenido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803400" y="4099664"/>
            <a:ext cx="8355166" cy="472378"/>
          </a:xfrm>
        </p:spPr>
      </p:pic>
      <p:sp>
        <p:nvSpPr>
          <p:cNvPr id="8" name="Marcador de contenido 7"/>
          <p:cNvSpPr>
            <a:spLocks noGrp="1"/>
          </p:cNvSpPr>
          <p:nvPr>
            <p:ph sz="half" idx="1"/>
          </p:nvPr>
        </p:nvSpPr>
        <p:spPr/>
        <p:txBody>
          <a:bodyPr/>
          <a:lstStyle/>
          <a:p>
            <a:r>
              <a:rPr lang="es-MX" dirty="0" smtClean="0"/>
              <a:t>error</a:t>
            </a:r>
            <a:endParaRPr lang="es-CO" dirty="0"/>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3400" y="3313333"/>
            <a:ext cx="10325722" cy="442080"/>
          </a:xfrm>
          <a:prstGeom prst="rect">
            <a:avLst/>
          </a:prstGeom>
        </p:spPr>
      </p:pic>
    </p:spTree>
    <p:extLst>
      <p:ext uri="{BB962C8B-B14F-4D97-AF65-F5344CB8AC3E}">
        <p14:creationId xmlns:p14="http://schemas.microsoft.com/office/powerpoint/2010/main" val="2582907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Caracteristicas</a:t>
            </a:r>
            <a:r>
              <a:rPr lang="es-MX" dirty="0" smtClean="0"/>
              <a:t> del hardware y software</a:t>
            </a:r>
            <a:endParaRPr lang="es-CO" dirty="0"/>
          </a:p>
        </p:txBody>
      </p:sp>
      <p:pic>
        <p:nvPicPr>
          <p:cNvPr id="7" name="Marcador de contenido 6"/>
          <p:cNvPicPr>
            <a:picLocks noGrp="1" noChangeAspect="1"/>
          </p:cNvPicPr>
          <p:nvPr>
            <p:ph sz="half" idx="2"/>
          </p:nvPr>
        </p:nvPicPr>
        <p:blipFill>
          <a:blip r:embed="rId2"/>
          <a:stretch>
            <a:fillRect/>
          </a:stretch>
        </p:blipFill>
        <p:spPr>
          <a:xfrm>
            <a:off x="794789" y="2820511"/>
            <a:ext cx="4505325" cy="752475"/>
          </a:xfrm>
          <a:prstGeom prst="rect">
            <a:avLst/>
          </a:prstGeom>
        </p:spPr>
      </p:pic>
      <p:sp>
        <p:nvSpPr>
          <p:cNvPr id="8" name="CuadroTexto 7"/>
          <p:cNvSpPr txBox="1"/>
          <p:nvPr/>
        </p:nvSpPr>
        <p:spPr>
          <a:xfrm>
            <a:off x="1055716" y="2443942"/>
            <a:ext cx="1064650" cy="369332"/>
          </a:xfrm>
          <a:prstGeom prst="rect">
            <a:avLst/>
          </a:prstGeom>
          <a:noFill/>
        </p:spPr>
        <p:txBody>
          <a:bodyPr wrap="none" rtlCol="0">
            <a:spAutoFit/>
          </a:bodyPr>
          <a:lstStyle/>
          <a:p>
            <a:r>
              <a:rPr lang="es-MX" dirty="0" smtClean="0"/>
              <a:t>hardware</a:t>
            </a:r>
            <a:endParaRPr lang="es-CO" dirty="0"/>
          </a:p>
        </p:txBody>
      </p:sp>
      <p:sp>
        <p:nvSpPr>
          <p:cNvPr id="9" name="CuadroTexto 8"/>
          <p:cNvSpPr txBox="1"/>
          <p:nvPr/>
        </p:nvSpPr>
        <p:spPr>
          <a:xfrm>
            <a:off x="7531331" y="1851818"/>
            <a:ext cx="995978" cy="369332"/>
          </a:xfrm>
          <a:prstGeom prst="rect">
            <a:avLst/>
          </a:prstGeom>
          <a:noFill/>
        </p:spPr>
        <p:txBody>
          <a:bodyPr wrap="none" rtlCol="0">
            <a:spAutoFit/>
          </a:bodyPr>
          <a:lstStyle/>
          <a:p>
            <a:r>
              <a:rPr lang="es-MX" dirty="0" smtClean="0"/>
              <a:t>software</a:t>
            </a:r>
            <a:endParaRPr lang="es-CO" dirty="0"/>
          </a:p>
        </p:txBody>
      </p:sp>
      <p:pic>
        <p:nvPicPr>
          <p:cNvPr id="10" name="Imagen 9"/>
          <p:cNvPicPr>
            <a:picLocks noChangeAspect="1"/>
          </p:cNvPicPr>
          <p:nvPr/>
        </p:nvPicPr>
        <p:blipFill>
          <a:blip r:embed="rId3"/>
          <a:stretch>
            <a:fillRect/>
          </a:stretch>
        </p:blipFill>
        <p:spPr>
          <a:xfrm>
            <a:off x="6695209" y="2176209"/>
            <a:ext cx="4038600" cy="1133475"/>
          </a:xfrm>
          <a:prstGeom prst="rect">
            <a:avLst/>
          </a:prstGeom>
        </p:spPr>
      </p:pic>
      <p:pic>
        <p:nvPicPr>
          <p:cNvPr id="11" name="Imagen 10"/>
          <p:cNvPicPr>
            <a:picLocks noChangeAspect="1"/>
          </p:cNvPicPr>
          <p:nvPr/>
        </p:nvPicPr>
        <p:blipFill>
          <a:blip r:embed="rId4"/>
          <a:stretch>
            <a:fillRect/>
          </a:stretch>
        </p:blipFill>
        <p:spPr>
          <a:xfrm>
            <a:off x="6695209" y="3000662"/>
            <a:ext cx="3609975" cy="1266825"/>
          </a:xfrm>
          <a:prstGeom prst="rect">
            <a:avLst/>
          </a:prstGeom>
        </p:spPr>
      </p:pic>
      <p:sp>
        <p:nvSpPr>
          <p:cNvPr id="12" name="AutoShape 6" descr="Interactive Web Apps Presentation Using Shiny &amp; R Training in Singapo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13" name="Imagen 12"/>
          <p:cNvPicPr>
            <a:picLocks noChangeAspect="1"/>
          </p:cNvPicPr>
          <p:nvPr/>
        </p:nvPicPr>
        <p:blipFill>
          <a:blip r:embed="rId5"/>
          <a:stretch>
            <a:fillRect/>
          </a:stretch>
        </p:blipFill>
        <p:spPr>
          <a:xfrm>
            <a:off x="6693304" y="4470140"/>
            <a:ext cx="4040505" cy="2107279"/>
          </a:xfrm>
          <a:prstGeom prst="rect">
            <a:avLst/>
          </a:prstGeom>
        </p:spPr>
      </p:pic>
    </p:spTree>
    <p:extLst>
      <p:ext uri="{BB962C8B-B14F-4D97-AF65-F5344CB8AC3E}">
        <p14:creationId xmlns:p14="http://schemas.microsoft.com/office/powerpoint/2010/main" val="230412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conclusiones</a:t>
            </a:r>
            <a:endParaRPr lang="es-CO" dirty="0"/>
          </a:p>
        </p:txBody>
      </p:sp>
      <p:sp>
        <p:nvSpPr>
          <p:cNvPr id="4" name="Marcador de contenido 3"/>
          <p:cNvSpPr>
            <a:spLocks noGrp="1"/>
          </p:cNvSpPr>
          <p:nvPr>
            <p:ph sz="half" idx="2"/>
          </p:nvPr>
        </p:nvSpPr>
        <p:spPr>
          <a:xfrm>
            <a:off x="581193" y="2228003"/>
            <a:ext cx="10923622" cy="3998230"/>
          </a:xfrm>
        </p:spPr>
        <p:txBody>
          <a:bodyPr/>
          <a:lstStyle/>
          <a:p>
            <a:r>
              <a:rPr lang="es-MX" dirty="0" smtClean="0"/>
              <a:t>Tanto </a:t>
            </a:r>
            <a:r>
              <a:rPr lang="es-MX" dirty="0" err="1" smtClean="0"/>
              <a:t>geogebra</a:t>
            </a:r>
            <a:r>
              <a:rPr lang="es-MX" dirty="0" smtClean="0"/>
              <a:t> como </a:t>
            </a:r>
            <a:r>
              <a:rPr lang="es-MX" dirty="0" err="1" smtClean="0"/>
              <a:t>rstudio</a:t>
            </a:r>
            <a:r>
              <a:rPr lang="es-MX" dirty="0" smtClean="0"/>
              <a:t> nos presentan herramientas </a:t>
            </a:r>
            <a:r>
              <a:rPr lang="es-MX" dirty="0" err="1" smtClean="0"/>
              <a:t>bastente</a:t>
            </a:r>
            <a:r>
              <a:rPr lang="es-MX" dirty="0" smtClean="0"/>
              <a:t> útiles para modelar y solucionar problemas de ecuaciones diferenciales</a:t>
            </a:r>
          </a:p>
          <a:p>
            <a:r>
              <a:rPr lang="es-MX" dirty="0" smtClean="0"/>
              <a:t>El modelo sir es un modelo simple que nos brinda información importante sin embargo en la actualidad se queda corto teniendo en cuenta que en este modelo no se tienen en cuenta algunas variables</a:t>
            </a:r>
          </a:p>
          <a:p>
            <a:r>
              <a:rPr lang="es-MX" dirty="0" smtClean="0"/>
              <a:t>En la actualidad se usan modelos mas estocásticos que toman en cuenta el progreso de una situación para generar posibles escenarios tanto el pesimista como el optimista</a:t>
            </a:r>
          </a:p>
          <a:p>
            <a:r>
              <a:rPr lang="es-MX" dirty="0" smtClean="0"/>
              <a:t>Se puede mejorar el resultado obtenido del sir realizándose por tramos ya que si solo se hace una vez este tiende a perder precisión debido a que las tasas en este proyecto llamadas “a” y “b” en la vida real tienden a cambiar de la mano de restricciones impuestas por los gobiernos además de las iniciativas propias de la sociedad, sin embargo en el modelo se consideran las tasas como constantes.</a:t>
            </a:r>
          </a:p>
          <a:p>
            <a:endParaRPr lang="es-CO" dirty="0"/>
          </a:p>
        </p:txBody>
      </p:sp>
    </p:spTree>
    <p:extLst>
      <p:ext uri="{BB962C8B-B14F-4D97-AF65-F5344CB8AC3E}">
        <p14:creationId xmlns:p14="http://schemas.microsoft.com/office/powerpoint/2010/main" val="2016494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ángulo 12">
            <a:extLst>
              <a:ext uri="{FF2B5EF4-FFF2-40B4-BE49-F238E27FC236}">
                <a16:creationId xmlns:a16="http://schemas.microsoft.com/office/drawing/2014/main" id="{4AE9D071-98CF-435C-BD2B-976514544DC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pic>
        <p:nvPicPr>
          <p:cNvPr id="8" name="Marcador de posición de contenido 4" descr="Números digitale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307551" y="76204"/>
            <a:ext cx="12191980" cy="6857990"/>
          </a:xfrm>
          <a:prstGeom prst="rect">
            <a:avLst/>
          </a:prstGeom>
        </p:spPr>
      </p:pic>
      <p:grpSp>
        <p:nvGrpSpPr>
          <p:cNvPr id="15" name="Grupo 14">
            <a:extLst>
              <a:ext uri="{FF2B5EF4-FFF2-40B4-BE49-F238E27FC236}">
                <a16:creationId xmlns:a16="http://schemas.microsoft.com/office/drawing/2014/main" id="{D619FC33-16ED-4246-9596-BEFEB55E4CF6}"/>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ángulo 15">
              <a:extLst>
                <a:ext uri="{FF2B5EF4-FFF2-40B4-BE49-F238E27FC236}">
                  <a16:creationId xmlns:a16="http://schemas.microsoft.com/office/drawing/2014/main" id="{2EEA80E1-F99F-4009-837F-2F72F8A5D58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ángulo 16">
              <a:extLst>
                <a:ext uri="{FF2B5EF4-FFF2-40B4-BE49-F238E27FC236}">
                  <a16:creationId xmlns:a16="http://schemas.microsoft.com/office/drawing/2014/main" id="{0230AF9A-4641-4BD8-9F95-9607CD30403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ángulo 17">
              <a:extLst>
                <a:ext uri="{FF2B5EF4-FFF2-40B4-BE49-F238E27FC236}">
                  <a16:creationId xmlns:a16="http://schemas.microsoft.com/office/drawing/2014/main" id="{8703D4EC-9389-41B6-B88B-B6FDC8CD333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4" name="CuadroTexto 3"/>
          <p:cNvSpPr txBox="1"/>
          <p:nvPr/>
        </p:nvSpPr>
        <p:spPr>
          <a:xfrm>
            <a:off x="918557" y="2643447"/>
            <a:ext cx="45719" cy="369332"/>
          </a:xfrm>
          <a:prstGeom prst="rect">
            <a:avLst/>
          </a:prstGeom>
          <a:noFill/>
        </p:spPr>
        <p:txBody>
          <a:bodyPr wrap="square" rtlCol="0">
            <a:spAutoFit/>
          </a:bodyPr>
          <a:lstStyle/>
          <a:p>
            <a:endParaRPr lang="es-CO" dirty="0"/>
          </a:p>
        </p:txBody>
      </p:sp>
      <p:sp>
        <p:nvSpPr>
          <p:cNvPr id="5" name="CuadroTexto 4"/>
          <p:cNvSpPr txBox="1"/>
          <p:nvPr/>
        </p:nvSpPr>
        <p:spPr>
          <a:xfrm>
            <a:off x="941416" y="2003367"/>
            <a:ext cx="6307282" cy="3970318"/>
          </a:xfrm>
          <a:prstGeom prst="rect">
            <a:avLst/>
          </a:prstGeom>
          <a:noFill/>
        </p:spPr>
        <p:txBody>
          <a:bodyPr wrap="square" rtlCol="0">
            <a:spAutoFit/>
          </a:bodyPr>
          <a:lstStyle/>
          <a:p>
            <a:r>
              <a:rPr lang="es-MX" dirty="0" smtClean="0">
                <a:solidFill>
                  <a:schemeClr val="bg1"/>
                </a:solidFill>
              </a:rPr>
              <a:t>REFERENCIAS</a:t>
            </a:r>
          </a:p>
          <a:p>
            <a:endParaRPr lang="es-MX" dirty="0">
              <a:solidFill>
                <a:schemeClr val="bg1"/>
              </a:solidFill>
            </a:endParaRPr>
          </a:p>
          <a:p>
            <a:pPr marL="285750" indent="-285750">
              <a:buFont typeface="Arial" panose="020B0604020202020204" pitchFamily="34" charset="0"/>
              <a:buChar char="•"/>
            </a:pPr>
            <a:r>
              <a:rPr lang="es-CO" dirty="0" smtClean="0">
                <a:solidFill>
                  <a:schemeClr val="bg1"/>
                </a:solidFill>
                <a:hlinkClick r:id="rId4"/>
              </a:rPr>
              <a:t>http</a:t>
            </a:r>
            <a:r>
              <a:rPr lang="es-CO" dirty="0">
                <a:solidFill>
                  <a:schemeClr val="bg1"/>
                </a:solidFill>
                <a:hlinkClick r:id="rId4"/>
              </a:rPr>
              <a:t>://</a:t>
            </a:r>
            <a:r>
              <a:rPr lang="es-CO" dirty="0" smtClean="0">
                <a:solidFill>
                  <a:schemeClr val="bg1"/>
                </a:solidFill>
                <a:hlinkClick r:id="rId4"/>
              </a:rPr>
              <a:t>www.scielo.org.co/pdf/rsap/v22n1/0124-0064-rsap-22-01-e185977.pdf</a:t>
            </a:r>
            <a:endParaRPr lang="es-CO" dirty="0" smtClean="0">
              <a:solidFill>
                <a:schemeClr val="bg1"/>
              </a:solidFill>
            </a:endParaRPr>
          </a:p>
          <a:p>
            <a:pPr marL="285750" indent="-285750">
              <a:buFont typeface="Arial" panose="020B0604020202020204" pitchFamily="34" charset="0"/>
              <a:buChar char="•"/>
            </a:pPr>
            <a:r>
              <a:rPr lang="es-CO" dirty="0">
                <a:solidFill>
                  <a:schemeClr val="bg1"/>
                </a:solidFill>
                <a:hlinkClick r:id="rId5"/>
              </a:rPr>
              <a:t>https://</a:t>
            </a:r>
            <a:r>
              <a:rPr lang="es-CO" dirty="0" smtClean="0">
                <a:solidFill>
                  <a:schemeClr val="bg1"/>
                </a:solidFill>
                <a:hlinkClick r:id="rId5"/>
              </a:rPr>
              <a:t>coronaviruscolombia.gov.co/Covid19/estadisticas-covid-19/ucis.html#dashboardAncor</a:t>
            </a:r>
            <a:endParaRPr lang="es-CO" dirty="0" smtClean="0">
              <a:solidFill>
                <a:schemeClr val="bg1"/>
              </a:solidFill>
            </a:endParaRPr>
          </a:p>
          <a:p>
            <a:pPr marL="285750" indent="-285750">
              <a:buFont typeface="Arial" panose="020B0604020202020204" pitchFamily="34" charset="0"/>
              <a:buChar char="•"/>
            </a:pPr>
            <a:r>
              <a:rPr lang="es-CO" dirty="0">
                <a:solidFill>
                  <a:schemeClr val="bg1"/>
                </a:solidFill>
                <a:hlinkClick r:id="rId6"/>
              </a:rPr>
              <a:t>https://</a:t>
            </a:r>
            <a:r>
              <a:rPr lang="es-CO" dirty="0" smtClean="0">
                <a:solidFill>
                  <a:schemeClr val="bg1"/>
                </a:solidFill>
                <a:hlinkClick r:id="rId6"/>
              </a:rPr>
              <a:t>www.youtube.com/watch?v=rau8H_rehK0&amp;t=632s</a:t>
            </a:r>
            <a:endParaRPr lang="es-CO" dirty="0" smtClean="0">
              <a:solidFill>
                <a:schemeClr val="bg1"/>
              </a:solidFill>
            </a:endParaRPr>
          </a:p>
          <a:p>
            <a:pPr marL="285750" indent="-285750">
              <a:buFont typeface="Arial" panose="020B0604020202020204" pitchFamily="34" charset="0"/>
              <a:buChar char="•"/>
            </a:pPr>
            <a:r>
              <a:rPr lang="es-CO" dirty="0">
                <a:solidFill>
                  <a:schemeClr val="bg1"/>
                </a:solidFill>
                <a:hlinkClick r:id="rId7"/>
              </a:rPr>
              <a:t>https://www.minsalud.gov.co/Paginas/Asi-es-el-proceso-de-recuperacion-de-pacientes-con-covid-19.aspx#:~:</a:t>
            </a:r>
            <a:r>
              <a:rPr lang="es-CO" dirty="0" smtClean="0">
                <a:solidFill>
                  <a:schemeClr val="bg1"/>
                </a:solidFill>
                <a:hlinkClick r:id="rId7"/>
              </a:rPr>
              <a:t>text=Y%20es%20en%20promedio%20tambi%C3%A9n,el%20agotamiento%20f%C3%ADsico%20y%20cansancio</a:t>
            </a:r>
            <a:endParaRPr lang="es-CO" dirty="0" smtClean="0">
              <a:solidFill>
                <a:schemeClr val="bg1"/>
              </a:solidFill>
            </a:endParaRPr>
          </a:p>
          <a:p>
            <a:pPr marL="285750" indent="-285750">
              <a:buFont typeface="Arial" panose="020B0604020202020204" pitchFamily="34" charset="0"/>
              <a:buChar char="•"/>
            </a:pPr>
            <a:r>
              <a:rPr lang="es-CO" dirty="0">
                <a:solidFill>
                  <a:schemeClr val="bg1"/>
                </a:solidFill>
                <a:hlinkClick r:id="rId8"/>
              </a:rPr>
              <a:t>https://</a:t>
            </a:r>
            <a:r>
              <a:rPr lang="es-CO" dirty="0" smtClean="0">
                <a:solidFill>
                  <a:schemeClr val="bg1"/>
                </a:solidFill>
                <a:hlinkClick r:id="rId8"/>
              </a:rPr>
              <a:t>colombia.as.com/colombia/2020/05/20/tikitakas/1589973602_760524.html</a:t>
            </a:r>
            <a:endParaRPr lang="es-CO" dirty="0" smtClean="0">
              <a:solidFill>
                <a:schemeClr val="bg1"/>
              </a:solidFill>
            </a:endParaRPr>
          </a:p>
          <a:p>
            <a:endParaRPr lang="es-CO" dirty="0">
              <a:solidFill>
                <a:schemeClr val="bg1"/>
              </a:solidFill>
            </a:endParaRPr>
          </a:p>
        </p:txBody>
      </p:sp>
    </p:spTree>
    <p:extLst>
      <p:ext uri="{BB962C8B-B14F-4D97-AF65-F5344CB8AC3E}">
        <p14:creationId xmlns:p14="http://schemas.microsoft.com/office/powerpoint/2010/main" val="4209322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ángulo 9">
            <a:extLst>
              <a:ext uri="{FF2B5EF4-FFF2-40B4-BE49-F238E27FC236}">
                <a16:creationId xmlns:a16="http://schemas.microsoft.com/office/drawing/2014/main" id="{379F11E2-8BA5-4C5C-AE7C-361E5EA011F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pic>
        <p:nvPicPr>
          <p:cNvPr id="5" name="Imagen 4" descr="Números digitale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ángulo 11">
            <a:extLst>
              <a:ext uri="{FF2B5EF4-FFF2-40B4-BE49-F238E27FC236}">
                <a16:creationId xmlns:a16="http://schemas.microsoft.com/office/drawing/2014/main" id="{7C00E1DA-EC7C-40FC-95E3-11FDCD2E429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rtlCol="0">
            <a:normAutofit/>
          </a:bodyPr>
          <a:lstStyle/>
          <a:p>
            <a:pPr rtl="0"/>
            <a:r>
              <a:rPr lang="es-ES">
                <a:solidFill>
                  <a:srgbClr val="FFFFFF"/>
                </a:solidFill>
              </a:rPr>
              <a:t>Gracias</a:t>
            </a:r>
          </a:p>
        </p:txBody>
      </p:sp>
      <p:sp>
        <p:nvSpPr>
          <p:cNvPr id="3" name="Subtítulo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rtlCol="0">
            <a:normAutofit/>
          </a:bodyPr>
          <a:lstStyle/>
          <a:p>
            <a:pPr rtl="0"/>
            <a:r>
              <a:rPr lang="es-ES">
                <a:solidFill>
                  <a:schemeClr val="bg2"/>
                </a:solidFill>
              </a:rPr>
              <a:t>alguien@ejemplo.com</a:t>
            </a:r>
          </a:p>
          <a:p>
            <a:pPr rtl="0"/>
            <a:endParaRPr lang="es-ES">
              <a:solidFill>
                <a:schemeClr val="bg2"/>
              </a:solidFill>
            </a:endParaRPr>
          </a:p>
          <a:p>
            <a:pPr rtl="0"/>
            <a:endParaRPr lang="es-ES">
              <a:solidFill>
                <a:schemeClr val="bg2"/>
              </a:solidFill>
            </a:endParaRPr>
          </a:p>
        </p:txBody>
      </p:sp>
      <p:grpSp>
        <p:nvGrpSpPr>
          <p:cNvPr id="14" name="Grupo 13">
            <a:extLst>
              <a:ext uri="{FF2B5EF4-FFF2-40B4-BE49-F238E27FC236}">
                <a16:creationId xmlns:a16="http://schemas.microsoft.com/office/drawing/2014/main" id="{9A421166-2996-41A7-B094-AE5316F347DD}"/>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ángulo 14">
              <a:extLst>
                <a:ext uri="{FF2B5EF4-FFF2-40B4-BE49-F238E27FC236}">
                  <a16:creationId xmlns:a16="http://schemas.microsoft.com/office/drawing/2014/main" id="{FDBB1B92-A3EB-43E4-8FAB-D20E8ED14CE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ángulo 15">
              <a:extLst>
                <a:ext uri="{FF2B5EF4-FFF2-40B4-BE49-F238E27FC236}">
                  <a16:creationId xmlns:a16="http://schemas.microsoft.com/office/drawing/2014/main" id="{3F3972F4-FE7E-48EA-AAD8-9BE5750A667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ángulo 16">
              <a:extLst>
                <a:ext uri="{FF2B5EF4-FFF2-40B4-BE49-F238E27FC236}">
                  <a16:creationId xmlns:a16="http://schemas.microsoft.com/office/drawing/2014/main" id="{221614E5-870B-4D5E-A43B-8FF7E532348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es-ES" dirty="0" smtClean="0"/>
              <a:t>Objetivo </a:t>
            </a:r>
            <a:endParaRPr lang="es-ES" dirty="0"/>
          </a:p>
        </p:txBody>
      </p:sp>
      <p:sp>
        <p:nvSpPr>
          <p:cNvPr id="5" name="CuadroTexto 4"/>
          <p:cNvSpPr txBox="1"/>
          <p:nvPr/>
        </p:nvSpPr>
        <p:spPr>
          <a:xfrm>
            <a:off x="889462" y="2493817"/>
            <a:ext cx="8753301" cy="1569660"/>
          </a:xfrm>
          <a:prstGeom prst="rect">
            <a:avLst/>
          </a:prstGeom>
          <a:noFill/>
        </p:spPr>
        <p:txBody>
          <a:bodyPr wrap="square" rtlCol="0">
            <a:spAutoFit/>
          </a:bodyPr>
          <a:lstStyle/>
          <a:p>
            <a:r>
              <a:rPr lang="es-MX" sz="3200" dirty="0" smtClean="0"/>
              <a:t>Modelar el sistema SIR para el caso del </a:t>
            </a:r>
            <a:r>
              <a:rPr lang="es-MX" sz="3200" dirty="0" err="1" smtClean="0"/>
              <a:t>covid</a:t>
            </a:r>
            <a:r>
              <a:rPr lang="es-MX" sz="3200" dirty="0" smtClean="0"/>
              <a:t> 19 y comparar con los métodos rk4,Adams y el que viene por defecto en </a:t>
            </a:r>
            <a:r>
              <a:rPr lang="es-MX" sz="3200" dirty="0" err="1" smtClean="0"/>
              <a:t>geogebra</a:t>
            </a:r>
            <a:r>
              <a:rPr lang="es-MX" sz="3200" dirty="0" smtClean="0"/>
              <a:t> </a:t>
            </a:r>
            <a:endParaRPr lang="es-CO" sz="3200" dirty="0"/>
          </a:p>
        </p:txBody>
      </p:sp>
    </p:spTree>
    <p:extLst>
      <p:ext uri="{BB962C8B-B14F-4D97-AF65-F5344CB8AC3E}">
        <p14:creationId xmlns:p14="http://schemas.microsoft.com/office/powerpoint/2010/main" val="4976075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Modelo sir</a:t>
            </a:r>
            <a:endParaRPr lang="es-CO" dirty="0"/>
          </a:p>
        </p:txBody>
      </p:sp>
      <p:pic>
        <p:nvPicPr>
          <p:cNvPr id="5" name="Marcador de contenido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32431" y="2227263"/>
            <a:ext cx="4320088" cy="3633787"/>
          </a:xfrm>
        </p:spPr>
      </p:pic>
      <p:sp>
        <p:nvSpPr>
          <p:cNvPr id="4" name="Marcador de contenido 3"/>
          <p:cNvSpPr>
            <a:spLocks noGrp="1"/>
          </p:cNvSpPr>
          <p:nvPr>
            <p:ph sz="half" idx="2"/>
          </p:nvPr>
        </p:nvSpPr>
        <p:spPr/>
        <p:txBody>
          <a:bodyPr/>
          <a:lstStyle/>
          <a:p>
            <a:pPr marL="0" indent="0">
              <a:buNone/>
            </a:pPr>
            <a:r>
              <a:rPr lang="es-MX" dirty="0" smtClean="0"/>
              <a:t>SIR es un modelo antiguo y básico que se ha utilizado bastante en la epidemiologia, debido a su antigüedad tiende a ser menos estocástico y mas determinista.</a:t>
            </a:r>
          </a:p>
          <a:p>
            <a:pPr marL="0" indent="0">
              <a:buNone/>
            </a:pPr>
            <a:r>
              <a:rPr lang="es-MX" dirty="0" smtClean="0"/>
              <a:t>Se dice que es básico por que no tiene en cuenta nacimientos o muertes, tampoco la edad de las personas ni la estructura social en que se desarrolla.</a:t>
            </a:r>
            <a:endParaRPr lang="es-CO" dirty="0"/>
          </a:p>
        </p:txBody>
      </p:sp>
    </p:spTree>
    <p:extLst>
      <p:ext uri="{BB962C8B-B14F-4D97-AF65-F5344CB8AC3E}">
        <p14:creationId xmlns:p14="http://schemas.microsoft.com/office/powerpoint/2010/main" val="1701574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Modelo SIR</a:t>
            </a:r>
            <a:endParaRPr lang="es-CO" dirty="0"/>
          </a:p>
        </p:txBody>
      </p:sp>
      <p:sp>
        <p:nvSpPr>
          <p:cNvPr id="3" name="Marcador de contenido 2"/>
          <p:cNvSpPr>
            <a:spLocks noGrp="1"/>
          </p:cNvSpPr>
          <p:nvPr>
            <p:ph sz="half" idx="1"/>
          </p:nvPr>
        </p:nvSpPr>
        <p:spPr/>
        <p:txBody>
          <a:bodyPr/>
          <a:lstStyle/>
          <a:p>
            <a:r>
              <a:rPr lang="es-MX" dirty="0" smtClean="0"/>
              <a:t>El modelo SIR cuenta con 2 tasas la a y la b:</a:t>
            </a:r>
          </a:p>
          <a:p>
            <a:endParaRPr lang="es-MX" dirty="0"/>
          </a:p>
          <a:p>
            <a:r>
              <a:rPr lang="es-MX" dirty="0" smtClean="0"/>
              <a:t>La a describe que tan rápido se transmite la infección de un individuo a otro</a:t>
            </a:r>
          </a:p>
          <a:p>
            <a:r>
              <a:rPr lang="es-MX" dirty="0" smtClean="0"/>
              <a:t>La b describe que tan rápido un individuo infectado se recupera </a:t>
            </a:r>
            <a:endParaRPr lang="es-CO" dirty="0"/>
          </a:p>
        </p:txBody>
      </p:sp>
      <p:pic>
        <p:nvPicPr>
          <p:cNvPr id="5" name="Imagen 4"/>
          <p:cNvPicPr>
            <a:picLocks noChangeAspect="1"/>
          </p:cNvPicPr>
          <p:nvPr/>
        </p:nvPicPr>
        <p:blipFill>
          <a:blip r:embed="rId2"/>
          <a:stretch>
            <a:fillRect/>
          </a:stretch>
        </p:blipFill>
        <p:spPr>
          <a:xfrm>
            <a:off x="6531399" y="2410256"/>
            <a:ext cx="4316342" cy="3633531"/>
          </a:xfrm>
          <a:prstGeom prst="rect">
            <a:avLst/>
          </a:prstGeom>
        </p:spPr>
      </p:pic>
      <p:cxnSp>
        <p:nvCxnSpPr>
          <p:cNvPr id="7" name="Conector recto de flecha 6"/>
          <p:cNvCxnSpPr/>
          <p:nvPr/>
        </p:nvCxnSpPr>
        <p:spPr>
          <a:xfrm flipV="1">
            <a:off x="8877993" y="2967644"/>
            <a:ext cx="141316" cy="415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ector recto de flecha 8"/>
          <p:cNvCxnSpPr/>
          <p:nvPr/>
        </p:nvCxnSpPr>
        <p:spPr>
          <a:xfrm flipV="1">
            <a:off x="9127375" y="4322618"/>
            <a:ext cx="133003" cy="399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ector recto de flecha 9"/>
          <p:cNvCxnSpPr/>
          <p:nvPr/>
        </p:nvCxnSpPr>
        <p:spPr>
          <a:xfrm flipV="1">
            <a:off x="10127673" y="4322617"/>
            <a:ext cx="133003" cy="399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ector recto de flecha 10"/>
          <p:cNvCxnSpPr/>
          <p:nvPr/>
        </p:nvCxnSpPr>
        <p:spPr>
          <a:xfrm flipV="1">
            <a:off x="9756371" y="5572297"/>
            <a:ext cx="133003" cy="399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7255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Modelo rk4</a:t>
            </a:r>
            <a:endParaRPr lang="es-CO" dirty="0"/>
          </a:p>
        </p:txBody>
      </p:sp>
      <p:pic>
        <p:nvPicPr>
          <p:cNvPr id="5" name="Marcador de contenido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35012" y="2920206"/>
            <a:ext cx="5114925" cy="2247900"/>
          </a:xfrm>
        </p:spPr>
      </p:pic>
      <p:sp>
        <p:nvSpPr>
          <p:cNvPr id="4" name="Marcador de contenido 3"/>
          <p:cNvSpPr>
            <a:spLocks noGrp="1"/>
          </p:cNvSpPr>
          <p:nvPr>
            <p:ph sz="half" idx="2"/>
          </p:nvPr>
        </p:nvSpPr>
        <p:spPr/>
        <p:txBody>
          <a:bodyPr/>
          <a:lstStyle/>
          <a:p>
            <a:r>
              <a:rPr lang="es-MX" dirty="0">
                <a:solidFill>
                  <a:schemeClr val="tx1"/>
                </a:solidFill>
              </a:rPr>
              <a:t>Los métodos de </a:t>
            </a:r>
            <a:r>
              <a:rPr lang="es-MX" dirty="0" err="1">
                <a:solidFill>
                  <a:schemeClr val="tx1"/>
                </a:solidFill>
              </a:rPr>
              <a:t>Runge-Kutta</a:t>
            </a:r>
            <a:r>
              <a:rPr lang="es-MX" dirty="0">
                <a:solidFill>
                  <a:schemeClr val="tx1"/>
                </a:solidFill>
              </a:rPr>
              <a:t> (RK) son un conjunto de métodos iterativos (implícitos y explícitos) para la aproximación de soluciones de </a:t>
            </a:r>
            <a:r>
              <a:rPr lang="es-MX" dirty="0" smtClean="0">
                <a:solidFill>
                  <a:schemeClr val="tx1">
                    <a:lumMod val="95000"/>
                    <a:lumOff val="5000"/>
                  </a:schemeClr>
                </a:solidFill>
              </a:rPr>
              <a:t>ecuaciones diferenciales</a:t>
            </a:r>
            <a:r>
              <a:rPr lang="es-MX" dirty="0" smtClean="0">
                <a:solidFill>
                  <a:schemeClr val="tx1"/>
                </a:solidFill>
                <a:hlinkClick r:id="rId3" tooltip="Ecuación diferencial ordinaria"/>
              </a:rPr>
              <a:t> </a:t>
            </a:r>
            <a:r>
              <a:rPr lang="es-MX" dirty="0" smtClean="0">
                <a:solidFill>
                  <a:schemeClr val="tx1"/>
                </a:solidFill>
              </a:rPr>
              <a:t>ordinarias, </a:t>
            </a:r>
            <a:r>
              <a:rPr lang="es-MX" dirty="0">
                <a:solidFill>
                  <a:schemeClr val="tx1"/>
                </a:solidFill>
              </a:rPr>
              <a:t>concretamente, del </a:t>
            </a:r>
            <a:r>
              <a:rPr lang="es-MX" dirty="0" smtClean="0">
                <a:solidFill>
                  <a:schemeClr val="tx1"/>
                </a:solidFill>
              </a:rPr>
              <a:t>problema de valor inicial.</a:t>
            </a:r>
            <a:endParaRPr lang="es-CO" dirty="0" smtClean="0"/>
          </a:p>
          <a:p>
            <a:r>
              <a:rPr lang="es-MX" dirty="0" smtClean="0">
                <a:solidFill>
                  <a:schemeClr val="tx1"/>
                </a:solidFill>
              </a:rPr>
              <a:t>En este caso se uso el de grado 4, que es el que se escogió para usar en r</a:t>
            </a:r>
            <a:endParaRPr lang="es-MX" dirty="0">
              <a:solidFill>
                <a:schemeClr val="tx1"/>
              </a:solidFill>
            </a:endParaRPr>
          </a:p>
        </p:txBody>
      </p:sp>
    </p:spTree>
    <p:extLst>
      <p:ext uri="{BB962C8B-B14F-4D97-AF65-F5344CB8AC3E}">
        <p14:creationId xmlns:p14="http://schemas.microsoft.com/office/powerpoint/2010/main" val="1088505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Modelo </a:t>
            </a:r>
            <a:r>
              <a:rPr lang="es-MX" dirty="0" err="1" smtClean="0"/>
              <a:t>adams</a:t>
            </a:r>
            <a:endParaRPr lang="es-CO" dirty="0"/>
          </a:p>
        </p:txBody>
      </p:sp>
      <p:pic>
        <p:nvPicPr>
          <p:cNvPr id="5" name="Marcador de contenido 4"/>
          <p:cNvPicPr>
            <a:picLocks noGrp="1" noChangeAspect="1"/>
          </p:cNvPicPr>
          <p:nvPr>
            <p:ph sz="half" idx="1"/>
          </p:nvPr>
        </p:nvPicPr>
        <p:blipFill>
          <a:blip r:embed="rId2"/>
          <a:stretch>
            <a:fillRect/>
          </a:stretch>
        </p:blipFill>
        <p:spPr>
          <a:xfrm>
            <a:off x="581025" y="3473146"/>
            <a:ext cx="5071630" cy="1227006"/>
          </a:xfrm>
          <a:prstGeom prst="rect">
            <a:avLst/>
          </a:prstGeom>
        </p:spPr>
      </p:pic>
      <p:sp>
        <p:nvSpPr>
          <p:cNvPr id="7" name="AutoShape 2" descr="{\displaystyle a_{s-1}=-1}"/>
          <p:cNvSpPr>
            <a:spLocks noChangeAspect="1" noChangeArrowheads="1"/>
          </p:cNvSpPr>
          <p:nvPr/>
        </p:nvSpPr>
        <p:spPr bwMode="auto">
          <a:xfrm>
            <a:off x="4602163"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9" name="AutoShape 4" descr="{\displaystyle b_{j}}"/>
          <p:cNvSpPr>
            <a:spLocks noChangeAspect="1" noChangeArrowheads="1"/>
          </p:cNvSpPr>
          <p:nvPr/>
        </p:nvSpPr>
        <p:spPr bwMode="auto">
          <a:xfrm>
            <a:off x="5970588"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11" name="AutoShape 6" descr="{\displaystyle a_{s-1}=-1}"/>
          <p:cNvSpPr>
            <a:spLocks noChangeAspect="1" noChangeArrowheads="1"/>
          </p:cNvSpPr>
          <p:nvPr/>
        </p:nvSpPr>
        <p:spPr bwMode="auto">
          <a:xfrm>
            <a:off x="4754563"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12" name="AutoShape 7" descr="{\displaystyle a_{s-2}=\cdots =a_{0}=0}"/>
          <p:cNvSpPr>
            <a:spLocks noChangeAspect="1" noChangeArrowheads="1"/>
          </p:cNvSpPr>
          <p:nvPr/>
        </p:nvSpPr>
        <p:spPr bwMode="auto">
          <a:xfrm>
            <a:off x="4989513"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13" name="AutoShape 8" descr="{\displaystyle b_{j}}"/>
          <p:cNvSpPr>
            <a:spLocks noChangeAspect="1" noChangeArrowheads="1"/>
          </p:cNvSpPr>
          <p:nvPr/>
        </p:nvSpPr>
        <p:spPr bwMode="auto">
          <a:xfrm>
            <a:off x="6122988"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19" name="Rectangle 13"/>
          <p:cNvSpPr>
            <a:spLocks noChangeArrowheads="1"/>
          </p:cNvSpPr>
          <p:nvPr/>
        </p:nvSpPr>
        <p:spPr bwMode="auto">
          <a:xfrm>
            <a:off x="5294313" y="2981542"/>
            <a:ext cx="6535735"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000" b="0" i="0" u="none" strike="noStrike" cap="none" normalizeH="0" baseline="0" dirty="0" smtClean="0">
                <a:ln>
                  <a:noFill/>
                </a:ln>
                <a:solidFill>
                  <a:srgbClr val="202122"/>
                </a:solidFill>
                <a:effectLst/>
                <a:latin typeface="Arial" panose="020B0604020202020204" pitchFamily="34" charset="0"/>
                <a:cs typeface="Arial" panose="020B0604020202020204" pitchFamily="34" charset="0"/>
              </a:rPr>
              <a:t>Los métodos de Adams-</a:t>
            </a:r>
            <a:r>
              <a:rPr kumimoji="0" lang="es-CO" altLang="es-CO" sz="1000" b="0" i="0" u="none" strike="noStrike" cap="none" normalizeH="0" baseline="0" dirty="0" err="1" smtClean="0">
                <a:ln>
                  <a:noFill/>
                </a:ln>
                <a:solidFill>
                  <a:srgbClr val="202122"/>
                </a:solidFill>
                <a:effectLst/>
                <a:latin typeface="Arial" panose="020B0604020202020204" pitchFamily="34" charset="0"/>
                <a:cs typeface="Arial" panose="020B0604020202020204" pitchFamily="34" charset="0"/>
              </a:rPr>
              <a:t>Bashforth</a:t>
            </a:r>
            <a:r>
              <a:rPr kumimoji="0" lang="es-CO" altLang="es-CO" sz="1000" b="0" i="0" u="none" strike="noStrike" cap="none" normalizeH="0" baseline="0" dirty="0" smtClean="0">
                <a:ln>
                  <a:noFill/>
                </a:ln>
                <a:solidFill>
                  <a:srgbClr val="202122"/>
                </a:solidFill>
                <a:effectLst/>
                <a:latin typeface="Arial" panose="020B0604020202020204" pitchFamily="34" charset="0"/>
                <a:cs typeface="Arial" panose="020B0604020202020204" pitchFamily="34" charset="0"/>
              </a:rPr>
              <a:t> son métodos explícitos. Los coeficientes son a(s-1) = 1 y</a:t>
            </a:r>
            <a:r>
              <a:rPr kumimoji="0" lang="es-CO" altLang="es-CO" sz="1000" b="0" i="0" u="none" strike="noStrike" cap="none" normalizeH="0" dirty="0" smtClean="0">
                <a:ln>
                  <a:noFill/>
                </a:ln>
                <a:solidFill>
                  <a:srgbClr val="202122"/>
                </a:solidFill>
                <a:effectLst/>
                <a:latin typeface="Arial" panose="020B0604020202020204" pitchFamily="34" charset="0"/>
                <a:cs typeface="Arial" panose="020B0604020202020204" pitchFamily="34" charset="0"/>
              </a:rPr>
              <a:t> a(s-2)…a(0)=0</a:t>
            </a:r>
            <a:r>
              <a:rPr kumimoji="0" lang="es-CO" altLang="es-CO" sz="1000" b="0" i="0" u="none" strike="noStrike" cap="none" normalizeH="0" baseline="0" dirty="0" smtClean="0">
                <a:ln>
                  <a:noFill/>
                </a:ln>
                <a:solidFill>
                  <a:srgbClr val="202122"/>
                </a:solidFill>
                <a:effectLst/>
                <a:latin typeface="Arial" panose="020B0604020202020204" pitchFamily="34" charset="0"/>
                <a:cs typeface="Arial" panose="020B0604020202020204" pitchFamily="34" charset="0"/>
              </a:rPr>
              <a:t>   </a:t>
            </a:r>
            <a:r>
              <a:rPr kumimoji="0" lang="es-CO" altLang="es-CO" sz="1900" b="0" i="0" u="none" strike="noStrike" cap="none" normalizeH="0" baseline="0" dirty="0" smtClean="0">
                <a:ln>
                  <a:noFill/>
                </a:ln>
                <a:solidFill>
                  <a:srgbClr val="202122"/>
                </a:solidFill>
                <a:effectLst/>
                <a:latin typeface="Arial" panose="020B0604020202020204" pitchFamily="34" charset="0"/>
                <a:cs typeface="Arial" panose="020B0604020202020204" pitchFamily="34" charset="0"/>
              </a:rPr>
              <a:t>,</a:t>
            </a:r>
            <a:r>
              <a:rPr kumimoji="0" lang="es-CO" altLang="es-CO" sz="1000" b="0" i="0" u="none" strike="noStrike" cap="none" normalizeH="0" baseline="0" dirty="0" smtClean="0">
                <a:ln>
                  <a:noFill/>
                </a:ln>
                <a:solidFill>
                  <a:srgbClr val="202122"/>
                </a:solidFill>
                <a:effectLst/>
                <a:latin typeface="Arial" panose="020B0604020202020204" pitchFamily="34" charset="0"/>
                <a:cs typeface="Arial" panose="020B0604020202020204" pitchFamily="34" charset="0"/>
              </a:rPr>
              <a:t> mientras que los   </a:t>
            </a:r>
            <a:r>
              <a:rPr kumimoji="0" lang="es-CO" altLang="es-CO" sz="1900" b="0" i="0" u="none" strike="noStrike" cap="none" normalizeH="0" baseline="0" dirty="0" smtClean="0">
                <a:ln>
                  <a:noFill/>
                </a:ln>
                <a:solidFill>
                  <a:srgbClr val="202122"/>
                </a:solidFill>
                <a:effectLst/>
                <a:latin typeface="Arial" panose="020B0604020202020204" pitchFamily="34" charset="0"/>
                <a:cs typeface="Arial" panose="020B0604020202020204" pitchFamily="34" charset="0"/>
              </a:rPr>
              <a:t> </a:t>
            </a:r>
            <a:r>
              <a:rPr kumimoji="0" lang="es-CO" altLang="es-CO" sz="1000" b="0" i="0" u="none" strike="noStrike" cap="none" normalizeH="0" baseline="0" dirty="0" smtClean="0">
                <a:ln>
                  <a:noFill/>
                </a:ln>
                <a:solidFill>
                  <a:srgbClr val="202122"/>
                </a:solidFill>
                <a:effectLst/>
                <a:latin typeface="Arial" panose="020B0604020202020204" pitchFamily="34" charset="0"/>
                <a:cs typeface="Arial" panose="020B0604020202020204" pitchFamily="34" charset="0"/>
              </a:rPr>
              <a:t>son elegidos de tal manera que los métodos tienen orden </a:t>
            </a:r>
            <a:r>
              <a:rPr kumimoji="0" lang="es-CO" altLang="es-CO" sz="1000" b="0" i="1" u="none" strike="noStrike" cap="none" normalizeH="0" baseline="0" dirty="0" smtClean="0">
                <a:ln>
                  <a:noFill/>
                </a:ln>
                <a:solidFill>
                  <a:srgbClr val="202122"/>
                </a:solidFill>
                <a:effectLst/>
                <a:latin typeface="Arial" panose="020B0604020202020204" pitchFamily="34" charset="0"/>
                <a:cs typeface="Arial" panose="020B0604020202020204" pitchFamily="34" charset="0"/>
              </a:rPr>
              <a:t>s</a:t>
            </a:r>
            <a:r>
              <a:rPr kumimoji="0" lang="es-CO" altLang="es-CO" sz="1000" b="0" i="0" u="none" strike="noStrike" cap="none" normalizeH="0" baseline="0" dirty="0" smtClean="0">
                <a:ln>
                  <a:noFill/>
                </a:ln>
                <a:solidFill>
                  <a:srgbClr val="202122"/>
                </a:solidFill>
                <a:effectLst/>
                <a:latin typeface="Arial" panose="020B0604020202020204" pitchFamily="34" charset="0"/>
                <a:cs typeface="Arial" panose="020B0604020202020204" pitchFamily="34" charset="0"/>
              </a:rPr>
              <a:t> (esto determina los métodos únicamente).</a:t>
            </a:r>
            <a:r>
              <a:rPr kumimoji="0" lang="es-CO" altLang="es-CO" sz="800" b="0" i="0" u="none" strike="noStrike" cap="none" normalizeH="0" baseline="0" dirty="0" smtClean="0">
                <a:ln>
                  <a:noFill/>
                </a:ln>
                <a:solidFill>
                  <a:schemeClr val="tx1"/>
                </a:solidFill>
                <a:effectLst/>
              </a:rPr>
              <a:t> </a:t>
            </a:r>
            <a:endParaRPr kumimoji="0" lang="es-CO" altLang="es-CO" sz="1000" b="0" i="0" u="none" strike="noStrike" cap="none" normalizeH="0" baseline="0" dirty="0" smtClean="0">
              <a:ln>
                <a:noFill/>
              </a:ln>
              <a:solidFill>
                <a:srgbClr val="202122"/>
              </a:solidFill>
              <a:effectLst/>
              <a:latin typeface="Arial" panose="020B0604020202020204" pitchFamily="34" charset="0"/>
              <a:cs typeface="Arial" panose="020B0604020202020204" pitchFamily="34" charset="0"/>
            </a:endParaRPr>
          </a:p>
        </p:txBody>
      </p:sp>
      <p:sp>
        <p:nvSpPr>
          <p:cNvPr id="20" name="AutoShape 14" descr="{\displaystyle a_{s-1}=-1}"/>
          <p:cNvSpPr>
            <a:spLocks noChangeAspect="1" noChangeArrowheads="1"/>
          </p:cNvSpPr>
          <p:nvPr/>
        </p:nvSpPr>
        <p:spPr bwMode="auto">
          <a:xfrm rot="10800000">
            <a:off x="5802471" y="2921000"/>
            <a:ext cx="759805" cy="12108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21" name="AutoShape 15" descr="{\displaystyle a_{s-2}=\cdots =a_{0}=0}"/>
          <p:cNvSpPr>
            <a:spLocks noChangeAspect="1" noChangeArrowheads="1"/>
          </p:cNvSpPr>
          <p:nvPr/>
        </p:nvSpPr>
        <p:spPr bwMode="auto">
          <a:xfrm rot="10800000">
            <a:off x="6037421" y="2921000"/>
            <a:ext cx="759805" cy="12108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22" name="AutoShape 16" descr="{\displaystyle b_{j}}"/>
          <p:cNvSpPr>
            <a:spLocks noChangeAspect="1" noChangeArrowheads="1"/>
          </p:cNvSpPr>
          <p:nvPr/>
        </p:nvSpPr>
        <p:spPr bwMode="auto">
          <a:xfrm rot="10800000">
            <a:off x="7170896" y="2921000"/>
            <a:ext cx="759805" cy="12108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Tree>
    <p:extLst>
      <p:ext uri="{BB962C8B-B14F-4D97-AF65-F5344CB8AC3E}">
        <p14:creationId xmlns:p14="http://schemas.microsoft.com/office/powerpoint/2010/main" val="876337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Modelo </a:t>
            </a:r>
            <a:r>
              <a:rPr lang="es-MX" dirty="0" err="1" smtClean="0"/>
              <a:t>adams</a:t>
            </a:r>
            <a:endParaRPr lang="es-CO" dirty="0"/>
          </a:p>
        </p:txBody>
      </p:sp>
      <p:pic>
        <p:nvPicPr>
          <p:cNvPr id="5" name="Marcador de contenido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81025" y="3350382"/>
            <a:ext cx="5422900" cy="1387549"/>
          </a:xfrm>
        </p:spPr>
      </p:pic>
      <p:sp>
        <p:nvSpPr>
          <p:cNvPr id="4" name="Marcador de contenido 3"/>
          <p:cNvSpPr>
            <a:spLocks noGrp="1"/>
          </p:cNvSpPr>
          <p:nvPr>
            <p:ph sz="half" idx="2"/>
          </p:nvPr>
        </p:nvSpPr>
        <p:spPr>
          <a:xfrm rot="208677" flipV="1">
            <a:off x="7387508" y="4188456"/>
            <a:ext cx="1718503" cy="45719"/>
          </a:xfrm>
        </p:spPr>
        <p:txBody>
          <a:bodyPr>
            <a:normAutofit fontScale="25000" lnSpcReduction="20000"/>
          </a:bodyPr>
          <a:lstStyle/>
          <a:p>
            <a:endParaRPr lang="es-CO" dirty="0"/>
          </a:p>
        </p:txBody>
      </p:sp>
      <p:sp>
        <p:nvSpPr>
          <p:cNvPr id="6" name="Rectangle 1"/>
          <p:cNvSpPr>
            <a:spLocks noChangeArrowheads="1"/>
          </p:cNvSpPr>
          <p:nvPr/>
        </p:nvSpPr>
        <p:spPr bwMode="auto">
          <a:xfrm>
            <a:off x="6448424" y="2883391"/>
            <a:ext cx="3863976" cy="17389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kumimoji="0" lang="es-CO" altLang="es-CO" sz="1000" b="0" i="0" u="none" strike="noStrike" cap="none" normalizeH="0" baseline="0" dirty="0" smtClean="0">
                <a:ln>
                  <a:noFill/>
                </a:ln>
                <a:solidFill>
                  <a:srgbClr val="202122"/>
                </a:solidFill>
                <a:effectLst/>
                <a:latin typeface="Arial" panose="020B0604020202020204" pitchFamily="34" charset="0"/>
                <a:cs typeface="Arial" panose="020B0604020202020204" pitchFamily="34" charset="0"/>
              </a:rPr>
              <a:t>Los métodos de Adams-</a:t>
            </a:r>
            <a:r>
              <a:rPr kumimoji="0" lang="es-CO" altLang="es-CO" sz="1000" b="0" i="0" u="none" strike="noStrike" cap="none" normalizeH="0" baseline="0" dirty="0" err="1" smtClean="0">
                <a:ln>
                  <a:noFill/>
                </a:ln>
                <a:solidFill>
                  <a:srgbClr val="202122"/>
                </a:solidFill>
                <a:effectLst/>
                <a:latin typeface="Arial" panose="020B0604020202020204" pitchFamily="34" charset="0"/>
                <a:cs typeface="Arial" panose="020B0604020202020204" pitchFamily="34" charset="0"/>
              </a:rPr>
              <a:t>Moulton</a:t>
            </a:r>
            <a:r>
              <a:rPr kumimoji="0" lang="es-CO" altLang="es-CO" sz="1000" b="0" i="0" u="none" strike="noStrike" cap="none" normalizeH="0" baseline="0" dirty="0" smtClean="0">
                <a:ln>
                  <a:noFill/>
                </a:ln>
                <a:solidFill>
                  <a:srgbClr val="202122"/>
                </a:solidFill>
                <a:effectLst/>
                <a:latin typeface="Arial" panose="020B0604020202020204" pitchFamily="34" charset="0"/>
                <a:cs typeface="Arial" panose="020B0604020202020204" pitchFamily="34" charset="0"/>
              </a:rPr>
              <a:t> se parecen a los métodos de Adams-</a:t>
            </a:r>
            <a:r>
              <a:rPr kumimoji="0" lang="es-CO" altLang="es-CO" sz="1000" b="0" i="0" u="none" strike="noStrike" cap="none" normalizeH="0" baseline="0" dirty="0" err="1" smtClean="0">
                <a:ln>
                  <a:noFill/>
                </a:ln>
                <a:solidFill>
                  <a:srgbClr val="202122"/>
                </a:solidFill>
                <a:effectLst/>
                <a:latin typeface="Arial" panose="020B0604020202020204" pitchFamily="34" charset="0"/>
                <a:cs typeface="Arial" panose="020B0604020202020204" pitchFamily="34" charset="0"/>
              </a:rPr>
              <a:t>Bashforth</a:t>
            </a:r>
            <a:r>
              <a:rPr kumimoji="0" lang="es-CO" altLang="es-CO" sz="1000" b="0" i="0" u="none" strike="noStrike" cap="none" normalizeH="0" baseline="0" dirty="0" smtClean="0">
                <a:ln>
                  <a:noFill/>
                </a:ln>
                <a:solidFill>
                  <a:srgbClr val="202122"/>
                </a:solidFill>
                <a:effectLst/>
                <a:latin typeface="Arial" panose="020B0604020202020204" pitchFamily="34" charset="0"/>
                <a:cs typeface="Arial" panose="020B0604020202020204" pitchFamily="34" charset="0"/>
              </a:rPr>
              <a:t> en que también tienen</a:t>
            </a:r>
            <a:r>
              <a:rPr lang="es-CO" altLang="es-CO" sz="1000" dirty="0">
                <a:solidFill>
                  <a:srgbClr val="202122"/>
                </a:solidFill>
                <a:cs typeface="Arial" panose="020B0604020202020204" pitchFamily="34" charset="0"/>
              </a:rPr>
              <a:t> a(s-1) = 1 y a(s-2)…a(0)=0</a:t>
            </a:r>
            <a:r>
              <a:rPr kumimoji="0" lang="es-CO" altLang="es-CO" sz="1900" b="0" i="0" u="none" strike="noStrike" cap="none" normalizeH="0" baseline="0" dirty="0" smtClean="0">
                <a:ln>
                  <a:noFill/>
                </a:ln>
                <a:solidFill>
                  <a:srgbClr val="202122"/>
                </a:solidFill>
                <a:effectLst/>
                <a:latin typeface="Arial" panose="020B0604020202020204" pitchFamily="34" charset="0"/>
                <a:cs typeface="Arial" panose="020B0604020202020204" pitchFamily="34" charset="0"/>
              </a:rPr>
              <a:t>.</a:t>
            </a:r>
            <a:r>
              <a:rPr kumimoji="0" lang="es-CO" altLang="es-CO" sz="1000" b="0" i="0" u="none" strike="noStrike" cap="none" normalizeH="0" baseline="0" dirty="0" smtClean="0">
                <a:ln>
                  <a:noFill/>
                </a:ln>
                <a:solidFill>
                  <a:srgbClr val="202122"/>
                </a:solidFill>
                <a:effectLst/>
                <a:latin typeface="Arial" panose="020B0604020202020204" pitchFamily="34" charset="0"/>
                <a:cs typeface="Arial" panose="020B0604020202020204" pitchFamily="34" charset="0"/>
              </a:rPr>
              <a:t> De nuevo se eligen los coeficientes "b" para obtener el orden más alto posible. Sin embargo, los métodos de Adams-</a:t>
            </a:r>
            <a:r>
              <a:rPr kumimoji="0" lang="es-CO" altLang="es-CO" sz="1000" b="0" i="0" u="none" strike="noStrike" cap="none" normalizeH="0" baseline="0" dirty="0" err="1" smtClean="0">
                <a:ln>
                  <a:noFill/>
                </a:ln>
                <a:solidFill>
                  <a:srgbClr val="202122"/>
                </a:solidFill>
                <a:effectLst/>
                <a:latin typeface="Arial" panose="020B0604020202020204" pitchFamily="34" charset="0"/>
                <a:cs typeface="Arial" panose="020B0604020202020204" pitchFamily="34" charset="0"/>
              </a:rPr>
              <a:t>Moulton</a:t>
            </a:r>
            <a:r>
              <a:rPr kumimoji="0" lang="es-CO" altLang="es-CO" sz="1000" b="0" i="0" u="none" strike="noStrike" cap="none" normalizeH="0" baseline="0" dirty="0" smtClean="0">
                <a:ln>
                  <a:noFill/>
                </a:ln>
                <a:solidFill>
                  <a:srgbClr val="202122"/>
                </a:solidFill>
                <a:effectLst/>
                <a:latin typeface="Arial" panose="020B0604020202020204" pitchFamily="34" charset="0"/>
                <a:cs typeface="Arial" panose="020B0604020202020204" pitchFamily="34" charset="0"/>
              </a:rPr>
              <a:t> son métodos implícitos. Al eliminar la restricción de que  b(s)=0</a:t>
            </a:r>
            <a:r>
              <a:rPr kumimoji="0" lang="es-CO" altLang="es-CO" sz="1900" b="0" i="0" u="none" strike="noStrike" cap="none" normalizeH="0" baseline="0" dirty="0" smtClean="0">
                <a:ln>
                  <a:noFill/>
                </a:ln>
                <a:solidFill>
                  <a:srgbClr val="202122"/>
                </a:solidFill>
                <a:effectLst/>
                <a:latin typeface="Arial" panose="020B0604020202020204" pitchFamily="34" charset="0"/>
                <a:cs typeface="Arial" panose="020B0604020202020204" pitchFamily="34" charset="0"/>
              </a:rPr>
              <a:t>,</a:t>
            </a:r>
            <a:r>
              <a:rPr kumimoji="0" lang="es-CO" altLang="es-CO" sz="1000" b="0" i="0" u="none" strike="noStrike" cap="none" normalizeH="0" baseline="0" dirty="0" smtClean="0">
                <a:ln>
                  <a:noFill/>
                </a:ln>
                <a:solidFill>
                  <a:srgbClr val="202122"/>
                </a:solidFill>
                <a:effectLst/>
                <a:latin typeface="Arial" panose="020B0604020202020204" pitchFamily="34" charset="0"/>
                <a:cs typeface="Arial" panose="020B0604020202020204" pitchFamily="34" charset="0"/>
              </a:rPr>
              <a:t> un método de Adams-</a:t>
            </a:r>
            <a:r>
              <a:rPr kumimoji="0" lang="es-CO" altLang="es-CO" sz="1000" b="0" i="0" u="none" strike="noStrike" cap="none" normalizeH="0" baseline="0" dirty="0" err="1" smtClean="0">
                <a:ln>
                  <a:noFill/>
                </a:ln>
                <a:solidFill>
                  <a:srgbClr val="202122"/>
                </a:solidFill>
                <a:effectLst/>
                <a:latin typeface="Arial" panose="020B0604020202020204" pitchFamily="34" charset="0"/>
                <a:cs typeface="Arial" panose="020B0604020202020204" pitchFamily="34" charset="0"/>
              </a:rPr>
              <a:t>Moulton</a:t>
            </a:r>
            <a:r>
              <a:rPr kumimoji="0" lang="es-CO" altLang="es-CO" sz="1000" b="0" i="0" u="none" strike="noStrike" cap="none" normalizeH="0" baseline="0" dirty="0" smtClean="0">
                <a:ln>
                  <a:noFill/>
                </a:ln>
                <a:solidFill>
                  <a:srgbClr val="202122"/>
                </a:solidFill>
                <a:effectLst/>
                <a:latin typeface="Arial" panose="020B0604020202020204" pitchFamily="34" charset="0"/>
                <a:cs typeface="Arial" panose="020B0604020202020204" pitchFamily="34" charset="0"/>
              </a:rPr>
              <a:t> "paso a paso" puede alcanzar el orden </a:t>
            </a:r>
            <a:r>
              <a:rPr lang="es-CO" altLang="es-CO" sz="1000" dirty="0" smtClean="0">
                <a:solidFill>
                  <a:srgbClr val="202122"/>
                </a:solidFill>
                <a:cs typeface="Arial" panose="020B0604020202020204" pitchFamily="34" charset="0"/>
              </a:rPr>
              <a:t>s+1</a:t>
            </a:r>
            <a:r>
              <a:rPr kumimoji="0" lang="es-CO" altLang="es-CO" sz="1900" b="0" i="0" u="none" strike="noStrike" cap="none" normalizeH="0" baseline="0" dirty="0" smtClean="0">
                <a:ln>
                  <a:noFill/>
                </a:ln>
                <a:solidFill>
                  <a:srgbClr val="202122"/>
                </a:solidFill>
                <a:effectLst/>
                <a:latin typeface="Arial" panose="020B0604020202020204" pitchFamily="34" charset="0"/>
                <a:cs typeface="Arial" panose="020B0604020202020204" pitchFamily="34" charset="0"/>
              </a:rPr>
              <a:t>,</a:t>
            </a:r>
            <a:r>
              <a:rPr kumimoji="0" lang="es-CO" altLang="es-CO" sz="1000" b="0" i="0" u="none" strike="noStrike" cap="none" normalizeH="0" baseline="0" dirty="0" smtClean="0">
                <a:ln>
                  <a:noFill/>
                </a:ln>
                <a:solidFill>
                  <a:srgbClr val="202122"/>
                </a:solidFill>
                <a:effectLst/>
                <a:latin typeface="Arial" panose="020B0604020202020204" pitchFamily="34" charset="0"/>
                <a:cs typeface="Arial" panose="020B0604020202020204" pitchFamily="34" charset="0"/>
              </a:rPr>
              <a:t> mientras que los métodos de Adams-</a:t>
            </a:r>
            <a:r>
              <a:rPr kumimoji="0" lang="es-CO" altLang="es-CO" sz="1000" b="0" i="0" u="none" strike="noStrike" cap="none" normalizeH="0" baseline="0" dirty="0" err="1" smtClean="0">
                <a:ln>
                  <a:noFill/>
                </a:ln>
                <a:solidFill>
                  <a:srgbClr val="202122"/>
                </a:solidFill>
                <a:effectLst/>
                <a:latin typeface="Arial" panose="020B0604020202020204" pitchFamily="34" charset="0"/>
                <a:cs typeface="Arial" panose="020B0604020202020204" pitchFamily="34" charset="0"/>
              </a:rPr>
              <a:t>Bashforth</a:t>
            </a:r>
            <a:r>
              <a:rPr kumimoji="0" lang="es-CO" altLang="es-CO" sz="1000" b="0" i="0" u="none" strike="noStrike" cap="none" normalizeH="0" baseline="0" dirty="0" smtClean="0">
                <a:ln>
                  <a:noFill/>
                </a:ln>
                <a:solidFill>
                  <a:srgbClr val="202122"/>
                </a:solidFill>
                <a:effectLst/>
                <a:latin typeface="Arial" panose="020B0604020202020204" pitchFamily="34" charset="0"/>
                <a:cs typeface="Arial" panose="020B0604020202020204" pitchFamily="34" charset="0"/>
              </a:rPr>
              <a:t> en el </a:t>
            </a:r>
            <a:r>
              <a:rPr kumimoji="0" lang="es-CO" altLang="es-CO" sz="1000" b="0" i="1" u="none" strike="noStrike" cap="none" normalizeH="0" baseline="0" dirty="0" smtClean="0">
                <a:ln>
                  <a:noFill/>
                </a:ln>
                <a:solidFill>
                  <a:srgbClr val="202122"/>
                </a:solidFill>
                <a:effectLst/>
                <a:latin typeface="Arial" panose="020B0604020202020204" pitchFamily="34" charset="0"/>
                <a:cs typeface="Arial" panose="020B0604020202020204" pitchFamily="34" charset="0"/>
              </a:rPr>
              <a:t>paso s</a:t>
            </a:r>
            <a:r>
              <a:rPr kumimoji="0" lang="es-CO" altLang="es-CO" sz="1000" b="0" i="0" u="none" strike="noStrike" cap="none" normalizeH="0" baseline="0" dirty="0" smtClean="0">
                <a:ln>
                  <a:noFill/>
                </a:ln>
                <a:solidFill>
                  <a:srgbClr val="202122"/>
                </a:solidFill>
                <a:effectLst/>
                <a:latin typeface="Arial" panose="020B0604020202020204" pitchFamily="34" charset="0"/>
                <a:cs typeface="Arial" panose="020B0604020202020204" pitchFamily="34" charset="0"/>
              </a:rPr>
              <a:t> solo tienen orden </a:t>
            </a:r>
            <a:r>
              <a:rPr kumimoji="0" lang="es-CO" altLang="es-CO" sz="1000" b="0" i="1" u="none" strike="noStrike" cap="none" normalizeH="0" baseline="0" dirty="0" smtClean="0">
                <a:ln>
                  <a:noFill/>
                </a:ln>
                <a:solidFill>
                  <a:srgbClr val="202122"/>
                </a:solidFill>
                <a:effectLst/>
                <a:latin typeface="Arial" panose="020B0604020202020204" pitchFamily="34" charset="0"/>
                <a:cs typeface="Arial" panose="020B0604020202020204" pitchFamily="34" charset="0"/>
              </a:rPr>
              <a:t>s</a:t>
            </a:r>
            <a:r>
              <a:rPr kumimoji="0" lang="es-CO" altLang="es-CO" sz="1000" b="0" i="0" u="none" strike="noStrike" cap="none" normalizeH="0" baseline="0" dirty="0" smtClean="0">
                <a:ln>
                  <a:noFill/>
                </a:ln>
                <a:solidFill>
                  <a:srgbClr val="202122"/>
                </a:solidFill>
                <a:effectLst/>
                <a:latin typeface="Arial" panose="020B0604020202020204" pitchFamily="34" charset="0"/>
                <a:cs typeface="Arial" panose="020B0604020202020204" pitchFamily="34" charset="0"/>
              </a:rPr>
              <a:t>.</a:t>
            </a:r>
            <a:r>
              <a:rPr kumimoji="0" lang="es-CO" altLang="es-CO" sz="800" b="0" i="0" u="none" strike="noStrike" cap="none" normalizeH="0" baseline="0" dirty="0" smtClean="0">
                <a:ln>
                  <a:noFill/>
                </a:ln>
                <a:solidFill>
                  <a:schemeClr val="tx1"/>
                </a:solidFill>
                <a:effectLst/>
              </a:rPr>
              <a:t> </a:t>
            </a:r>
            <a:endParaRPr kumimoji="0" lang="es-CO" altLang="es-CO" sz="1000" b="0" i="0" u="none" strike="noStrike" cap="none" normalizeH="0" baseline="0" dirty="0" smtClean="0">
              <a:ln>
                <a:noFill/>
              </a:ln>
              <a:solidFill>
                <a:srgbClr val="202122"/>
              </a:solidFill>
              <a:effectLst/>
              <a:latin typeface="Arial" panose="020B0604020202020204" pitchFamily="34" charset="0"/>
              <a:cs typeface="Arial" panose="020B0604020202020204" pitchFamily="34" charset="0"/>
            </a:endParaRPr>
          </a:p>
        </p:txBody>
      </p:sp>
      <p:sp>
        <p:nvSpPr>
          <p:cNvPr id="7" name="AutoShape 2" descr="{\displaystyle a_{s-1}=-1}"/>
          <p:cNvSpPr>
            <a:spLocks noChangeAspect="1" noChangeArrowheads="1"/>
          </p:cNvSpPr>
          <p:nvPr/>
        </p:nvSpPr>
        <p:spPr bwMode="auto">
          <a:xfrm rot="208677" flipV="1">
            <a:off x="7125229" y="1671528"/>
            <a:ext cx="9659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8" name="AutoShape 3" descr="{\displaystyle a_{s-2}=\cdots =a_{0}=0}"/>
          <p:cNvSpPr>
            <a:spLocks noChangeAspect="1" noChangeArrowheads="1"/>
          </p:cNvSpPr>
          <p:nvPr/>
        </p:nvSpPr>
        <p:spPr bwMode="auto">
          <a:xfrm rot="208677" flipV="1">
            <a:off x="7360179" y="1671528"/>
            <a:ext cx="9659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9" name="AutoShape 4" descr="{\displaystyle b_{s}=0}"/>
          <p:cNvSpPr>
            <a:spLocks noChangeAspect="1" noChangeArrowheads="1"/>
          </p:cNvSpPr>
          <p:nvPr/>
        </p:nvSpPr>
        <p:spPr bwMode="auto">
          <a:xfrm rot="208677" flipV="1">
            <a:off x="17705916" y="1671528"/>
            <a:ext cx="9659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10" name="AutoShape 5" descr="{\displaystyle s+1}"/>
          <p:cNvSpPr>
            <a:spLocks noChangeAspect="1" noChangeArrowheads="1"/>
          </p:cNvSpPr>
          <p:nvPr/>
        </p:nvSpPr>
        <p:spPr bwMode="auto">
          <a:xfrm rot="208677" flipV="1">
            <a:off x="3523191" y="1960453"/>
            <a:ext cx="9659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Tree>
    <p:extLst>
      <p:ext uri="{BB962C8B-B14F-4D97-AF65-F5344CB8AC3E}">
        <p14:creationId xmlns:p14="http://schemas.microsoft.com/office/powerpoint/2010/main" val="1997603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Modelo estocástico por </a:t>
            </a:r>
            <a:r>
              <a:rPr lang="es-MX" dirty="0" err="1" smtClean="0"/>
              <a:t>santi</a:t>
            </a:r>
            <a:r>
              <a:rPr lang="es-MX" dirty="0" smtClean="0"/>
              <a:t> </a:t>
            </a:r>
            <a:r>
              <a:rPr lang="es-MX" dirty="0" err="1" smtClean="0"/>
              <a:t>garcia</a:t>
            </a:r>
            <a:endParaRPr lang="es-CO" dirty="0"/>
          </a:p>
        </p:txBody>
      </p:sp>
      <p:pic>
        <p:nvPicPr>
          <p:cNvPr id="5" name="Marcador de contenido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59864" y="2127390"/>
            <a:ext cx="10054994" cy="4703566"/>
          </a:xfrm>
        </p:spPr>
      </p:pic>
    </p:spTree>
    <p:extLst>
      <p:ext uri="{BB962C8B-B14F-4D97-AF65-F5344CB8AC3E}">
        <p14:creationId xmlns:p14="http://schemas.microsoft.com/office/powerpoint/2010/main" val="487743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Desarrollo </a:t>
            </a:r>
            <a:endParaRPr lang="es-CO" dirty="0"/>
          </a:p>
        </p:txBody>
      </p:sp>
      <p:pic>
        <p:nvPicPr>
          <p:cNvPr id="5" name="Marcador de contenido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81025" y="2725073"/>
            <a:ext cx="5422900" cy="2638167"/>
          </a:xfrm>
        </p:spPr>
      </p:pic>
      <p:sp>
        <p:nvSpPr>
          <p:cNvPr id="4" name="Marcador de contenido 3"/>
          <p:cNvSpPr>
            <a:spLocks noGrp="1"/>
          </p:cNvSpPr>
          <p:nvPr>
            <p:ph sz="half" idx="2"/>
          </p:nvPr>
        </p:nvSpPr>
        <p:spPr>
          <a:xfrm>
            <a:off x="352882" y="1717990"/>
            <a:ext cx="2681263" cy="1221779"/>
          </a:xfrm>
        </p:spPr>
        <p:txBody>
          <a:bodyPr/>
          <a:lstStyle/>
          <a:p>
            <a:r>
              <a:rPr lang="es-MX" dirty="0" smtClean="0"/>
              <a:t>Solución en </a:t>
            </a:r>
            <a:r>
              <a:rPr lang="es-MX" dirty="0" err="1" smtClean="0"/>
              <a:t>geogebra</a:t>
            </a:r>
            <a:endParaRPr lang="es-CO" dirty="0"/>
          </a:p>
        </p:txBody>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253" y="2624868"/>
            <a:ext cx="3601603" cy="3983750"/>
          </a:xfrm>
          <a:prstGeom prst="rect">
            <a:avLst/>
          </a:prstGeom>
        </p:spPr>
      </p:pic>
      <p:sp>
        <p:nvSpPr>
          <p:cNvPr id="7" name="Marcador de contenido 3"/>
          <p:cNvSpPr txBox="1">
            <a:spLocks/>
          </p:cNvSpPr>
          <p:nvPr/>
        </p:nvSpPr>
        <p:spPr>
          <a:xfrm>
            <a:off x="6816436" y="1660103"/>
            <a:ext cx="2681263" cy="1221779"/>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s-MX" dirty="0" smtClean="0"/>
              <a:t>Solución en r rk4</a:t>
            </a:r>
            <a:endParaRPr lang="es-CO" dirty="0"/>
          </a:p>
        </p:txBody>
      </p:sp>
      <p:pic>
        <p:nvPicPr>
          <p:cNvPr id="8" name="Marcador de contenido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49484" y="2465864"/>
            <a:ext cx="5422900" cy="159004"/>
          </a:xfrm>
          <a:prstGeom prst="rect">
            <a:avLst/>
          </a:prstGeom>
        </p:spPr>
      </p:pic>
    </p:spTree>
    <p:extLst>
      <p:ext uri="{BB962C8B-B14F-4D97-AF65-F5344CB8AC3E}">
        <p14:creationId xmlns:p14="http://schemas.microsoft.com/office/powerpoint/2010/main" val="3711001465"/>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EBC12AA-1C15-4500-BC9C-8EE83A441DE9}">
  <ds:schemaRefs>
    <ds:schemaRef ds:uri="http://purl.org/dc/dcmitype/"/>
    <ds:schemaRef ds:uri="http://purl.org/dc/terms/"/>
    <ds:schemaRef ds:uri="http://schemas.microsoft.com/office/infopath/2007/PartnerControls"/>
    <ds:schemaRef ds:uri="http://schemas.microsoft.com/office/2006/documentManagement/types"/>
    <ds:schemaRef ds:uri="http://purl.org/dc/elements/1.1/"/>
    <ds:schemaRef ds:uri="http://schemas.openxmlformats.org/package/2006/metadata/core-properties"/>
    <ds:schemaRef ds:uri="16c05727-aa75-4e4a-9b5f-8a80a1165891"/>
    <ds:schemaRef ds:uri="71af3243-3dd4-4a8d-8c0d-dd76da1f02a5"/>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BA0CF3B2-1F0F-4FC5-8002-3E4869ABAD55}">
  <ds:schemaRefs>
    <ds:schemaRef ds:uri="http://schemas.microsoft.com/sharepoint/v3/contenttype/forms"/>
  </ds:schemaRefs>
</ds:datastoreItem>
</file>

<file path=customXml/itemProps3.xml><?xml version="1.0" encoding="utf-8"?>
<ds:datastoreItem xmlns:ds="http://schemas.openxmlformats.org/officeDocument/2006/customXml" ds:itemID="{1F69AFF4-BB30-4BA0-AD22-82CC3C432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Diseño Dividendo para tecnología</Template>
  <TotalTime>0</TotalTime>
  <Words>441</Words>
  <Application>Microsoft Office PowerPoint</Application>
  <PresentationFormat>Panorámica</PresentationFormat>
  <Paragraphs>48</Paragraphs>
  <Slides>15</Slides>
  <Notes>4</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15</vt:i4>
      </vt:variant>
    </vt:vector>
  </HeadingPairs>
  <TitlesOfParts>
    <vt:vector size="20" baseType="lpstr">
      <vt:lpstr>Arial</vt:lpstr>
      <vt:lpstr>Calibri</vt:lpstr>
      <vt:lpstr>Gill Sans MT</vt:lpstr>
      <vt:lpstr>Wingdings 2</vt:lpstr>
      <vt:lpstr>Dividendo</vt:lpstr>
      <vt:lpstr>Modelo epidemiológico</vt:lpstr>
      <vt:lpstr>Objetivo </vt:lpstr>
      <vt:lpstr>Modelo sir</vt:lpstr>
      <vt:lpstr>Modelo SIR</vt:lpstr>
      <vt:lpstr>Modelo rk4</vt:lpstr>
      <vt:lpstr>Modelo adams</vt:lpstr>
      <vt:lpstr>Modelo adams</vt:lpstr>
      <vt:lpstr>Modelo estocástico por santi garcia</vt:lpstr>
      <vt:lpstr>Desarrollo </vt:lpstr>
      <vt:lpstr>desarrollo</vt:lpstr>
      <vt:lpstr>error</vt:lpstr>
      <vt:lpstr>Caracteristicas del hardware y software</vt:lpstr>
      <vt:lpstr>conclusiones</vt:lpstr>
      <vt:lpstr>Presentación de PowerPoint</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2020-12-01T00:59:52Z</dcterms:created>
  <dcterms:modified xsi:type="dcterms:W3CDTF">2020-12-02T17:23:51Z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