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EBB0-88B6-4A53-BA8E-16B0AF521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83910-02F7-420B-991A-0B57FD89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A32F6-13AC-4C21-ADE7-23E3896F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686B1-74A5-4C61-B1A7-1F7F3831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B9E54-694C-413D-A894-B1144AA4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2A2A3-71E2-4D21-A136-8F50D62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BD9B03-990F-45A3-B3E0-19A016DD5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38D0A-3CCF-4BD8-8436-4358911B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F69ED-84AE-4E37-90D6-284C3C26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4B69E-2C31-4504-9790-A855FD0F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2D38B3-402D-496E-817C-B5C0E25ED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7DD811-7F33-4FCA-B6F5-FAB79551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A99BF-ECD4-44F9-8B14-0CF58268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36E9B-7793-4F97-84C5-BAF6CEB0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7D30B-A1ED-478F-8CEC-14D14032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17C34-3F14-4352-AEE7-7419C616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C1520-EBA3-4AE6-ADE3-77C48713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8C0AA-E236-45B8-9BC1-F43B3DAF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EA755-B73C-4290-9606-2096FD5D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722807-842C-47C8-B277-1A93C40C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3748-904E-418F-BAF0-E98B32E1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117F3-2C86-43E4-8E82-1FFAE01B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F673B-E2EC-49C2-ABED-74150AAF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DD5F0-A87E-4AC6-981C-109AA7C9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7559D-A9A7-4CA7-83A2-FF606828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6ED1-CBFE-402A-82E9-CA0CB9D9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7717F-E931-43DD-A50F-873EF1E0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3D9E13-386C-47DC-B888-51D6C022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2A6A35-AA16-4120-A5CA-AB65483D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42E19D-0701-4AAA-B328-70D046EC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E0E5B-C0FB-4BB5-B3E3-980CC44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879FD-099C-4996-ABD2-FB5DF356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3193F0-2D68-4BB6-B2B2-FC67BDE3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6F7E30-042A-435C-A563-67C61D35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2FAA29-6D1C-4291-8A80-E9B5D77B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1CFA86-BD6F-45A6-872B-576D2151D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ABA1F5-9797-4CFF-9CC0-7299C73D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1557AA-2255-4230-AF87-B714CEF1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04DF4C-1051-439E-8EF8-96ACB9F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74EF-F68F-405E-9E21-5F10E565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7C8932-CB46-4784-8CB8-C8D113FC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36112-F3EE-4F19-B6F2-D045CEE2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32F43B-4AF4-486F-BAAB-8C057CB9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CC7BA9-4A73-463E-8D21-F36933CB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8215D-49BD-4201-B3BB-3AAC2DD8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3FFEC7-185B-457A-9490-EAF8E199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58327-A17E-4ADF-AF70-77ED4220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5C75B-7F9F-48F1-AE32-762F5E08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8F3FE5-45CE-4112-AEF0-20A3A4E3F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6DA466-299E-450F-829A-A6DCE7DA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D07E5-C85C-425A-9BBB-A860FFE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7031D-7464-4CA5-BA79-44E77DAD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09B8-3F01-4C41-8356-0CA34F44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17CF79-6821-47C3-9357-BFFBD7D2D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4D4DFC-D73E-4165-8C20-DEE5B9D6F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5FA83-81EE-4725-BA03-2BD335C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18FDC-9140-472C-89B0-8C024EAB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9FBA5-3FB1-48F3-95A9-DAF48FC8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C26147-B43C-43F2-AB9C-DC612A0B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914F4D-9715-40AA-9E89-B9D3657C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1A8F-153C-4C28-9694-793DE53A5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EA55-54E8-4B1D-90F3-CE0C3FAA6B9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C5948-93E3-4D4E-96F4-CAA9805F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886CE-3BB6-4F96-9494-1A52DB9F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F78A-28C9-4109-AFE8-09BED7BEC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ggle">
            <a:extLst>
              <a:ext uri="{FF2B5EF4-FFF2-40B4-BE49-F238E27FC236}">
                <a16:creationId xmlns:a16="http://schemas.microsoft.com/office/drawing/2014/main" id="{8E657E96-7235-40D5-98B0-116AEC51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77" y="319097"/>
            <a:ext cx="1344879" cy="48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439504-EC9F-4DB9-B7DD-9D7D8BE33071}"/>
              </a:ext>
            </a:extLst>
          </p:cNvPr>
          <p:cNvSpPr txBox="1"/>
          <p:nvPr/>
        </p:nvSpPr>
        <p:spPr>
          <a:xfrm>
            <a:off x="468775" y="277792"/>
            <a:ext cx="223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Competencia </a:t>
            </a:r>
            <a:endParaRPr lang="en-US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47DB95-8E32-4D1B-9E02-5BD0CF4A825D}"/>
              </a:ext>
            </a:extLst>
          </p:cNvPr>
          <p:cNvSpPr/>
          <p:nvPr/>
        </p:nvSpPr>
        <p:spPr>
          <a:xfrm>
            <a:off x="3987650" y="298444"/>
            <a:ext cx="543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i="0" dirty="0">
                <a:solidFill>
                  <a:srgbClr val="000000"/>
                </a:solidFill>
                <a:effectLst/>
              </a:rPr>
              <a:t>Ghouls, Goblins, and Ghosts... Boo!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01546E-E32E-4416-8587-686C7F2F6588}"/>
              </a:ext>
            </a:extLst>
          </p:cNvPr>
          <p:cNvSpPr txBox="1"/>
          <p:nvPr/>
        </p:nvSpPr>
        <p:spPr>
          <a:xfrm>
            <a:off x="468774" y="978060"/>
            <a:ext cx="608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competencia </a:t>
            </a:r>
            <a:r>
              <a:rPr lang="es-MX" i="1" dirty="0" err="1"/>
              <a:t>playground</a:t>
            </a:r>
            <a:r>
              <a:rPr lang="es-MX" dirty="0" err="1"/>
              <a:t>,busca</a:t>
            </a:r>
            <a:r>
              <a:rPr lang="es-MX" dirty="0"/>
              <a:t> ayudar a clasificar varios tipos de entidades “sobrenaturales” en tres grandes categorías: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70FD9D-02FA-4735-A96F-B96715651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5" t="29873" r="37295" b="17299"/>
          <a:stretch/>
        </p:blipFill>
        <p:spPr>
          <a:xfrm>
            <a:off x="648183" y="2444745"/>
            <a:ext cx="1657943" cy="25753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FBCF59-9099-4C6A-B4F8-FFD6E32FF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66" t="38987" r="38719" b="26799"/>
          <a:stretch/>
        </p:blipFill>
        <p:spPr>
          <a:xfrm>
            <a:off x="2317700" y="2986268"/>
            <a:ext cx="1722415" cy="18924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DBFC89-2043-433E-91AB-43CB392CF8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431" t="44726" r="37389" b="15527"/>
          <a:stretch/>
        </p:blipFill>
        <p:spPr>
          <a:xfrm>
            <a:off x="4051689" y="2683638"/>
            <a:ext cx="2095568" cy="257705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0BC4651-A0E5-44A8-9D58-AD27DE86C78C}"/>
              </a:ext>
            </a:extLst>
          </p:cNvPr>
          <p:cNvSpPr txBox="1"/>
          <p:nvPr/>
        </p:nvSpPr>
        <p:spPr>
          <a:xfrm>
            <a:off x="1064871" y="2057786"/>
            <a:ext cx="10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F0"/>
                </a:solidFill>
              </a:rPr>
              <a:t>GHOULS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53A48A-4064-47ED-8FD7-327479EBBCD4}"/>
              </a:ext>
            </a:extLst>
          </p:cNvPr>
          <p:cNvSpPr txBox="1"/>
          <p:nvPr/>
        </p:nvSpPr>
        <p:spPr>
          <a:xfrm>
            <a:off x="2658046" y="2057786"/>
            <a:ext cx="10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F0"/>
                </a:solidFill>
              </a:rPr>
              <a:t>GOBLINS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7FB2F8-4117-4ED4-9AAA-314886F25728}"/>
              </a:ext>
            </a:extLst>
          </p:cNvPr>
          <p:cNvSpPr txBox="1"/>
          <p:nvPr/>
        </p:nvSpPr>
        <p:spPr>
          <a:xfrm>
            <a:off x="4546649" y="2048247"/>
            <a:ext cx="10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F0"/>
                </a:solidFill>
              </a:rPr>
              <a:t>GHOSTS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63DB14-B42C-4BF4-BB46-DCED46DBEEA1}"/>
              </a:ext>
            </a:extLst>
          </p:cNvPr>
          <p:cNvSpPr txBox="1"/>
          <p:nvPr/>
        </p:nvSpPr>
        <p:spPr>
          <a:xfrm>
            <a:off x="517003" y="5119612"/>
            <a:ext cx="586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Basándose en diferentes características de las entidades el objetivo es evaluar varios modelos de ML que nos permitan identificar a cual de estas tres pertenece evaluándolos de acuerdo a su desempeño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15FD8D-FF49-4931-8B6A-BF542EBACF64}"/>
              </a:ext>
            </a:extLst>
          </p:cNvPr>
          <p:cNvSpPr txBox="1"/>
          <p:nvPr/>
        </p:nvSpPr>
        <p:spPr>
          <a:xfrm>
            <a:off x="6866818" y="1024360"/>
            <a:ext cx="4149524" cy="51398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DATOS DISPONIBLES: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Train Set: 371 registros con 7 variables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Variables Independientes: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</a:rPr>
              <a:t>bone_length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longitud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promedio</a:t>
            </a:r>
            <a:r>
              <a:rPr lang="en-US" sz="1400" dirty="0">
                <a:solidFill>
                  <a:schemeClr val="bg1"/>
                </a:solidFill>
              </a:rPr>
              <a:t> del </a:t>
            </a:r>
            <a:r>
              <a:rPr lang="en-US" sz="1400" dirty="0" err="1">
                <a:solidFill>
                  <a:schemeClr val="bg1"/>
                </a:solidFill>
              </a:rPr>
              <a:t>hueso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criatura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normalizada</a:t>
            </a:r>
            <a:r>
              <a:rPr lang="en-US" sz="1400" dirty="0">
                <a:solidFill>
                  <a:schemeClr val="bg1"/>
                </a:solidFill>
              </a:rPr>
              <a:t>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</a:rPr>
              <a:t>rotting_flesh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porcentaje</a:t>
            </a:r>
            <a:r>
              <a:rPr lang="en-US" sz="1400" dirty="0">
                <a:solidFill>
                  <a:schemeClr val="bg1"/>
                </a:solidFill>
              </a:rPr>
              <a:t> de carne podrida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criatura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</a:rPr>
              <a:t>hair_length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longitud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promedio</a:t>
            </a:r>
            <a:r>
              <a:rPr lang="en-US" sz="1400" dirty="0">
                <a:solidFill>
                  <a:schemeClr val="bg1"/>
                </a:solidFill>
              </a:rPr>
              <a:t> del </a:t>
            </a:r>
            <a:r>
              <a:rPr lang="en-US" sz="1400" dirty="0" err="1">
                <a:solidFill>
                  <a:schemeClr val="bg1"/>
                </a:solidFill>
              </a:rPr>
              <a:t>cabello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normalizada</a:t>
            </a:r>
            <a:r>
              <a:rPr lang="en-US" sz="1400" dirty="0">
                <a:solidFill>
                  <a:schemeClr val="bg1"/>
                </a:solidFill>
              </a:rPr>
              <a:t>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</a:rPr>
              <a:t>has_soul</a:t>
            </a:r>
            <a:r>
              <a:rPr lang="en-US" sz="1400" b="1" dirty="0">
                <a:solidFill>
                  <a:schemeClr val="bg1"/>
                </a:solidFill>
              </a:rPr>
              <a:t> : </a:t>
            </a:r>
            <a:r>
              <a:rPr lang="en-US" sz="1400" dirty="0" err="1">
                <a:solidFill>
                  <a:schemeClr val="bg1"/>
                </a:solidFill>
              </a:rPr>
              <a:t>porcentaje</a:t>
            </a:r>
            <a:r>
              <a:rPr lang="en-US" sz="1400" dirty="0">
                <a:solidFill>
                  <a:schemeClr val="bg1"/>
                </a:solidFill>
              </a:rPr>
              <a:t> de alma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criatura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Color: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dominante</a:t>
            </a:r>
            <a:r>
              <a:rPr lang="en-US" sz="1400" dirty="0">
                <a:solidFill>
                  <a:schemeClr val="bg1"/>
                </a:solidFill>
              </a:rPr>
              <a:t> de la </a:t>
            </a:r>
            <a:r>
              <a:rPr lang="en-US" sz="1400" dirty="0" err="1">
                <a:solidFill>
                  <a:schemeClr val="bg1"/>
                </a:solidFill>
              </a:rPr>
              <a:t>criatura</a:t>
            </a:r>
            <a:r>
              <a:rPr lang="en-US" sz="1400" dirty="0">
                <a:solidFill>
                  <a:schemeClr val="bg1"/>
                </a:solidFill>
              </a:rPr>
              <a:t>): '</a:t>
            </a:r>
            <a:r>
              <a:rPr lang="en-US" sz="1400" dirty="0" err="1">
                <a:solidFill>
                  <a:schemeClr val="bg1"/>
                </a:solidFill>
              </a:rPr>
              <a:t>blanco</a:t>
            </a:r>
            <a:r>
              <a:rPr lang="en-US" sz="1400" dirty="0">
                <a:solidFill>
                  <a:schemeClr val="bg1"/>
                </a:solidFill>
              </a:rPr>
              <a:t>', 'negro', '</a:t>
            </a:r>
            <a:r>
              <a:rPr lang="en-US" sz="1400" dirty="0" err="1">
                <a:solidFill>
                  <a:schemeClr val="bg1"/>
                </a:solidFill>
              </a:rPr>
              <a:t>claro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azul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verde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sangre</a:t>
            </a:r>
            <a:r>
              <a:rPr lang="en-US" sz="1400" dirty="0">
                <a:solidFill>
                  <a:schemeClr val="bg1"/>
                </a:solidFill>
              </a:rPr>
              <a:t>’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Variable dependiente: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Type: </a:t>
            </a:r>
            <a:r>
              <a:rPr lang="en-US" sz="1400" dirty="0">
                <a:solidFill>
                  <a:schemeClr val="bg1"/>
                </a:solidFill>
              </a:rPr>
              <a:t>‘Ghoul ‘, ‘Goblin‘, ‘Ghost‘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5CAC752-82BD-4A76-B162-225DEDB41405}"/>
              </a:ext>
            </a:extLst>
          </p:cNvPr>
          <p:cNvSpPr txBox="1"/>
          <p:nvPr/>
        </p:nvSpPr>
        <p:spPr>
          <a:xfrm>
            <a:off x="525268" y="6581002"/>
            <a:ext cx="1129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Leidy Araque, Felipe Villabona, Camilo Torres R, Nicolas Leguizamon             -         Universidad de los Andes           -                  Deep </a:t>
            </a:r>
            <a:r>
              <a:rPr lang="es-MX" sz="1200" dirty="0" err="1"/>
              <a:t>Learning</a:t>
            </a:r>
            <a:r>
              <a:rPr lang="es-MX" sz="1200" dirty="0"/>
              <a:t> </a:t>
            </a:r>
            <a:endParaRPr lang="en-US" sz="1200" dirty="0"/>
          </a:p>
        </p:txBody>
      </p:sp>
      <p:pic>
        <p:nvPicPr>
          <p:cNvPr id="1032" name="Picture 8" descr="Resultado de imagen para analytics uniandes">
            <a:extLst>
              <a:ext uri="{FF2B5EF4-FFF2-40B4-BE49-F238E27FC236}">
                <a16:creationId xmlns:a16="http://schemas.microsoft.com/office/drawing/2014/main" id="{04EC2C21-C446-4908-9C1D-3341D1EC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342" y="95705"/>
            <a:ext cx="1069522" cy="8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4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704BDFC-C90B-4035-AB55-EC066495A318}"/>
              </a:ext>
            </a:extLst>
          </p:cNvPr>
          <p:cNvSpPr/>
          <p:nvPr/>
        </p:nvSpPr>
        <p:spPr>
          <a:xfrm>
            <a:off x="468774" y="309240"/>
            <a:ext cx="2092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MX" sz="2800" b="1" dirty="0">
                <a:solidFill>
                  <a:srgbClr val="000000"/>
                </a:solidFill>
              </a:rPr>
              <a:t>M</a:t>
            </a:r>
            <a:r>
              <a:rPr lang="en-US" sz="2800" b="1" dirty="0" err="1">
                <a:solidFill>
                  <a:srgbClr val="000000"/>
                </a:solidFill>
              </a:rPr>
              <a:t>etodología</a:t>
            </a:r>
            <a:endParaRPr lang="en-US" sz="2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16C454-4CEA-412C-AE8D-9083B84504B6}"/>
              </a:ext>
            </a:extLst>
          </p:cNvPr>
          <p:cNvSpPr txBox="1"/>
          <p:nvPr/>
        </p:nvSpPr>
        <p:spPr>
          <a:xfrm>
            <a:off x="6493397" y="948206"/>
            <a:ext cx="478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Escogencia del modelo:</a:t>
            </a:r>
          </a:p>
          <a:p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ECF630-4B56-4616-9E72-564F2F75876D}"/>
              </a:ext>
            </a:extLst>
          </p:cNvPr>
          <p:cNvSpPr txBox="1"/>
          <p:nvPr/>
        </p:nvSpPr>
        <p:spPr>
          <a:xfrm>
            <a:off x="549797" y="1388962"/>
            <a:ext cx="4398380" cy="5847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 analizan los datos para encontrar valores faltantes. No se evidencian </a:t>
            </a:r>
            <a:r>
              <a:rPr lang="es-MX" sz="1600" dirty="0" err="1">
                <a:solidFill>
                  <a:schemeClr val="bg1"/>
                </a:solidFill>
              </a:rPr>
              <a:t>Missing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Values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B3D4A2-0008-48D9-8050-26D2FF033307}"/>
              </a:ext>
            </a:extLst>
          </p:cNvPr>
          <p:cNvSpPr txBox="1"/>
          <p:nvPr/>
        </p:nvSpPr>
        <p:spPr>
          <a:xfrm>
            <a:off x="549797" y="2488304"/>
            <a:ext cx="4398380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 visualizan individualmente las dispersiones de las variables independientes para cada categoría, no hay observaciones que se desvíen ampliamente de la media para ser consideradas como </a:t>
            </a:r>
            <a:r>
              <a:rPr lang="es-MX" sz="1600" dirty="0" err="1">
                <a:solidFill>
                  <a:schemeClr val="bg1"/>
                </a:solidFill>
              </a:rPr>
              <a:t>outliers</a:t>
            </a:r>
            <a:r>
              <a:rPr lang="es-MX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2B557E-C7E0-4C0B-81D4-4A34E640D93B}"/>
              </a:ext>
            </a:extLst>
          </p:cNvPr>
          <p:cNvSpPr txBox="1"/>
          <p:nvPr/>
        </p:nvSpPr>
        <p:spPr>
          <a:xfrm>
            <a:off x="549797" y="4099367"/>
            <a:ext cx="4398380" cy="83099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 evalúa la correlación entre las variables independientes, sin evidencia de una alta correlación entre ellas.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581B1C-C6B3-4AF8-A5F5-FCAA88155A0B}"/>
              </a:ext>
            </a:extLst>
          </p:cNvPr>
          <p:cNvSpPr txBox="1"/>
          <p:nvPr/>
        </p:nvSpPr>
        <p:spPr>
          <a:xfrm>
            <a:off x="549797" y="5472896"/>
            <a:ext cx="439838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Teniendo en cuenta que la mayoría de variables son categorías, se codifican como numéricas para su tratamiento.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EB368C3-5BDC-471B-959E-E179FA288794}"/>
              </a:ext>
            </a:extLst>
          </p:cNvPr>
          <p:cNvSpPr/>
          <p:nvPr/>
        </p:nvSpPr>
        <p:spPr>
          <a:xfrm>
            <a:off x="2480613" y="2048719"/>
            <a:ext cx="465144" cy="3646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2D91825E-3EAA-4C44-8E50-FF6B0E67F532}"/>
              </a:ext>
            </a:extLst>
          </p:cNvPr>
          <p:cNvSpPr/>
          <p:nvPr/>
        </p:nvSpPr>
        <p:spPr>
          <a:xfrm>
            <a:off x="2480613" y="3685120"/>
            <a:ext cx="465144" cy="3646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10AE9944-C437-4203-9E58-BC374EF46D79}"/>
              </a:ext>
            </a:extLst>
          </p:cNvPr>
          <p:cNvSpPr/>
          <p:nvPr/>
        </p:nvSpPr>
        <p:spPr>
          <a:xfrm>
            <a:off x="2480613" y="5029651"/>
            <a:ext cx="465144" cy="3646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DA8CBA-DB80-4A18-9E83-C40EC7955AAB}"/>
              </a:ext>
            </a:extLst>
          </p:cNvPr>
          <p:cNvSpPr txBox="1"/>
          <p:nvPr/>
        </p:nvSpPr>
        <p:spPr>
          <a:xfrm>
            <a:off x="468774" y="927240"/>
            <a:ext cx="478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Análisis exploratorio y preparación de datos:</a:t>
            </a:r>
          </a:p>
          <a:p>
            <a:endParaRPr lang="es-MX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6DDACAC-1C27-45D6-8640-3D31FB714AD1}"/>
              </a:ext>
            </a:extLst>
          </p:cNvPr>
          <p:cNvSpPr txBox="1"/>
          <p:nvPr/>
        </p:nvSpPr>
        <p:spPr>
          <a:xfrm>
            <a:off x="6493397" y="1323116"/>
            <a:ext cx="49539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Tratándose de un problema de clasificación relativamente sencillo se deciden evaluar varios modelos a fin de revisar el desempeño de cada uno de ellos, estos diferentes modelos tienen diferentes compromisos por lo que es de interés evaluarlos todos: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Árboles de decisión: </a:t>
            </a:r>
            <a:r>
              <a:rPr lang="es-MX" dirty="0"/>
              <a:t>creación de partición y predecir en cada parte.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Random</a:t>
            </a:r>
            <a:r>
              <a:rPr lang="es-MX" b="1" dirty="0"/>
              <a:t> Forest: </a:t>
            </a:r>
            <a:r>
              <a:rPr lang="es-MX" dirty="0"/>
              <a:t>creación de submuestras para mejorar la precisión.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Regresión </a:t>
            </a:r>
            <a:r>
              <a:rPr lang="es-MX" b="1" dirty="0" err="1"/>
              <a:t>Logistica</a:t>
            </a:r>
            <a:r>
              <a:rPr lang="es-MX" dirty="0"/>
              <a:t>: Modelo trivial, base comparativa.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K-Vecinos: </a:t>
            </a:r>
            <a:r>
              <a:rPr lang="es-MX" dirty="0"/>
              <a:t>Clasificación no paramétrica, se escoge por la simplicidad.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SVM: </a:t>
            </a:r>
            <a:r>
              <a:rPr lang="es-MX" dirty="0"/>
              <a:t> Forma general de clasificación,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LDA: </a:t>
            </a:r>
            <a:r>
              <a:rPr lang="es-MX" dirty="0" err="1"/>
              <a:t>Metodo</a:t>
            </a:r>
            <a:r>
              <a:rPr lang="es-MX" dirty="0"/>
              <a:t> potente de clasificación.</a:t>
            </a:r>
            <a:endParaRPr lang="en-US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04CF6D2-BB9E-494A-95C8-1EF5FAFE7153}"/>
              </a:ext>
            </a:extLst>
          </p:cNvPr>
          <p:cNvSpPr txBox="1"/>
          <p:nvPr/>
        </p:nvSpPr>
        <p:spPr>
          <a:xfrm>
            <a:off x="525268" y="6407382"/>
            <a:ext cx="1129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Leidy Araque, Felipe Villabona, Camilo Torres R, Nicolas Leguizamon             -         Universidad de los Andes           -                  Deep </a:t>
            </a:r>
            <a:r>
              <a:rPr lang="es-MX" sz="1200" dirty="0" err="1"/>
              <a:t>Learning</a:t>
            </a:r>
            <a:r>
              <a:rPr lang="es-MX" sz="1200" dirty="0"/>
              <a:t> </a:t>
            </a:r>
            <a:endParaRPr lang="en-US" sz="1200" dirty="0"/>
          </a:p>
        </p:txBody>
      </p:sp>
      <p:pic>
        <p:nvPicPr>
          <p:cNvPr id="18" name="Picture 8" descr="Resultado de imagen para analytics uniandes">
            <a:extLst>
              <a:ext uri="{FF2B5EF4-FFF2-40B4-BE49-F238E27FC236}">
                <a16:creationId xmlns:a16="http://schemas.microsoft.com/office/drawing/2014/main" id="{898148A8-8D4D-4A7A-852E-51DDBAB0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342" y="95705"/>
            <a:ext cx="1069522" cy="8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3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704BDFC-C90B-4035-AB55-EC066495A318}"/>
              </a:ext>
            </a:extLst>
          </p:cNvPr>
          <p:cNvSpPr/>
          <p:nvPr/>
        </p:nvSpPr>
        <p:spPr>
          <a:xfrm>
            <a:off x="468774" y="309240"/>
            <a:ext cx="652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MX" sz="2800" b="1" i="0" dirty="0">
                <a:solidFill>
                  <a:srgbClr val="000000"/>
                </a:solidFill>
                <a:effectLst/>
              </a:rPr>
              <a:t>Desempeño de los modelos y conclusiones</a:t>
            </a:r>
            <a:endParaRPr lang="en-US" sz="2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04CF6D2-BB9E-494A-95C8-1EF5FAFE7153}"/>
              </a:ext>
            </a:extLst>
          </p:cNvPr>
          <p:cNvSpPr txBox="1"/>
          <p:nvPr/>
        </p:nvSpPr>
        <p:spPr>
          <a:xfrm>
            <a:off x="525268" y="6581002"/>
            <a:ext cx="1129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Leidy Araque, Felipe Villabona, Camilo Torres R, Nicolas Leguizamon             -         Universidad de los Andes           -                  Deep </a:t>
            </a:r>
            <a:r>
              <a:rPr lang="es-MX" sz="1200" dirty="0" err="1"/>
              <a:t>Learning</a:t>
            </a:r>
            <a:r>
              <a:rPr lang="es-MX" sz="1200" dirty="0"/>
              <a:t> </a:t>
            </a:r>
            <a:endParaRPr lang="en-US" sz="1200" dirty="0"/>
          </a:p>
        </p:txBody>
      </p:sp>
      <p:pic>
        <p:nvPicPr>
          <p:cNvPr id="18" name="Picture 8" descr="Resultado de imagen para analytics uniandes">
            <a:extLst>
              <a:ext uri="{FF2B5EF4-FFF2-40B4-BE49-F238E27FC236}">
                <a16:creationId xmlns:a16="http://schemas.microsoft.com/office/drawing/2014/main" id="{898148A8-8D4D-4A7A-852E-51DDBAB0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342" y="95705"/>
            <a:ext cx="1069522" cy="8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5928D1F-AF5B-4D96-A752-F30EF37205E1}"/>
              </a:ext>
            </a:extLst>
          </p:cNvPr>
          <p:cNvSpPr txBox="1"/>
          <p:nvPr/>
        </p:nvSpPr>
        <p:spPr>
          <a:xfrm>
            <a:off x="468775" y="978060"/>
            <a:ext cx="581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Posterior a la evaluación de los diferentes modelos sobre el conjunto de prueba y su carga a la competencia se obtuvieron los siguientes resultados:</a:t>
            </a:r>
          </a:p>
          <a:p>
            <a:endParaRPr lang="en-U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E7D1228-C930-4F0A-A0C4-1FF752AF9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48768"/>
              </p:ext>
            </p:extLst>
          </p:nvPr>
        </p:nvGraphicFramePr>
        <p:xfrm>
          <a:off x="1027575" y="1942024"/>
          <a:ext cx="4692892" cy="2392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46446">
                  <a:extLst>
                    <a:ext uri="{9D8B030D-6E8A-4147-A177-3AD203B41FA5}">
                      <a16:colId xmlns:a16="http://schemas.microsoft.com/office/drawing/2014/main" val="2872611793"/>
                    </a:ext>
                  </a:extLst>
                </a:gridCol>
                <a:gridCol w="2346446">
                  <a:extLst>
                    <a:ext uri="{9D8B030D-6E8A-4147-A177-3AD203B41FA5}">
                      <a16:colId xmlns:a16="http://schemas.microsoft.com/office/drawing/2014/main" val="4166489351"/>
                    </a:ext>
                  </a:extLst>
                </a:gridCol>
              </a:tblGrid>
              <a:tr h="341813">
                <a:tc>
                  <a:txBody>
                    <a:bodyPr/>
                    <a:lstStyle/>
                    <a:p>
                      <a:r>
                        <a:rPr lang="es-MX" sz="1600" dirty="0"/>
                        <a:t>Modelo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Resultados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74369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r>
                        <a:rPr lang="es-MX" sz="1600" b="1" dirty="0"/>
                        <a:t>Árboles de decisión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/>
                        <a:t>0.64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9872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r>
                        <a:rPr lang="es-MX" sz="1600" b="1" dirty="0" err="1"/>
                        <a:t>Random</a:t>
                      </a:r>
                      <a:r>
                        <a:rPr lang="es-MX" sz="1600" b="1" dirty="0"/>
                        <a:t> Forest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/>
                        <a:t>0.69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8030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r>
                        <a:rPr lang="es-MX" sz="1600" b="1" dirty="0"/>
                        <a:t>Regresión Logística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/>
                        <a:t>0.72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54917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r>
                        <a:rPr lang="es-MX" sz="1600" b="1" dirty="0"/>
                        <a:t>K-vecinos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/>
                        <a:t>0.67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70489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r>
                        <a:rPr lang="es-MX" sz="1600" b="1" dirty="0"/>
                        <a:t>SVM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/>
                        <a:t>0.71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27022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r>
                        <a:rPr lang="es-MX" sz="1600" b="1" dirty="0"/>
                        <a:t>LDA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b="1" dirty="0">
                          <a:solidFill>
                            <a:srgbClr val="00B0F0"/>
                          </a:solidFill>
                        </a:rPr>
                        <a:t>0.74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41815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B9EB58B0-EC6B-48DD-BA13-DF74711DD152}"/>
              </a:ext>
            </a:extLst>
          </p:cNvPr>
          <p:cNvSpPr txBox="1"/>
          <p:nvPr/>
        </p:nvSpPr>
        <p:spPr>
          <a:xfrm>
            <a:off x="525269" y="4549677"/>
            <a:ext cx="5713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En general el resultado de los modelos no es muy elevado, esto se puede deber a la escasez de los datos. Los puntajes de la tabla son en su mayoría alrededor de 0.7 lo que confirma un desempeño promedio respecto a otros enfoques, el mejor modelo tiene 1 como puntaje lo que podría ser indicio de </a:t>
            </a:r>
            <a:r>
              <a:rPr lang="es-MX" dirty="0" err="1"/>
              <a:t>overfitting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014AA7-2830-4C72-93BC-EE941C1B2428}"/>
              </a:ext>
            </a:extLst>
          </p:cNvPr>
          <p:cNvSpPr txBox="1"/>
          <p:nvPr/>
        </p:nvSpPr>
        <p:spPr>
          <a:xfrm>
            <a:off x="6944810" y="978060"/>
            <a:ext cx="4953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Conclusiones.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 observar que el resultado de un solo árbol de decisión es bajo, dado que en general son malos predictores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desempeño mejora ligeramente en RF, pero no se acerca a los demás modelos por eso no es aconsejable usar ese enfoque.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regresión logística arrojó un resultado satisfactorio a pesar de ser el modelo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modelo LDA logró el mejor puntaje, esto se puede deber a la cantidad de variables categóricas y la ausencia de correlación entre las variables independientes.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de interés verificar o contactar a los campeones de la competencia, pues es notable la diferencia entre el promedio de puntajes y los dos primeros.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9270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645</Words>
  <Application>Microsoft Office PowerPoint</Application>
  <PresentationFormat>Panorámica</PresentationFormat>
  <Paragraphs>64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Leguizamon</dc:creator>
  <cp:lastModifiedBy>Nicolas Leguizamon</cp:lastModifiedBy>
  <cp:revision>16</cp:revision>
  <dcterms:created xsi:type="dcterms:W3CDTF">2018-06-25T01:43:37Z</dcterms:created>
  <dcterms:modified xsi:type="dcterms:W3CDTF">2018-06-25T03:39:56Z</dcterms:modified>
</cp:coreProperties>
</file>