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82" r:id="rId11"/>
    <p:sldId id="283" r:id="rId12"/>
    <p:sldId id="284" r:id="rId13"/>
    <p:sldId id="285" r:id="rId14"/>
    <p:sldId id="286" r:id="rId15"/>
    <p:sldId id="287" r:id="rId16"/>
    <p:sldId id="265" r:id="rId17"/>
    <p:sldId id="266" r:id="rId18"/>
    <p:sldId id="267" r:id="rId19"/>
    <p:sldId id="268" r:id="rId20"/>
    <p:sldId id="289" r:id="rId21"/>
    <p:sldId id="290" r:id="rId22"/>
    <p:sldId id="291"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92" r:id="rId36"/>
    <p:sldId id="293" r:id="rId37"/>
    <p:sldId id="294" r:id="rId38"/>
    <p:sldId id="295" r:id="rId3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19/09/2017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19/09/2017</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Set de instrucciones del MC68HC11</a:t>
            </a:r>
            <a:endParaRPr lang="es-MX" dirty="0"/>
          </a:p>
        </p:txBody>
      </p:sp>
      <p:sp>
        <p:nvSpPr>
          <p:cNvPr id="3" name="2 Subtítulo"/>
          <p:cNvSpPr>
            <a:spLocks noGrp="1"/>
          </p:cNvSpPr>
          <p:nvPr>
            <p:ph type="subTitle" idx="1"/>
          </p:nvPr>
        </p:nvSpPr>
        <p:spPr/>
        <p:txBody>
          <a:bodyPr/>
          <a:lstStyle/>
          <a:p>
            <a:r>
              <a:rPr lang="es-MX" dirty="0" smtClean="0"/>
              <a:t>Instrucciones de transferencia</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AA</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A→ M</a:t>
            </a:r>
            <a:endParaRPr lang="es-MX" dirty="0"/>
          </a:p>
        </p:txBody>
      </p:sp>
      <p:sp>
        <p:nvSpPr>
          <p:cNvPr id="3" name="2 Marcador de contenido"/>
          <p:cNvSpPr>
            <a:spLocks noGrp="1"/>
          </p:cNvSpPr>
          <p:nvPr>
            <p:ph idx="1"/>
          </p:nvPr>
        </p:nvSpPr>
        <p:spPr>
          <a:xfrm>
            <a:off x="457200" y="2000240"/>
            <a:ext cx="8229600" cy="2500331"/>
          </a:xfrm>
        </p:spPr>
        <p:txBody>
          <a:bodyPr>
            <a:normAutofit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$97</a:t>
            </a:r>
            <a:r>
              <a:rPr lang="es-MX" dirty="0" smtClean="0"/>
              <a:t>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del acumulador “A” de forma directa. El operando es la dirección de 8 bits, donde se guarda el contenido del registro acumulador “A”.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2054" name="Picture 6"/>
          <p:cNvPicPr>
            <a:picLocks noChangeAspect="1" noChangeArrowheads="1"/>
          </p:cNvPicPr>
          <p:nvPr/>
        </p:nvPicPr>
        <p:blipFill>
          <a:blip r:embed="rId2"/>
          <a:srcRect/>
          <a:stretch>
            <a:fillRect/>
          </a:stretch>
        </p:blipFill>
        <p:spPr bwMode="auto">
          <a:xfrm>
            <a:off x="5786446" y="4786322"/>
            <a:ext cx="2495550" cy="1495425"/>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srcRect/>
          <a:stretch>
            <a:fillRect/>
          </a:stretch>
        </p:blipFill>
        <p:spPr bwMode="auto">
          <a:xfrm>
            <a:off x="857224" y="4500570"/>
            <a:ext cx="4448175" cy="2009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STAA</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A→ M</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$B7</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Guarda el contenido del acumulador “A” de forma extendida. El operando es la dirección de 16 bits, donde se guarda el contenido del registro acumulador “A”.</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5643570" y="4857760"/>
            <a:ext cx="2390775" cy="146685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785786" y="4572008"/>
            <a:ext cx="4700601" cy="1793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AA</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A→ M</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$A7</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del  acumulador  “A”  de  forma  indexada respecto  al  registro  “X”.  El operando se suma con el contenido del registro “X” para determinar la dirección del dato efectivo.</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endParaRPr lang="es-MX" dirty="0" smtClean="0"/>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6429388" y="5072074"/>
            <a:ext cx="1928826" cy="1183423"/>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a:srcRect/>
          <a:stretch>
            <a:fillRect/>
          </a:stretch>
        </p:blipFill>
        <p:spPr bwMode="auto">
          <a:xfrm>
            <a:off x="428595" y="4572008"/>
            <a:ext cx="5863490" cy="19294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AB</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B→ M</a:t>
            </a:r>
            <a:endParaRPr lang="es-MX" dirty="0"/>
          </a:p>
        </p:txBody>
      </p:sp>
      <p:sp>
        <p:nvSpPr>
          <p:cNvPr id="3" name="2 Marcador de contenido"/>
          <p:cNvSpPr>
            <a:spLocks noGrp="1"/>
          </p:cNvSpPr>
          <p:nvPr>
            <p:ph idx="1"/>
          </p:nvPr>
        </p:nvSpPr>
        <p:spPr>
          <a:xfrm>
            <a:off x="457200" y="2000240"/>
            <a:ext cx="8229600" cy="2500331"/>
          </a:xfrm>
        </p:spPr>
        <p:txBody>
          <a:bodyPr>
            <a:normAutofit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$D7</a:t>
            </a:r>
            <a:r>
              <a:rPr lang="es-MX" dirty="0" smtClean="0"/>
              <a:t>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del acumulador “B” de forma directa. El operando es la dirección de 8 bits, donde se guarda el contenido del registro acumulador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2054" name="Picture 6"/>
          <p:cNvPicPr>
            <a:picLocks noChangeAspect="1" noChangeArrowheads="1"/>
          </p:cNvPicPr>
          <p:nvPr/>
        </p:nvPicPr>
        <p:blipFill>
          <a:blip r:embed="rId2"/>
          <a:srcRect/>
          <a:stretch>
            <a:fillRect/>
          </a:stretch>
        </p:blipFill>
        <p:spPr bwMode="auto">
          <a:xfrm>
            <a:off x="5786446" y="4786322"/>
            <a:ext cx="2495550" cy="149542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a:srcRect/>
          <a:stretch>
            <a:fillRect/>
          </a:stretch>
        </p:blipFill>
        <p:spPr bwMode="auto">
          <a:xfrm>
            <a:off x="857224" y="4429132"/>
            <a:ext cx="452437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STAB</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B→ M</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$F7</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Guarda el contenido del acumulador “B” de forma extendida. El operando es la dirección de 16 bits, donde se guarda el contenido del registro acumulador “B”.</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5643570" y="4857760"/>
            <a:ext cx="2390775" cy="1466850"/>
          </a:xfrm>
          <a:prstGeom prst="rect">
            <a:avLst/>
          </a:prstGeom>
          <a:noFill/>
          <a:ln w="9525">
            <a:noFill/>
            <a:miter lim="800000"/>
            <a:headEnd/>
            <a:tailEnd/>
          </a:ln>
          <a:effectLst/>
        </p:spPr>
      </p:pic>
      <p:pic>
        <p:nvPicPr>
          <p:cNvPr id="17410" name="Picture 2"/>
          <p:cNvPicPr>
            <a:picLocks noChangeAspect="1" noChangeArrowheads="1"/>
          </p:cNvPicPr>
          <p:nvPr/>
        </p:nvPicPr>
        <p:blipFill>
          <a:blip r:embed="rId3"/>
          <a:srcRect/>
          <a:stretch>
            <a:fillRect/>
          </a:stretch>
        </p:blipFill>
        <p:spPr bwMode="auto">
          <a:xfrm>
            <a:off x="714348" y="4572008"/>
            <a:ext cx="4695825" cy="177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AB</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B→ M</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$E7</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del  acumulador  “B”  de  forma  indexada respecto  al  registro  “X”.  El operando se suma con el contenido del registro “X” para determinar la dirección del dato efectivo.</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endParaRPr lang="es-MX" dirty="0" smtClean="0"/>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6429388" y="5072074"/>
            <a:ext cx="1928826" cy="1183423"/>
          </a:xfrm>
          <a:prstGeom prst="rect">
            <a:avLst/>
          </a:prstGeom>
          <a:noFill/>
          <a:ln w="9525">
            <a:noFill/>
            <a:miter lim="800000"/>
            <a:headEnd/>
            <a:tailEnd/>
          </a:ln>
          <a:effectLst/>
        </p:spPr>
      </p:pic>
      <p:pic>
        <p:nvPicPr>
          <p:cNvPr id="18434" name="Picture 2"/>
          <p:cNvPicPr>
            <a:picLocks noChangeAspect="1" noChangeArrowheads="1"/>
          </p:cNvPicPr>
          <p:nvPr/>
        </p:nvPicPr>
        <p:blipFill>
          <a:blip r:embed="rId3"/>
          <a:srcRect/>
          <a:stretch>
            <a:fillRect/>
          </a:stretch>
        </p:blipFill>
        <p:spPr bwMode="auto">
          <a:xfrm>
            <a:off x="428596" y="4500570"/>
            <a:ext cx="5924563" cy="19632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normAutofit fontScale="90000"/>
          </a:bodyPr>
          <a:lstStyle/>
          <a:p>
            <a:r>
              <a:rPr lang="es-MX" dirty="0" smtClean="0">
                <a:solidFill>
                  <a:schemeClr val="tx2"/>
                </a:solidFill>
              </a:rPr>
              <a:t>LDD</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1234</a:t>
            </a:r>
            <a:r>
              <a:rPr lang="es-MX" dirty="0" smtClean="0"/>
              <a:t>        M→A; M+1→ B</a:t>
            </a:r>
            <a:endParaRPr lang="es-MX" dirty="0"/>
          </a:p>
        </p:txBody>
      </p:sp>
      <p:sp>
        <p:nvSpPr>
          <p:cNvPr id="3" name="2 Marcador de contenido"/>
          <p:cNvSpPr>
            <a:spLocks noGrp="1"/>
          </p:cNvSpPr>
          <p:nvPr>
            <p:ph idx="1"/>
          </p:nvPr>
        </p:nvSpPr>
        <p:spPr>
          <a:xfrm>
            <a:off x="457200" y="2000240"/>
            <a:ext cx="8229600" cy="2500331"/>
          </a:xfrm>
        </p:spPr>
        <p:txBody>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$CC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 los acumuladores “A” y “B” con el operando de </a:t>
            </a:r>
            <a:r>
              <a:rPr lang="es-MX" dirty="0" smtClean="0">
                <a:latin typeface="Arial" pitchFamily="34" charset="0"/>
                <a:cs typeface="Arial" pitchFamily="34" charset="0"/>
              </a:rPr>
              <a:t>16</a:t>
            </a:r>
            <a:r>
              <a:rPr lang="es-MX" dirty="0" smtClean="0"/>
              <a:t>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571472" y="4786322"/>
            <a:ext cx="4714908" cy="1360324"/>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a:srcRect/>
          <a:stretch>
            <a:fillRect/>
          </a:stretch>
        </p:blipFill>
        <p:spPr bwMode="auto">
          <a:xfrm>
            <a:off x="5286380" y="4714884"/>
            <a:ext cx="3686175" cy="1457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LDD</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M→A; M+1→ B</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$DC</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 los acumuladores “A” y “B” con el dato de memoria de </a:t>
            </a:r>
            <a:r>
              <a:rPr lang="es-MX" dirty="0" smtClean="0">
                <a:latin typeface="Arial" pitchFamily="34" charset="0"/>
                <a:cs typeface="Arial" pitchFamily="34" charset="0"/>
              </a:rPr>
              <a:t>16</a:t>
            </a:r>
            <a:r>
              <a:rPr lang="es-MX" dirty="0" smtClean="0"/>
              <a:t> bits de forma directa.     El   operando  es   la dirección de 8 bits, donde se encuentra  la  parte  alta  del  dato efectivo (A) y en la localidad subsecuente, la parte baja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0242" name="Picture 2"/>
          <p:cNvPicPr>
            <a:picLocks noChangeAspect="1" noChangeArrowheads="1"/>
          </p:cNvPicPr>
          <p:nvPr/>
        </p:nvPicPr>
        <p:blipFill>
          <a:blip r:embed="rId2"/>
          <a:srcRect/>
          <a:stretch>
            <a:fillRect/>
          </a:stretch>
        </p:blipFill>
        <p:spPr bwMode="auto">
          <a:xfrm>
            <a:off x="642910" y="4714884"/>
            <a:ext cx="4480544" cy="1666869"/>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143504" y="4929198"/>
            <a:ext cx="3695700" cy="13620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srcRect/>
          <a:stretch>
            <a:fillRect/>
          </a:stretch>
        </p:blipFill>
        <p:spPr bwMode="auto">
          <a:xfrm>
            <a:off x="5500694" y="4857760"/>
            <a:ext cx="3533775" cy="1276350"/>
          </a:xfrm>
          <a:prstGeom prst="rect">
            <a:avLst/>
          </a:prstGeom>
          <a:noFill/>
          <a:ln w="9525">
            <a:noFill/>
            <a:miter lim="800000"/>
            <a:headEnd/>
            <a:tailEnd/>
          </a:ln>
          <a:effectLst/>
        </p:spPr>
      </p:pic>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LDD</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M→A; M+1→ B</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$FC</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 los acumuladores “A” y “B” con el dato de memoria de </a:t>
            </a:r>
            <a:r>
              <a:rPr lang="es-MX" dirty="0" smtClean="0">
                <a:latin typeface="Arial" pitchFamily="34" charset="0"/>
                <a:cs typeface="Arial" pitchFamily="34" charset="0"/>
              </a:rPr>
              <a:t>16</a:t>
            </a:r>
            <a:r>
              <a:rPr lang="es-MX" dirty="0" smtClean="0"/>
              <a:t> bits de forma extendida. El  operando  es  la dirección de </a:t>
            </a:r>
            <a:r>
              <a:rPr lang="es-MX" dirty="0" smtClean="0">
                <a:latin typeface="Arial" pitchFamily="34" charset="0"/>
                <a:cs typeface="Arial" pitchFamily="34" charset="0"/>
              </a:rPr>
              <a:t>16</a:t>
            </a:r>
            <a:r>
              <a:rPr lang="es-MX" dirty="0" smtClean="0"/>
              <a:t> bits, donde se encuentra el dato efectivo alto (A) y en la localidad subsecuente, el dato efectivo bajo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1266" name="Picture 2"/>
          <p:cNvPicPr>
            <a:picLocks noChangeAspect="1" noChangeArrowheads="1"/>
          </p:cNvPicPr>
          <p:nvPr/>
        </p:nvPicPr>
        <p:blipFill>
          <a:blip r:embed="rId3"/>
          <a:srcRect/>
          <a:stretch>
            <a:fillRect/>
          </a:stretch>
        </p:blipFill>
        <p:spPr bwMode="auto">
          <a:xfrm>
            <a:off x="285720" y="4714884"/>
            <a:ext cx="5160172" cy="167667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LDD</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M→A; M+1→ B</a:t>
            </a:r>
            <a:endParaRPr lang="es-MX" dirty="0"/>
          </a:p>
        </p:txBody>
      </p:sp>
      <p:sp>
        <p:nvSpPr>
          <p:cNvPr id="3" name="2 Marcador de contenido"/>
          <p:cNvSpPr>
            <a:spLocks noGrp="1"/>
          </p:cNvSpPr>
          <p:nvPr>
            <p:ph idx="1"/>
          </p:nvPr>
        </p:nvSpPr>
        <p:spPr>
          <a:xfrm>
            <a:off x="457200" y="2000240"/>
            <a:ext cx="8229600" cy="2500331"/>
          </a:xfrm>
        </p:spPr>
        <p:txBody>
          <a:bodyPr>
            <a:normAutofit fontScale="850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$EC</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 los acumuladores “A” y “B” con el dato de memoria de </a:t>
            </a:r>
            <a:r>
              <a:rPr lang="es-MX" dirty="0" smtClean="0">
                <a:latin typeface="Arial" pitchFamily="34" charset="0"/>
                <a:cs typeface="Arial" pitchFamily="34" charset="0"/>
              </a:rPr>
              <a:t>16</a:t>
            </a:r>
            <a:r>
              <a:rPr lang="es-MX" dirty="0" smtClean="0"/>
              <a:t> bits de forma indexada. Se suma el operando con el contenido del registro “X” para determinar la dirección del dato efectivo alto (A). En la localidad subsecuente  se encuentra el dato efectivo bajo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285720" y="4714884"/>
            <a:ext cx="5500694" cy="182258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5786446" y="5214950"/>
            <a:ext cx="3143272" cy="113764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LDAA</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4C</a:t>
            </a:r>
            <a:r>
              <a:rPr lang="es-MX" dirty="0" smtClean="0"/>
              <a:t>                    M→ A</a:t>
            </a:r>
            <a:endParaRPr lang="es-MX" dirty="0"/>
          </a:p>
        </p:txBody>
      </p:sp>
      <p:sp>
        <p:nvSpPr>
          <p:cNvPr id="3" name="2 Marcador de contenido"/>
          <p:cNvSpPr>
            <a:spLocks noGrp="1"/>
          </p:cNvSpPr>
          <p:nvPr>
            <p:ph idx="1"/>
          </p:nvPr>
        </p:nvSpPr>
        <p:spPr>
          <a:xfrm>
            <a:off x="457200" y="2000240"/>
            <a:ext cx="8229600" cy="2500331"/>
          </a:xfrm>
        </p:spPr>
        <p:txBody>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$86        </a:t>
            </a:r>
            <a:r>
              <a:rPr lang="es-MX" b="1" dirty="0" smtClean="0"/>
              <a:t>Ciclo</a:t>
            </a:r>
            <a:r>
              <a:rPr lang="es-MX" dirty="0" smtClean="0"/>
              <a:t>:</a:t>
            </a:r>
            <a:r>
              <a:rPr lang="es-MX" dirty="0" smtClean="0">
                <a:latin typeface="Arial" pitchFamily="34" charset="0"/>
                <a:cs typeface="Arial" pitchFamily="34" charset="0"/>
              </a:rPr>
              <a:t>2</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“A” con el operando de 8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5" name="Picture 2"/>
          <p:cNvPicPr>
            <a:picLocks noChangeAspect="1" noChangeArrowheads="1"/>
          </p:cNvPicPr>
          <p:nvPr/>
        </p:nvPicPr>
        <p:blipFill>
          <a:blip r:embed="rId2"/>
          <a:srcRect/>
          <a:stretch>
            <a:fillRect/>
          </a:stretch>
        </p:blipFill>
        <p:spPr bwMode="auto">
          <a:xfrm>
            <a:off x="0" y="4357694"/>
            <a:ext cx="5105400" cy="21907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786446" y="4714884"/>
            <a:ext cx="2400300" cy="140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STD</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A→M; B→ M+1</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2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$DD</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 los acumuladores “A” y “B” de forma directa.     El   operando  es   la dirección de 8 bits, donde se encuentra  la  guarda la parte  alta  del  dato efectivo (A) y en la localidad subsecuente, se guarda la parte baja (B).</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8" name="Picture 3"/>
          <p:cNvPicPr>
            <a:picLocks noChangeAspect="1" noChangeArrowheads="1"/>
          </p:cNvPicPr>
          <p:nvPr/>
        </p:nvPicPr>
        <p:blipFill>
          <a:blip r:embed="rId2"/>
          <a:srcRect/>
          <a:stretch>
            <a:fillRect/>
          </a:stretch>
        </p:blipFill>
        <p:spPr bwMode="auto">
          <a:xfrm>
            <a:off x="5343495" y="4786322"/>
            <a:ext cx="3800505" cy="1364284"/>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a:srcRect/>
          <a:stretch>
            <a:fillRect/>
          </a:stretch>
        </p:blipFill>
        <p:spPr bwMode="auto">
          <a:xfrm>
            <a:off x="500034" y="4643446"/>
            <a:ext cx="4714907" cy="157630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D</a:t>
            </a:r>
            <a:r>
              <a:rPr lang="es-MX" dirty="0" smtClean="0"/>
              <a:t> </a:t>
            </a:r>
            <a:r>
              <a:rPr lang="es-MX" dirty="0" smtClean="0">
                <a:solidFill>
                  <a:schemeClr val="accent3">
                    <a:lumMod val="75000"/>
                  </a:schemeClr>
                </a:solidFill>
              </a:rPr>
              <a:t>$</a:t>
            </a:r>
            <a:r>
              <a:rPr lang="es-MX" dirty="0" smtClean="0">
                <a:solidFill>
                  <a:schemeClr val="accent2"/>
                </a:solidFill>
              </a:rPr>
              <a:t>4C5A         </a:t>
            </a:r>
            <a:r>
              <a:rPr lang="es-MX" dirty="0" smtClean="0"/>
              <a:t>A→M; B→ M+1</a:t>
            </a:r>
            <a:endParaRPr lang="es-MX" dirty="0"/>
          </a:p>
        </p:txBody>
      </p:sp>
      <p:sp>
        <p:nvSpPr>
          <p:cNvPr id="3" name="2 Marcador de contenido"/>
          <p:cNvSpPr>
            <a:spLocks noGrp="1"/>
          </p:cNvSpPr>
          <p:nvPr>
            <p:ph idx="1"/>
          </p:nvPr>
        </p:nvSpPr>
        <p:spPr>
          <a:xfrm>
            <a:off x="457200" y="2000240"/>
            <a:ext cx="8229600" cy="2500331"/>
          </a:xfrm>
        </p:spPr>
        <p:txBody>
          <a:bodyPr>
            <a:normAutofit fontScale="77500" lnSpcReduction="2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$FD</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Guarda el contenido de los acumuladores “A” y “B” de forma extendida.     El   operando  es   la dirección de </a:t>
            </a:r>
            <a:r>
              <a:rPr lang="es-MX" dirty="0" smtClean="0">
                <a:latin typeface="Arial" pitchFamily="34" charset="0"/>
                <a:cs typeface="Arial" pitchFamily="34" charset="0"/>
              </a:rPr>
              <a:t>16</a:t>
            </a:r>
            <a:r>
              <a:rPr lang="es-MX" dirty="0" smtClean="0"/>
              <a:t> bits, donde se encuentra  la  guarda la parte  alta  del  dato efectivo (A) y en la localidad subsecuente, se guarda la parte baja (B).</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endParaRPr lang="es-MX" dirty="0" smtClean="0"/>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6" name="Picture 2"/>
          <p:cNvPicPr>
            <a:picLocks noChangeAspect="1" noChangeArrowheads="1"/>
          </p:cNvPicPr>
          <p:nvPr/>
        </p:nvPicPr>
        <p:blipFill>
          <a:blip r:embed="rId2"/>
          <a:srcRect/>
          <a:stretch>
            <a:fillRect/>
          </a:stretch>
        </p:blipFill>
        <p:spPr bwMode="auto">
          <a:xfrm>
            <a:off x="142844" y="5000636"/>
            <a:ext cx="5072098" cy="1375075"/>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5214942" y="4857760"/>
            <a:ext cx="3800505" cy="136428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ST</a:t>
            </a:r>
            <a:r>
              <a:rPr lang="es-MX" dirty="0" smtClean="0">
                <a:solidFill>
                  <a:schemeClr val="tx2"/>
                </a:solidFill>
              </a:rPr>
              <a:t>D</a:t>
            </a:r>
            <a:r>
              <a:rPr lang="es-MX" dirty="0" smtClean="0"/>
              <a:t> </a:t>
            </a:r>
            <a:r>
              <a:rPr lang="es-MX" dirty="0" smtClean="0">
                <a:solidFill>
                  <a:schemeClr val="accent3">
                    <a:lumMod val="75000"/>
                  </a:schemeClr>
                </a:solidFill>
              </a:rPr>
              <a:t>$</a:t>
            </a:r>
            <a:r>
              <a:rPr lang="es-MX" dirty="0" smtClean="0">
                <a:solidFill>
                  <a:schemeClr val="accent2"/>
                </a:solidFill>
              </a:rPr>
              <a:t>3D,X          </a:t>
            </a:r>
            <a:r>
              <a:rPr lang="es-MX" dirty="0" smtClean="0"/>
              <a:t>A→M; B→ M+1</a:t>
            </a:r>
            <a:endParaRPr lang="es-MX" dirty="0"/>
          </a:p>
        </p:txBody>
      </p:sp>
      <p:sp>
        <p:nvSpPr>
          <p:cNvPr id="3" name="2 Marcador de contenido"/>
          <p:cNvSpPr>
            <a:spLocks noGrp="1"/>
          </p:cNvSpPr>
          <p:nvPr>
            <p:ph idx="1"/>
          </p:nvPr>
        </p:nvSpPr>
        <p:spPr>
          <a:xfrm>
            <a:off x="457200" y="2000240"/>
            <a:ext cx="8229600" cy="2500331"/>
          </a:xfrm>
        </p:spPr>
        <p:txBody>
          <a:bodyPr>
            <a:normAutofit fontScale="700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$ED</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Guarda el contenido de los acumuladores “A” y “B” de forma indexada respecto a “X”.  El operando se suma con el contenido del registro “X” para determinar la dirección donde se guarda el contenido del acumulador “A”. En la localidad subsecuente  se guarda el contenido del acumulador “B”.</a:t>
            </a:r>
          </a:p>
          <a:p>
            <a:r>
              <a:rPr lang="es-MX" dirty="0" smtClean="0">
                <a:effectLst>
                  <a:outerShdw blurRad="38100" dist="38100" dir="2700000" algn="tl">
                    <a:srgbClr val="000000">
                      <a:alpha val="43137"/>
                    </a:srgbClr>
                  </a:outerShdw>
                </a:effectLst>
              </a:rPr>
              <a:t>El programador es responsable de elegir una dirección </a:t>
            </a:r>
            <a:r>
              <a:rPr lang="es-MX" dirty="0" smtClean="0">
                <a:solidFill>
                  <a:srgbClr val="FF0000"/>
                </a:solidFill>
                <a:effectLst>
                  <a:outerShdw blurRad="38100" dist="38100" dir="2700000" algn="tl">
                    <a:srgbClr val="000000">
                      <a:alpha val="43137"/>
                    </a:srgbClr>
                  </a:outerShdw>
                </a:effectLst>
              </a:rPr>
              <a:t>RAM</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5786446" y="5214950"/>
            <a:ext cx="3143272" cy="1137645"/>
          </a:xfrm>
          <a:prstGeom prst="rect">
            <a:avLst/>
          </a:prstGeom>
          <a:noFill/>
          <a:ln w="9525">
            <a:noFill/>
            <a:miter lim="800000"/>
            <a:headEnd/>
            <a:tailEnd/>
          </a:ln>
          <a:effectLst/>
        </p:spPr>
      </p:pic>
      <p:pic>
        <p:nvPicPr>
          <p:cNvPr id="21506" name="Picture 2"/>
          <p:cNvPicPr>
            <a:picLocks noChangeAspect="1" noChangeArrowheads="1"/>
          </p:cNvPicPr>
          <p:nvPr/>
        </p:nvPicPr>
        <p:blipFill>
          <a:blip r:embed="rId3"/>
          <a:srcRect/>
          <a:stretch>
            <a:fillRect/>
          </a:stretch>
        </p:blipFill>
        <p:spPr bwMode="auto">
          <a:xfrm>
            <a:off x="0" y="4714884"/>
            <a:ext cx="5786478" cy="178750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normAutofit/>
          </a:bodyPr>
          <a:lstStyle/>
          <a:p>
            <a:r>
              <a:rPr lang="es-MX" dirty="0" smtClean="0">
                <a:solidFill>
                  <a:schemeClr val="tx2"/>
                </a:solidFill>
              </a:rPr>
              <a:t>LDS</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1234</a:t>
            </a:r>
            <a:r>
              <a:rPr lang="es-MX" dirty="0" smtClean="0"/>
              <a:t>        M:M+1→ SP</a:t>
            </a:r>
            <a:endParaRPr lang="es-MX" dirty="0"/>
          </a:p>
        </p:txBody>
      </p:sp>
      <p:sp>
        <p:nvSpPr>
          <p:cNvPr id="3" name="2 Marcador de contenido"/>
          <p:cNvSpPr>
            <a:spLocks noGrp="1"/>
          </p:cNvSpPr>
          <p:nvPr>
            <p:ph idx="1"/>
          </p:nvPr>
        </p:nvSpPr>
        <p:spPr>
          <a:xfrm>
            <a:off x="457200" y="2000240"/>
            <a:ext cx="8229600" cy="2500331"/>
          </a:xfrm>
        </p:spPr>
        <p:txBody>
          <a:bodyPr>
            <a:normAutofit lnSpcReduction="10000"/>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$8E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registro “Apuntador de Pila” o “</a:t>
            </a:r>
            <a:r>
              <a:rPr lang="es-MX" dirty="0" err="1" smtClean="0"/>
              <a:t>Stack</a:t>
            </a:r>
            <a:r>
              <a:rPr lang="es-MX" dirty="0" smtClean="0"/>
              <a:t> Pointer” con el operando de </a:t>
            </a:r>
            <a:r>
              <a:rPr lang="es-MX" dirty="0" smtClean="0">
                <a:latin typeface="Arial" pitchFamily="34" charset="0"/>
                <a:cs typeface="Arial" pitchFamily="34" charset="0"/>
              </a:rPr>
              <a:t>16</a:t>
            </a:r>
            <a:r>
              <a:rPr lang="es-MX" dirty="0" smtClean="0"/>
              <a:t>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9221" name="Picture 5"/>
          <p:cNvPicPr>
            <a:picLocks noChangeAspect="1" noChangeArrowheads="1"/>
          </p:cNvPicPr>
          <p:nvPr/>
        </p:nvPicPr>
        <p:blipFill>
          <a:blip r:embed="rId2"/>
          <a:srcRect/>
          <a:stretch>
            <a:fillRect/>
          </a:stretch>
        </p:blipFill>
        <p:spPr bwMode="auto">
          <a:xfrm>
            <a:off x="5286380" y="4714884"/>
            <a:ext cx="3686175" cy="14573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714348" y="4786322"/>
            <a:ext cx="4638684" cy="138689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LDS</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M:M+1→ SP</a:t>
            </a:r>
            <a:endParaRPr lang="es-MX" dirty="0"/>
          </a:p>
        </p:txBody>
      </p:sp>
      <p:sp>
        <p:nvSpPr>
          <p:cNvPr id="3" name="2 Marcador de contenido"/>
          <p:cNvSpPr>
            <a:spLocks noGrp="1"/>
          </p:cNvSpPr>
          <p:nvPr>
            <p:ph idx="1"/>
          </p:nvPr>
        </p:nvSpPr>
        <p:spPr>
          <a:xfrm>
            <a:off x="357158" y="2000240"/>
            <a:ext cx="8501122" cy="2500331"/>
          </a:xfrm>
        </p:spPr>
        <p:txBody>
          <a:bodyPr>
            <a:normAutofit fontScale="85000" lnSpcReduction="2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$9E</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“Apuntador  de  Pila” o  “</a:t>
            </a:r>
            <a:r>
              <a:rPr lang="es-MX" dirty="0" err="1" smtClean="0"/>
              <a:t>Stack</a:t>
            </a:r>
            <a:r>
              <a:rPr lang="es-MX" dirty="0" smtClean="0"/>
              <a:t> Pointer” con el operando de </a:t>
            </a:r>
            <a:r>
              <a:rPr lang="es-MX" dirty="0" smtClean="0">
                <a:latin typeface="Arial" pitchFamily="34" charset="0"/>
                <a:cs typeface="Arial" pitchFamily="34" charset="0"/>
              </a:rPr>
              <a:t>16</a:t>
            </a:r>
            <a:r>
              <a:rPr lang="es-MX" dirty="0" smtClean="0"/>
              <a:t> bits de forma directa. El  operando  es   la dirección de 8 bits, donde  se  encuentra  la  parte   alta   del  dato  efectivo (SP H)  y  en  la localidad subsecuente, la parte  baja (SP 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357158" y="4786322"/>
            <a:ext cx="4767273" cy="1813788"/>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5357818" y="4857760"/>
            <a:ext cx="3533775" cy="12763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LDS</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M:M+1→ SP</a:t>
            </a:r>
            <a:endParaRPr lang="es-MX" dirty="0"/>
          </a:p>
        </p:txBody>
      </p:sp>
      <p:sp>
        <p:nvSpPr>
          <p:cNvPr id="3" name="2 Marcador de contenido"/>
          <p:cNvSpPr>
            <a:spLocks noGrp="1"/>
          </p:cNvSpPr>
          <p:nvPr>
            <p:ph idx="1"/>
          </p:nvPr>
        </p:nvSpPr>
        <p:spPr>
          <a:xfrm>
            <a:off x="285720" y="2000240"/>
            <a:ext cx="8643998" cy="2500331"/>
          </a:xfrm>
        </p:spPr>
        <p:txBody>
          <a:bodyPr>
            <a:normAutofit fontScale="77500" lnSpcReduction="2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$BE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registro “Apuntador  de  Pila” o  “</a:t>
            </a:r>
            <a:r>
              <a:rPr lang="es-MX" dirty="0" err="1" smtClean="0"/>
              <a:t>Stack</a:t>
            </a:r>
            <a:r>
              <a:rPr lang="es-MX" dirty="0" smtClean="0"/>
              <a:t> Pointer” con el operando de </a:t>
            </a:r>
            <a:r>
              <a:rPr lang="es-MX" dirty="0" smtClean="0">
                <a:latin typeface="Arial" pitchFamily="34" charset="0"/>
                <a:cs typeface="Arial" pitchFamily="34" charset="0"/>
              </a:rPr>
              <a:t>16</a:t>
            </a:r>
            <a:r>
              <a:rPr lang="es-MX" dirty="0" smtClean="0"/>
              <a:t> bits de forma extendida. </a:t>
            </a:r>
          </a:p>
          <a:p>
            <a:pPr>
              <a:buNone/>
            </a:pPr>
            <a:r>
              <a:rPr lang="es-MX" dirty="0" smtClean="0"/>
              <a:t>     El  operando  es   la dirección de 8 bits, donde  se  encuentra  la  parte   alta   del   dato   efectivo (SP H)   y   en  la  localidad  subsecuente, la  parte   baja (SP 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357158" y="4643446"/>
            <a:ext cx="4724410" cy="161121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57775" y="4572008"/>
            <a:ext cx="4086225" cy="14668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LDS</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M:M+1→ SP</a:t>
            </a:r>
            <a:endParaRPr lang="es-MX" dirty="0"/>
          </a:p>
        </p:txBody>
      </p:sp>
      <p:sp>
        <p:nvSpPr>
          <p:cNvPr id="3" name="2 Marcador de contenido"/>
          <p:cNvSpPr>
            <a:spLocks noGrp="1"/>
          </p:cNvSpPr>
          <p:nvPr>
            <p:ph idx="1"/>
          </p:nvPr>
        </p:nvSpPr>
        <p:spPr>
          <a:xfrm>
            <a:off x="457200" y="2000240"/>
            <a:ext cx="8229600" cy="2500331"/>
          </a:xfrm>
        </p:spPr>
        <p:txBody>
          <a:bodyPr>
            <a:normAutofit fontScale="775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$AE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“Apuntador  de  Pila” o  “</a:t>
            </a:r>
            <a:r>
              <a:rPr lang="es-MX" dirty="0" err="1" smtClean="0"/>
              <a:t>Stack</a:t>
            </a:r>
            <a:r>
              <a:rPr lang="es-MX" dirty="0" smtClean="0"/>
              <a:t> Pointer” con el operando de </a:t>
            </a:r>
            <a:r>
              <a:rPr lang="es-MX" dirty="0" smtClean="0">
                <a:latin typeface="Arial" pitchFamily="34" charset="0"/>
                <a:cs typeface="Arial" pitchFamily="34" charset="0"/>
              </a:rPr>
              <a:t>16</a:t>
            </a:r>
            <a:r>
              <a:rPr lang="es-MX" dirty="0" smtClean="0"/>
              <a:t> bits de forma indexada respecto a “X”. </a:t>
            </a:r>
          </a:p>
          <a:p>
            <a:pPr>
              <a:buNone/>
            </a:pPr>
            <a:r>
              <a:rPr lang="es-MX" dirty="0" smtClean="0"/>
              <a:t>     Se suma el operando con el contenido del registro “X” para determinar la dirección del dato efectivo alto (SP H). En la localidad subsecuente  se encuentra el dato efectivo bajo (SP 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5786446" y="5214950"/>
            <a:ext cx="3143272" cy="113764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4572008"/>
            <a:ext cx="5786478" cy="181332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normAutofit/>
          </a:bodyPr>
          <a:lstStyle/>
          <a:p>
            <a:r>
              <a:rPr lang="es-MX" dirty="0" smtClean="0">
                <a:solidFill>
                  <a:schemeClr val="tx2"/>
                </a:solidFill>
              </a:rPr>
              <a:t>LDX</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1234</a:t>
            </a:r>
            <a:r>
              <a:rPr lang="es-MX" dirty="0" smtClean="0"/>
              <a:t>             M:M+1→ X</a:t>
            </a:r>
            <a:endParaRPr lang="es-MX" dirty="0"/>
          </a:p>
        </p:txBody>
      </p:sp>
      <p:sp>
        <p:nvSpPr>
          <p:cNvPr id="3" name="2 Marcador de contenido"/>
          <p:cNvSpPr>
            <a:spLocks noGrp="1"/>
          </p:cNvSpPr>
          <p:nvPr>
            <p:ph idx="1"/>
          </p:nvPr>
        </p:nvSpPr>
        <p:spPr>
          <a:xfrm>
            <a:off x="457200" y="2000240"/>
            <a:ext cx="8229600" cy="2500331"/>
          </a:xfrm>
        </p:spPr>
        <p:txBody>
          <a:bodyPr>
            <a:normAutofit/>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$CE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registro “X” con el operando de </a:t>
            </a:r>
            <a:r>
              <a:rPr lang="es-MX" dirty="0" smtClean="0">
                <a:latin typeface="Arial" pitchFamily="34" charset="0"/>
                <a:cs typeface="Arial" pitchFamily="34" charset="0"/>
              </a:rPr>
              <a:t>16</a:t>
            </a:r>
            <a:r>
              <a:rPr lang="es-MX" dirty="0" smtClean="0"/>
              <a:t>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9221" name="Picture 5"/>
          <p:cNvPicPr>
            <a:picLocks noChangeAspect="1" noChangeArrowheads="1"/>
          </p:cNvPicPr>
          <p:nvPr/>
        </p:nvPicPr>
        <p:blipFill>
          <a:blip r:embed="rId2"/>
          <a:srcRect/>
          <a:stretch>
            <a:fillRect/>
          </a:stretch>
        </p:blipFill>
        <p:spPr bwMode="auto">
          <a:xfrm>
            <a:off x="5286380" y="4714884"/>
            <a:ext cx="3686175" cy="1457325"/>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285720" y="4786322"/>
            <a:ext cx="5037318" cy="159754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LDX</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M:M+1→ X</a:t>
            </a:r>
            <a:endParaRPr lang="es-MX" dirty="0"/>
          </a:p>
        </p:txBody>
      </p:sp>
      <p:sp>
        <p:nvSpPr>
          <p:cNvPr id="3" name="2 Marcador de contenido"/>
          <p:cNvSpPr>
            <a:spLocks noGrp="1"/>
          </p:cNvSpPr>
          <p:nvPr>
            <p:ph idx="1"/>
          </p:nvPr>
        </p:nvSpPr>
        <p:spPr>
          <a:xfrm>
            <a:off x="357158" y="2000240"/>
            <a:ext cx="8501122" cy="2500331"/>
          </a:xfrm>
        </p:spPr>
        <p:txBody>
          <a:bodyPr>
            <a:normAutofit fontScale="92500" lnSpcReduction="2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$DE</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“X” con el operando de </a:t>
            </a:r>
            <a:r>
              <a:rPr lang="es-MX" dirty="0" smtClean="0">
                <a:latin typeface="Arial" pitchFamily="34" charset="0"/>
                <a:cs typeface="Arial" pitchFamily="34" charset="0"/>
              </a:rPr>
              <a:t>16</a:t>
            </a:r>
            <a:r>
              <a:rPr lang="es-MX" dirty="0" smtClean="0"/>
              <a:t> bits de forma directa. El  operando  es   la dirección de 8 bits, donde  se  encuentra  la  parte   alta   del  dato  efectivo (XH)  y  en  la localidad subsecuente, la parte  baja (XL).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5357818" y="4857760"/>
            <a:ext cx="3533775" cy="1276350"/>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285720" y="4376426"/>
            <a:ext cx="5000660" cy="184468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LDX</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M:M+1→ X</a:t>
            </a:r>
            <a:endParaRPr lang="es-MX" dirty="0"/>
          </a:p>
        </p:txBody>
      </p:sp>
      <p:sp>
        <p:nvSpPr>
          <p:cNvPr id="3" name="2 Marcador de contenido"/>
          <p:cNvSpPr>
            <a:spLocks noGrp="1"/>
          </p:cNvSpPr>
          <p:nvPr>
            <p:ph idx="1"/>
          </p:nvPr>
        </p:nvSpPr>
        <p:spPr>
          <a:xfrm>
            <a:off x="285720" y="2000240"/>
            <a:ext cx="8643998" cy="2500331"/>
          </a:xfrm>
        </p:spPr>
        <p:txBody>
          <a:bodyPr>
            <a:normAutofit fontScale="77500" lnSpcReduction="2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registro “X” con el operando de </a:t>
            </a:r>
            <a:r>
              <a:rPr lang="es-MX" dirty="0" smtClean="0">
                <a:latin typeface="Arial" pitchFamily="34" charset="0"/>
                <a:cs typeface="Arial" pitchFamily="34" charset="0"/>
              </a:rPr>
              <a:t>16</a:t>
            </a:r>
            <a:r>
              <a:rPr lang="es-MX" dirty="0" smtClean="0"/>
              <a:t> bits de forma extendida. </a:t>
            </a:r>
          </a:p>
          <a:p>
            <a:pPr>
              <a:buNone/>
            </a:pPr>
            <a:r>
              <a:rPr lang="es-MX" dirty="0" smtClean="0"/>
              <a:t>     El  operando  es   la dirección de 8 bits, donde  se  encuentra  la  parte   alta   del   dato   efectivo (XH)   y   en  la  localidad  subsecuente, la  parte   baja (XL).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5057775" y="4572008"/>
            <a:ext cx="4086225" cy="1466850"/>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428596" y="4572008"/>
            <a:ext cx="4716013" cy="158591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LDAA</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 A</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$96</a:t>
            </a:r>
            <a:r>
              <a:rPr lang="es-MX" dirty="0" smtClean="0"/>
              <a:t>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“A” con el dato de memoria de 8 bits de forma directa. El operando es la dirección de 8 bits, donde se encuentra 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714348" y="4357694"/>
            <a:ext cx="4400550" cy="22098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5786446" y="4786322"/>
            <a:ext cx="2495550" cy="149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LDX</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M:M+1→ X</a:t>
            </a:r>
            <a:endParaRPr lang="es-MX" dirty="0"/>
          </a:p>
        </p:txBody>
      </p:sp>
      <p:sp>
        <p:nvSpPr>
          <p:cNvPr id="3" name="2 Marcador de contenido"/>
          <p:cNvSpPr>
            <a:spLocks noGrp="1"/>
          </p:cNvSpPr>
          <p:nvPr>
            <p:ph idx="1"/>
          </p:nvPr>
        </p:nvSpPr>
        <p:spPr>
          <a:xfrm>
            <a:off x="457200" y="2000240"/>
            <a:ext cx="8229600" cy="2500331"/>
          </a:xfrm>
        </p:spPr>
        <p:txBody>
          <a:bodyPr>
            <a:normAutofit fontScale="775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$EE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“X” con el operando de </a:t>
            </a:r>
            <a:r>
              <a:rPr lang="es-MX" dirty="0" smtClean="0">
                <a:latin typeface="Arial" pitchFamily="34" charset="0"/>
                <a:cs typeface="Arial" pitchFamily="34" charset="0"/>
              </a:rPr>
              <a:t>16</a:t>
            </a:r>
            <a:r>
              <a:rPr lang="es-MX" dirty="0" smtClean="0"/>
              <a:t> bits de forma indexada respecto a “X”. </a:t>
            </a:r>
          </a:p>
          <a:p>
            <a:pPr>
              <a:buNone/>
            </a:pPr>
            <a:r>
              <a:rPr lang="es-MX" dirty="0" smtClean="0"/>
              <a:t>     Se suma el operando con el contenido del registro “X” para determinar la dirección del dato efectivo alto (XH). En la localidad subsecuente  se encuentra el dato efectivo bajo (XL).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5857884" y="4929198"/>
            <a:ext cx="3143272" cy="113764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0" y="4572008"/>
            <a:ext cx="5857884" cy="181093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normAutofit/>
          </a:bodyPr>
          <a:lstStyle/>
          <a:p>
            <a:r>
              <a:rPr lang="es-MX" dirty="0" smtClean="0">
                <a:solidFill>
                  <a:schemeClr val="tx2"/>
                </a:solidFill>
              </a:rPr>
              <a:t>LDY</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1234</a:t>
            </a:r>
            <a:r>
              <a:rPr lang="es-MX" dirty="0" smtClean="0"/>
              <a:t>             M:M+1→ Y</a:t>
            </a:r>
            <a:endParaRPr lang="es-MX" dirty="0"/>
          </a:p>
        </p:txBody>
      </p:sp>
      <p:sp>
        <p:nvSpPr>
          <p:cNvPr id="3" name="2 Marcador de contenido"/>
          <p:cNvSpPr>
            <a:spLocks noGrp="1"/>
          </p:cNvSpPr>
          <p:nvPr>
            <p:ph idx="1"/>
          </p:nvPr>
        </p:nvSpPr>
        <p:spPr>
          <a:xfrm>
            <a:off x="457200" y="2000240"/>
            <a:ext cx="8229600" cy="2500331"/>
          </a:xfrm>
        </p:spPr>
        <p:txBody>
          <a:bodyPr>
            <a:normAutofit/>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$18CE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4</a:t>
            </a:r>
          </a:p>
          <a:p>
            <a:r>
              <a:rPr lang="es-MX" dirty="0" smtClean="0"/>
              <a:t>Inicializa el contenido del registro “Y” con el operando de </a:t>
            </a:r>
            <a:r>
              <a:rPr lang="es-MX" dirty="0" smtClean="0">
                <a:latin typeface="Arial" pitchFamily="34" charset="0"/>
                <a:cs typeface="Arial" pitchFamily="34" charset="0"/>
              </a:rPr>
              <a:t>16</a:t>
            </a:r>
            <a:r>
              <a:rPr lang="es-MX" dirty="0" smtClean="0"/>
              <a:t>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9221" name="Picture 5"/>
          <p:cNvPicPr>
            <a:picLocks noChangeAspect="1" noChangeArrowheads="1"/>
          </p:cNvPicPr>
          <p:nvPr/>
        </p:nvPicPr>
        <p:blipFill>
          <a:blip r:embed="rId2"/>
          <a:srcRect/>
          <a:stretch>
            <a:fillRect/>
          </a:stretch>
        </p:blipFill>
        <p:spPr bwMode="auto">
          <a:xfrm>
            <a:off x="5286380" y="4714884"/>
            <a:ext cx="3686175" cy="14573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28596" y="4786322"/>
            <a:ext cx="4848235" cy="142757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LDY</a:t>
            </a:r>
            <a:r>
              <a:rPr lang="es-MX" dirty="0" smtClean="0"/>
              <a:t> </a:t>
            </a:r>
            <a:r>
              <a:rPr lang="es-MX" dirty="0" smtClean="0">
                <a:solidFill>
                  <a:schemeClr val="accent3">
                    <a:lumMod val="75000"/>
                  </a:schemeClr>
                </a:solidFill>
              </a:rPr>
              <a:t>$</a:t>
            </a:r>
            <a:r>
              <a:rPr lang="es-MX" dirty="0" smtClean="0">
                <a:solidFill>
                  <a:schemeClr val="accent2"/>
                </a:solidFill>
              </a:rPr>
              <a:t>4C</a:t>
            </a:r>
            <a:r>
              <a:rPr lang="es-MX" dirty="0" smtClean="0"/>
              <a:t>                  M:M+1→ Y</a:t>
            </a:r>
            <a:endParaRPr lang="es-MX" dirty="0"/>
          </a:p>
        </p:txBody>
      </p:sp>
      <p:sp>
        <p:nvSpPr>
          <p:cNvPr id="3" name="2 Marcador de contenido"/>
          <p:cNvSpPr>
            <a:spLocks noGrp="1"/>
          </p:cNvSpPr>
          <p:nvPr>
            <p:ph idx="1"/>
          </p:nvPr>
        </p:nvSpPr>
        <p:spPr>
          <a:xfrm>
            <a:off x="357158" y="2000240"/>
            <a:ext cx="8501122" cy="2500331"/>
          </a:xfrm>
        </p:spPr>
        <p:txBody>
          <a:bodyPr>
            <a:normAutofit fontScale="92500" lnSpcReduction="2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$18DE</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“Y” con el operando de </a:t>
            </a:r>
            <a:r>
              <a:rPr lang="es-MX" dirty="0" smtClean="0">
                <a:latin typeface="Arial" pitchFamily="34" charset="0"/>
                <a:cs typeface="Arial" pitchFamily="34" charset="0"/>
              </a:rPr>
              <a:t>16</a:t>
            </a:r>
            <a:r>
              <a:rPr lang="es-MX" dirty="0" smtClean="0"/>
              <a:t> bits de forma directa. El  operando  es   la dirección de 8 bits, donde  se  encuentra  la  parte   alta   del  dato  efectivo (YH)  y  en  la localidad subsecuente, la parte  baja (YL).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5357818" y="4857760"/>
            <a:ext cx="3533775" cy="1276350"/>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285720" y="4572008"/>
            <a:ext cx="5048263" cy="180833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LDY</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M:M+1→ Y</a:t>
            </a:r>
            <a:endParaRPr lang="es-MX" dirty="0"/>
          </a:p>
        </p:txBody>
      </p:sp>
      <p:sp>
        <p:nvSpPr>
          <p:cNvPr id="3" name="2 Marcador de contenido"/>
          <p:cNvSpPr>
            <a:spLocks noGrp="1"/>
          </p:cNvSpPr>
          <p:nvPr>
            <p:ph idx="1"/>
          </p:nvPr>
        </p:nvSpPr>
        <p:spPr>
          <a:xfrm>
            <a:off x="285720" y="2000240"/>
            <a:ext cx="8643998" cy="2500331"/>
          </a:xfrm>
        </p:spPr>
        <p:txBody>
          <a:bodyPr>
            <a:normAutofit fontScale="77500" lnSpcReduction="2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$18FE</a:t>
            </a:r>
            <a:r>
              <a:rPr lang="es-MX" dirty="0" smtClean="0"/>
              <a:t>        </a:t>
            </a:r>
            <a:r>
              <a:rPr lang="es-MX" b="1" dirty="0" smtClean="0"/>
              <a:t>Ciclo</a:t>
            </a:r>
            <a:r>
              <a:rPr lang="es-MX" dirty="0" smtClean="0"/>
              <a:t>:</a:t>
            </a:r>
            <a:r>
              <a:rPr lang="es-MX" dirty="0" smtClean="0">
                <a:latin typeface="Arial" pitchFamily="34" charset="0"/>
                <a:cs typeface="Arial" pitchFamily="34" charset="0"/>
              </a:rPr>
              <a:t>6</a:t>
            </a:r>
            <a:r>
              <a:rPr lang="es-MX" dirty="0" smtClean="0"/>
              <a:t>      </a:t>
            </a:r>
            <a:r>
              <a:rPr lang="es-MX" b="1" i="1" dirty="0" smtClean="0"/>
              <a:t>Byte</a:t>
            </a:r>
            <a:r>
              <a:rPr lang="es-MX" dirty="0" smtClean="0"/>
              <a:t>:</a:t>
            </a:r>
            <a:r>
              <a:rPr lang="es-MX" dirty="0" smtClean="0">
                <a:latin typeface="Arial" pitchFamily="34" charset="0"/>
                <a:cs typeface="Arial" pitchFamily="34" charset="0"/>
              </a:rPr>
              <a:t>4</a:t>
            </a:r>
          </a:p>
          <a:p>
            <a:r>
              <a:rPr lang="es-MX" dirty="0" smtClean="0"/>
              <a:t>Inicializa el contenido  del  registro “Y” con el operando de </a:t>
            </a:r>
            <a:r>
              <a:rPr lang="es-MX" dirty="0" smtClean="0">
                <a:latin typeface="Arial" pitchFamily="34" charset="0"/>
                <a:cs typeface="Arial" pitchFamily="34" charset="0"/>
              </a:rPr>
              <a:t>16</a:t>
            </a:r>
            <a:r>
              <a:rPr lang="es-MX" dirty="0" smtClean="0"/>
              <a:t> bits de forma extendida. </a:t>
            </a:r>
          </a:p>
          <a:p>
            <a:pPr>
              <a:buNone/>
            </a:pPr>
            <a:r>
              <a:rPr lang="es-MX" dirty="0" smtClean="0"/>
              <a:t>     El  operando  es   la dirección de 8 bits, donde  se  encuentra  la  parte   alta   del   dato   efectivo (YH)   y   en  la  localidad  subsecuente, la  parte   baja (YL).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5057775" y="4572008"/>
            <a:ext cx="4086225" cy="1466850"/>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a:srcRect/>
          <a:stretch>
            <a:fillRect/>
          </a:stretch>
        </p:blipFill>
        <p:spPr bwMode="auto">
          <a:xfrm>
            <a:off x="0" y="4500570"/>
            <a:ext cx="5019688" cy="184458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LDY</a:t>
            </a:r>
            <a:r>
              <a:rPr lang="es-MX" dirty="0" smtClean="0"/>
              <a:t> </a:t>
            </a:r>
            <a:r>
              <a:rPr lang="es-MX" dirty="0" smtClean="0">
                <a:solidFill>
                  <a:schemeClr val="accent3">
                    <a:lumMod val="75000"/>
                  </a:schemeClr>
                </a:solidFill>
              </a:rPr>
              <a:t>$</a:t>
            </a:r>
            <a:r>
              <a:rPr lang="es-MX" dirty="0" smtClean="0">
                <a:solidFill>
                  <a:schemeClr val="accent2"/>
                </a:solidFill>
              </a:rPr>
              <a:t>3D,X</a:t>
            </a:r>
            <a:r>
              <a:rPr lang="es-MX" dirty="0" smtClean="0"/>
              <a:t>                  M:M+1→ Y</a:t>
            </a:r>
            <a:endParaRPr lang="es-MX" dirty="0"/>
          </a:p>
        </p:txBody>
      </p:sp>
      <p:sp>
        <p:nvSpPr>
          <p:cNvPr id="3" name="2 Marcador de contenido"/>
          <p:cNvSpPr>
            <a:spLocks noGrp="1"/>
          </p:cNvSpPr>
          <p:nvPr>
            <p:ph idx="1"/>
          </p:nvPr>
        </p:nvSpPr>
        <p:spPr>
          <a:xfrm>
            <a:off x="457200" y="2000240"/>
            <a:ext cx="8229600" cy="2500331"/>
          </a:xfrm>
        </p:spPr>
        <p:txBody>
          <a:bodyPr>
            <a:normAutofit fontScale="775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$1AEE</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registro “Y” con el operando de </a:t>
            </a:r>
            <a:r>
              <a:rPr lang="es-MX" dirty="0" smtClean="0">
                <a:latin typeface="Arial" pitchFamily="34" charset="0"/>
                <a:cs typeface="Arial" pitchFamily="34" charset="0"/>
              </a:rPr>
              <a:t>16</a:t>
            </a:r>
            <a:r>
              <a:rPr lang="es-MX" dirty="0" smtClean="0"/>
              <a:t> bits de forma indexada respecto a “X”. </a:t>
            </a:r>
          </a:p>
          <a:p>
            <a:pPr>
              <a:buNone/>
            </a:pPr>
            <a:r>
              <a:rPr lang="es-MX" dirty="0" smtClean="0"/>
              <a:t>     Se suma el operando con el contenido del registro “X” para determinar la dirección del dato efectivo alto (YH). En la localidad subsecuente  se encuentra el dato efectivo bajo (YL).</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5857884" y="4929198"/>
            <a:ext cx="3143272" cy="1137645"/>
          </a:xfrm>
          <a:prstGeom prst="rect">
            <a:avLst/>
          </a:prstGeom>
          <a:noFill/>
          <a:ln w="9525">
            <a:noFill/>
            <a:miter lim="800000"/>
            <a:headEnd/>
            <a:tailEnd/>
          </a:ln>
          <a:effectLst/>
        </p:spPr>
      </p:pic>
      <p:pic>
        <p:nvPicPr>
          <p:cNvPr id="12290" name="Picture 2"/>
          <p:cNvPicPr>
            <a:picLocks noChangeAspect="1" noChangeArrowheads="1"/>
          </p:cNvPicPr>
          <p:nvPr/>
        </p:nvPicPr>
        <p:blipFill>
          <a:blip r:embed="rId3"/>
          <a:srcRect/>
          <a:stretch>
            <a:fillRect/>
          </a:stretch>
        </p:blipFill>
        <p:spPr bwMode="auto">
          <a:xfrm>
            <a:off x="0" y="4572008"/>
            <a:ext cx="5857916" cy="178080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TAB                                 A→</a:t>
            </a:r>
            <a:r>
              <a:rPr lang="es-MX" dirty="0" smtClean="0"/>
              <a:t>B</a:t>
            </a:r>
            <a:endParaRPr lang="es-MX" dirty="0"/>
          </a:p>
        </p:txBody>
      </p:sp>
      <p:sp>
        <p:nvSpPr>
          <p:cNvPr id="3" name="2 Marcador de contenido"/>
          <p:cNvSpPr>
            <a:spLocks noGrp="1"/>
          </p:cNvSpPr>
          <p:nvPr>
            <p:ph idx="1"/>
          </p:nvPr>
        </p:nvSpPr>
        <p:spPr>
          <a:xfrm>
            <a:off x="457200" y="2000241"/>
            <a:ext cx="8229600" cy="1928826"/>
          </a:xfrm>
        </p:spPr>
        <p:txBody>
          <a:bodyPr>
            <a:normAutofit/>
          </a:bodyPr>
          <a:lstStyle/>
          <a:p>
            <a:r>
              <a:rPr lang="es-MX" sz="2000" dirty="0" smtClean="0"/>
              <a:t>Modo de direccionamiento  </a:t>
            </a:r>
            <a:r>
              <a:rPr lang="es-MX" sz="2000" dirty="0" smtClean="0">
                <a:solidFill>
                  <a:srgbClr val="FF0000"/>
                </a:solidFill>
              </a:rPr>
              <a:t>inherente</a:t>
            </a:r>
            <a:endParaRPr lang="es-MX" sz="2000" dirty="0" smtClean="0">
              <a:solidFill>
                <a:srgbClr val="FF0000"/>
              </a:solidFill>
            </a:endParaRPr>
          </a:p>
          <a:p>
            <a:r>
              <a:rPr lang="es-MX" sz="2000" b="1" i="1" dirty="0" err="1" smtClean="0"/>
              <a:t>Opcode</a:t>
            </a:r>
            <a:r>
              <a:rPr lang="es-MX" sz="2000" dirty="0" smtClean="0"/>
              <a:t>: </a:t>
            </a:r>
            <a:r>
              <a:rPr lang="es-MX" sz="2000" dirty="0" smtClean="0">
                <a:latin typeface="Arial" pitchFamily="34" charset="0"/>
                <a:cs typeface="Arial" pitchFamily="34" charset="0"/>
              </a:rPr>
              <a:t>$</a:t>
            </a:r>
            <a:r>
              <a:rPr lang="es-MX" sz="2000" dirty="0" smtClean="0">
                <a:latin typeface="Arial" pitchFamily="34" charset="0"/>
                <a:cs typeface="Arial" pitchFamily="34" charset="0"/>
              </a:rPr>
              <a:t>16</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2</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endParaRPr lang="es-MX" sz="2000" dirty="0" smtClean="0">
              <a:latin typeface="Arial" pitchFamily="34" charset="0"/>
              <a:cs typeface="Arial" pitchFamily="34" charset="0"/>
            </a:endParaRPr>
          </a:p>
          <a:p>
            <a:r>
              <a:rPr lang="es-MX" sz="2000" dirty="0" smtClean="0"/>
              <a:t>Transfiere (copia) el contenido del registro acumulador “A” hacia el registro acumulador “B”</a:t>
            </a:r>
            <a:r>
              <a:rPr lang="es-MX" sz="2000" dirty="0" smtClean="0"/>
              <a:t>. </a:t>
            </a:r>
            <a:endParaRPr lang="es-MX" sz="2000" dirty="0" smtClean="0"/>
          </a:p>
          <a:p>
            <a:r>
              <a:rPr lang="es-MX" sz="2000" dirty="0" smtClean="0"/>
              <a:t>Actualiza banderas N, Z y se fuerza V←</a:t>
            </a:r>
            <a:r>
              <a:rPr lang="es-MX" sz="2000" dirty="0" smtClean="0">
                <a:latin typeface="Arial" pitchFamily="34" charset="0"/>
                <a:cs typeface="Arial" pitchFamily="34" charset="0"/>
              </a:rPr>
              <a:t>0</a:t>
            </a:r>
            <a:endParaRPr lang="es-MX" sz="20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071538" y="4143380"/>
            <a:ext cx="6357981" cy="216590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TBA                                 </a:t>
            </a:r>
            <a:r>
              <a:rPr lang="es-MX" dirty="0" smtClean="0"/>
              <a:t>B</a:t>
            </a:r>
            <a:r>
              <a:rPr lang="es-MX" dirty="0" smtClean="0"/>
              <a:t>→</a:t>
            </a:r>
            <a:r>
              <a:rPr lang="es-MX" dirty="0" smtClean="0"/>
              <a:t>A</a:t>
            </a:r>
            <a:endParaRPr lang="es-MX" dirty="0"/>
          </a:p>
        </p:txBody>
      </p:sp>
      <p:sp>
        <p:nvSpPr>
          <p:cNvPr id="3" name="2 Marcador de contenido"/>
          <p:cNvSpPr>
            <a:spLocks noGrp="1"/>
          </p:cNvSpPr>
          <p:nvPr>
            <p:ph idx="1"/>
          </p:nvPr>
        </p:nvSpPr>
        <p:spPr>
          <a:xfrm>
            <a:off x="457200" y="2000241"/>
            <a:ext cx="8229600" cy="1928826"/>
          </a:xfrm>
        </p:spPr>
        <p:txBody>
          <a:bodyPr>
            <a:normAutofit/>
          </a:bodyPr>
          <a:lstStyle/>
          <a:p>
            <a:r>
              <a:rPr lang="es-MX" sz="2000" dirty="0" smtClean="0"/>
              <a:t>Modo de direccionamiento  </a:t>
            </a:r>
            <a:r>
              <a:rPr lang="es-MX" sz="2000" dirty="0" smtClean="0">
                <a:solidFill>
                  <a:srgbClr val="FF0000"/>
                </a:solidFill>
              </a:rPr>
              <a:t>inherente</a:t>
            </a:r>
            <a:endParaRPr lang="es-MX" sz="2000" dirty="0" smtClean="0">
              <a:solidFill>
                <a:srgbClr val="FF0000"/>
              </a:solidFill>
            </a:endParaRPr>
          </a:p>
          <a:p>
            <a:r>
              <a:rPr lang="es-MX" sz="2000" b="1" i="1" dirty="0" err="1" smtClean="0"/>
              <a:t>Opcode</a:t>
            </a:r>
            <a:r>
              <a:rPr lang="es-MX" sz="2000" dirty="0" smtClean="0"/>
              <a:t>: </a:t>
            </a:r>
            <a:r>
              <a:rPr lang="es-MX" sz="2000" dirty="0" smtClean="0">
                <a:latin typeface="Arial" pitchFamily="34" charset="0"/>
                <a:cs typeface="Arial" pitchFamily="34" charset="0"/>
              </a:rPr>
              <a:t>$</a:t>
            </a:r>
            <a:r>
              <a:rPr lang="es-MX" sz="2000" dirty="0" smtClean="0">
                <a:latin typeface="Arial" pitchFamily="34" charset="0"/>
                <a:cs typeface="Arial" pitchFamily="34" charset="0"/>
              </a:rPr>
              <a:t>17</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2</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endParaRPr lang="es-MX" sz="2000" dirty="0" smtClean="0">
              <a:latin typeface="Arial" pitchFamily="34" charset="0"/>
              <a:cs typeface="Arial" pitchFamily="34" charset="0"/>
            </a:endParaRPr>
          </a:p>
          <a:p>
            <a:r>
              <a:rPr lang="es-MX" sz="2000" dirty="0" smtClean="0"/>
              <a:t>Transfiere (copia) el contenido del registro acumulador “B” hacia el registro acumulador “A”</a:t>
            </a:r>
            <a:r>
              <a:rPr lang="es-MX" sz="2000" dirty="0" smtClean="0"/>
              <a:t>. </a:t>
            </a:r>
            <a:endParaRPr lang="es-MX" sz="2000" dirty="0" smtClean="0"/>
          </a:p>
          <a:p>
            <a:r>
              <a:rPr lang="es-MX" sz="2000" dirty="0" smtClean="0"/>
              <a:t>Actualiza banderas N, Z y se fuerza V←</a:t>
            </a:r>
            <a:r>
              <a:rPr lang="es-MX" sz="2000" dirty="0" smtClean="0">
                <a:latin typeface="Arial" pitchFamily="34" charset="0"/>
                <a:cs typeface="Arial" pitchFamily="34" charset="0"/>
              </a:rPr>
              <a:t>0</a:t>
            </a:r>
            <a:endParaRPr lang="es-MX" sz="2000" dirty="0">
              <a:latin typeface="Arial" pitchFamily="34" charset="0"/>
              <a:cs typeface="Arial" pitchFamily="34" charset="0"/>
            </a:endParaRPr>
          </a:p>
        </p:txBody>
      </p:sp>
      <p:pic>
        <p:nvPicPr>
          <p:cNvPr id="2051" name="Picture 3"/>
          <p:cNvPicPr>
            <a:picLocks noChangeAspect="1" noChangeArrowheads="1"/>
          </p:cNvPicPr>
          <p:nvPr/>
        </p:nvPicPr>
        <p:blipFill>
          <a:blip r:embed="rId2"/>
          <a:srcRect/>
          <a:stretch>
            <a:fillRect/>
          </a:stretch>
        </p:blipFill>
        <p:spPr bwMode="auto">
          <a:xfrm>
            <a:off x="1214414" y="4143380"/>
            <a:ext cx="6048375" cy="22002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TPA                                 CCR→</a:t>
            </a:r>
            <a:r>
              <a:rPr lang="es-MX" dirty="0" smtClean="0"/>
              <a:t>A</a:t>
            </a:r>
            <a:endParaRPr lang="es-MX" dirty="0"/>
          </a:p>
        </p:txBody>
      </p:sp>
      <p:sp>
        <p:nvSpPr>
          <p:cNvPr id="3" name="2 Marcador de contenido"/>
          <p:cNvSpPr>
            <a:spLocks noGrp="1"/>
          </p:cNvSpPr>
          <p:nvPr>
            <p:ph idx="1"/>
          </p:nvPr>
        </p:nvSpPr>
        <p:spPr>
          <a:xfrm>
            <a:off x="457200" y="2000241"/>
            <a:ext cx="8229600" cy="1928826"/>
          </a:xfrm>
        </p:spPr>
        <p:txBody>
          <a:bodyPr>
            <a:normAutofit/>
          </a:bodyPr>
          <a:lstStyle/>
          <a:p>
            <a:r>
              <a:rPr lang="es-MX" sz="2000" dirty="0" smtClean="0"/>
              <a:t>Modo de direccionamiento  </a:t>
            </a:r>
            <a:r>
              <a:rPr lang="es-MX" sz="2000" dirty="0" smtClean="0">
                <a:solidFill>
                  <a:srgbClr val="FF0000"/>
                </a:solidFill>
              </a:rPr>
              <a:t>inherente</a:t>
            </a:r>
            <a:endParaRPr lang="es-MX" sz="2000" dirty="0" smtClean="0">
              <a:solidFill>
                <a:srgbClr val="FF0000"/>
              </a:solidFill>
            </a:endParaRPr>
          </a:p>
          <a:p>
            <a:r>
              <a:rPr lang="es-MX" sz="2000" b="1" i="1" dirty="0" err="1" smtClean="0"/>
              <a:t>Opcode</a:t>
            </a:r>
            <a:r>
              <a:rPr lang="es-MX" sz="2000" dirty="0" smtClean="0"/>
              <a:t>: </a:t>
            </a:r>
            <a:r>
              <a:rPr lang="es-MX" sz="2000" dirty="0" smtClean="0">
                <a:latin typeface="Arial" pitchFamily="34" charset="0"/>
                <a:cs typeface="Arial" pitchFamily="34" charset="0"/>
              </a:rPr>
              <a:t>$06</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2</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endParaRPr lang="es-MX" sz="2000" dirty="0" smtClean="0">
              <a:latin typeface="Arial" pitchFamily="34" charset="0"/>
              <a:cs typeface="Arial" pitchFamily="34" charset="0"/>
            </a:endParaRPr>
          </a:p>
          <a:p>
            <a:r>
              <a:rPr lang="es-MX" sz="2000" dirty="0" smtClean="0"/>
              <a:t>Transfiere (copia) el contenido del registro  de estados “CCR” hacia el registro acumulador “A”</a:t>
            </a:r>
            <a:r>
              <a:rPr lang="es-MX" sz="2000" dirty="0" smtClean="0"/>
              <a:t>. </a:t>
            </a:r>
          </a:p>
          <a:p>
            <a:r>
              <a:rPr lang="es-MX" sz="2000" dirty="0" smtClean="0"/>
              <a:t>Ninguna bandera del registro de estados se actualiza</a:t>
            </a:r>
            <a:endParaRPr lang="es-MX" sz="2000" dirty="0" smtClean="0"/>
          </a:p>
          <a:p>
            <a:endParaRPr lang="es-MX" sz="20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2071670" y="4143380"/>
            <a:ext cx="3824298" cy="232853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t>TAP                                 A→</a:t>
            </a:r>
            <a:r>
              <a:rPr lang="es-MX" dirty="0" smtClean="0"/>
              <a:t>CCR</a:t>
            </a:r>
            <a:endParaRPr lang="es-MX" dirty="0"/>
          </a:p>
        </p:txBody>
      </p:sp>
      <p:sp>
        <p:nvSpPr>
          <p:cNvPr id="3" name="2 Marcador de contenido"/>
          <p:cNvSpPr>
            <a:spLocks noGrp="1"/>
          </p:cNvSpPr>
          <p:nvPr>
            <p:ph idx="1"/>
          </p:nvPr>
        </p:nvSpPr>
        <p:spPr>
          <a:xfrm>
            <a:off x="457200" y="2000241"/>
            <a:ext cx="8229600" cy="1928826"/>
          </a:xfrm>
        </p:spPr>
        <p:txBody>
          <a:bodyPr>
            <a:normAutofit lnSpcReduction="10000"/>
          </a:bodyPr>
          <a:lstStyle/>
          <a:p>
            <a:r>
              <a:rPr lang="es-MX" sz="2000" dirty="0" smtClean="0"/>
              <a:t>Modo de direccionamiento  </a:t>
            </a:r>
            <a:r>
              <a:rPr lang="es-MX" sz="2000" dirty="0" smtClean="0">
                <a:solidFill>
                  <a:srgbClr val="FF0000"/>
                </a:solidFill>
              </a:rPr>
              <a:t>inherente</a:t>
            </a:r>
            <a:endParaRPr lang="es-MX" sz="2000" dirty="0" smtClean="0">
              <a:solidFill>
                <a:srgbClr val="FF0000"/>
              </a:solidFill>
            </a:endParaRPr>
          </a:p>
          <a:p>
            <a:r>
              <a:rPr lang="es-MX" sz="2000" b="1" i="1" dirty="0" err="1" smtClean="0"/>
              <a:t>Opcode</a:t>
            </a:r>
            <a:r>
              <a:rPr lang="es-MX" sz="2000" dirty="0" smtClean="0"/>
              <a:t>: </a:t>
            </a:r>
            <a:r>
              <a:rPr lang="es-MX" sz="2000" dirty="0" smtClean="0">
                <a:latin typeface="Arial" pitchFamily="34" charset="0"/>
                <a:cs typeface="Arial" pitchFamily="34" charset="0"/>
              </a:rPr>
              <a:t>$</a:t>
            </a:r>
            <a:r>
              <a:rPr lang="es-MX" sz="2000" dirty="0" smtClean="0">
                <a:latin typeface="Arial" pitchFamily="34" charset="0"/>
                <a:cs typeface="Arial" pitchFamily="34" charset="0"/>
              </a:rPr>
              <a:t>0</a:t>
            </a:r>
            <a:r>
              <a:rPr lang="es-MX" sz="2000" dirty="0" smtClean="0">
                <a:latin typeface="Arial" pitchFamily="34" charset="0"/>
                <a:cs typeface="Arial" pitchFamily="34" charset="0"/>
              </a:rPr>
              <a:t>7</a:t>
            </a:r>
            <a:r>
              <a:rPr lang="es-MX" sz="2000" dirty="0" smtClean="0"/>
              <a:t>        </a:t>
            </a:r>
            <a:r>
              <a:rPr lang="es-MX" sz="2000" b="1" dirty="0" smtClean="0"/>
              <a:t>Ciclo</a:t>
            </a:r>
            <a:r>
              <a:rPr lang="es-MX" sz="2000" dirty="0" smtClean="0"/>
              <a:t>:</a:t>
            </a:r>
            <a:r>
              <a:rPr lang="es-MX" sz="2000" dirty="0" smtClean="0">
                <a:latin typeface="Arial" pitchFamily="34" charset="0"/>
                <a:cs typeface="Arial" pitchFamily="34" charset="0"/>
              </a:rPr>
              <a:t>2</a:t>
            </a:r>
            <a:r>
              <a:rPr lang="es-MX" sz="2000" dirty="0" smtClean="0"/>
              <a:t>      </a:t>
            </a:r>
            <a:r>
              <a:rPr lang="es-MX" sz="2000" b="1" i="1" dirty="0" smtClean="0"/>
              <a:t>Byte</a:t>
            </a:r>
            <a:r>
              <a:rPr lang="es-MX" sz="2000" dirty="0" smtClean="0"/>
              <a:t>:</a:t>
            </a:r>
            <a:r>
              <a:rPr lang="es-MX" sz="2000" dirty="0" smtClean="0">
                <a:latin typeface="Arial" pitchFamily="34" charset="0"/>
                <a:cs typeface="Arial" pitchFamily="34" charset="0"/>
              </a:rPr>
              <a:t>1</a:t>
            </a:r>
            <a:endParaRPr lang="es-MX" sz="2000" dirty="0" smtClean="0">
              <a:latin typeface="Arial" pitchFamily="34" charset="0"/>
              <a:cs typeface="Arial" pitchFamily="34" charset="0"/>
            </a:endParaRPr>
          </a:p>
          <a:p>
            <a:r>
              <a:rPr lang="es-MX" sz="2000" dirty="0" smtClean="0"/>
              <a:t>Transfiere (copia) el contenido del registro  acumulador “A” hacia el registro  de  estados “CCR”</a:t>
            </a:r>
            <a:r>
              <a:rPr lang="es-MX" sz="2000" dirty="0" smtClean="0"/>
              <a:t>. </a:t>
            </a:r>
          </a:p>
          <a:p>
            <a:r>
              <a:rPr lang="es-MX" sz="2000" dirty="0" smtClean="0"/>
              <a:t>Todas las banderas del registro de estado se actualizan, pero si el bit 6 del CCR  tiene un valor lógico de cero, no podrá ponerse en alto.</a:t>
            </a:r>
            <a:endParaRPr lang="es-MX" sz="2000" dirty="0" smtClean="0"/>
          </a:p>
          <a:p>
            <a:endParaRPr lang="es-MX" sz="2000" dirty="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785786" y="3929066"/>
            <a:ext cx="7100910" cy="264543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LDAA</a:t>
            </a:r>
            <a:r>
              <a:rPr lang="es-MX" dirty="0" smtClean="0"/>
              <a:t> </a:t>
            </a:r>
            <a:r>
              <a:rPr lang="es-MX" dirty="0" smtClean="0">
                <a:solidFill>
                  <a:schemeClr val="accent3">
                    <a:lumMod val="75000"/>
                  </a:schemeClr>
                </a:solidFill>
              </a:rPr>
              <a:t>$</a:t>
            </a:r>
            <a:r>
              <a:rPr lang="es-MX" dirty="0" smtClean="0">
                <a:solidFill>
                  <a:schemeClr val="accent2"/>
                </a:solidFill>
              </a:rPr>
              <a:t>4C5A</a:t>
            </a:r>
            <a:r>
              <a:rPr lang="es-MX" dirty="0" smtClean="0"/>
              <a:t>                    M→ A</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$B6</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acumulador “A” con el dato de memoria de 8 bits de forma directa. El operando es la dirección de 16 bits, donde se encuentra 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357158" y="4572000"/>
            <a:ext cx="4772025" cy="2286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643570" y="4857760"/>
            <a:ext cx="2390775" cy="1466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LDAA</a:t>
            </a:r>
            <a:r>
              <a:rPr lang="es-MX" dirty="0" smtClean="0"/>
              <a:t> </a:t>
            </a:r>
            <a:r>
              <a:rPr lang="es-MX" dirty="0" smtClean="0">
                <a:solidFill>
                  <a:schemeClr val="accent3">
                    <a:lumMod val="75000"/>
                  </a:schemeClr>
                </a:solidFill>
              </a:rPr>
              <a:t>$</a:t>
            </a:r>
            <a:r>
              <a:rPr lang="es-MX" dirty="0" smtClean="0">
                <a:solidFill>
                  <a:schemeClr val="accent2"/>
                </a:solidFill>
              </a:rPr>
              <a:t>4C,X</a:t>
            </a:r>
            <a:r>
              <a:rPr lang="es-MX" dirty="0" smtClean="0"/>
              <a:t>                    M→ A</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20000"/>
          </a:bodyPr>
          <a:lstStyle/>
          <a:p>
            <a:r>
              <a:rPr lang="es-MX" dirty="0" smtClean="0"/>
              <a:t>Modo de direccionamiento  </a:t>
            </a:r>
            <a:r>
              <a:rPr lang="es-MX" dirty="0" smtClean="0">
                <a:solidFill>
                  <a:srgbClr val="FF0000"/>
                </a:solidFill>
              </a:rPr>
              <a:t>indexado respecto de “X”</a:t>
            </a:r>
          </a:p>
          <a:p>
            <a:r>
              <a:rPr lang="es-MX" b="1" i="1" dirty="0" err="1" smtClean="0"/>
              <a:t>Opcode</a:t>
            </a:r>
            <a:r>
              <a:rPr lang="es-MX" dirty="0" smtClean="0"/>
              <a:t>: </a:t>
            </a:r>
            <a:r>
              <a:rPr lang="es-MX" dirty="0" smtClean="0">
                <a:latin typeface="Arial" pitchFamily="34" charset="0"/>
                <a:cs typeface="Arial" pitchFamily="34" charset="0"/>
              </a:rPr>
              <a:t>$A6</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“A” con el dato de memoria de 8 bits de forma indexada. Se suma el operando con el contenido del registro “X” para determinar la dirección del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857224" y="4643446"/>
            <a:ext cx="5214974" cy="1697899"/>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6429388" y="5072074"/>
            <a:ext cx="1928826" cy="11834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LDAB</a:t>
            </a:r>
            <a:r>
              <a:rPr lang="es-MX" dirty="0" smtClean="0"/>
              <a:t> </a:t>
            </a:r>
            <a:r>
              <a:rPr lang="es-MX" dirty="0" smtClean="0">
                <a:solidFill>
                  <a:srgbClr val="FF0000"/>
                </a:solidFill>
              </a:rPr>
              <a:t>#</a:t>
            </a:r>
            <a:r>
              <a:rPr lang="es-MX" dirty="0" smtClean="0">
                <a:solidFill>
                  <a:schemeClr val="accent3">
                    <a:lumMod val="75000"/>
                  </a:schemeClr>
                </a:solidFill>
              </a:rPr>
              <a:t>$</a:t>
            </a:r>
            <a:r>
              <a:rPr lang="es-MX" dirty="0" smtClean="0">
                <a:solidFill>
                  <a:schemeClr val="accent2"/>
                </a:solidFill>
              </a:rPr>
              <a:t>A1</a:t>
            </a:r>
            <a:r>
              <a:rPr lang="es-MX" dirty="0" smtClean="0"/>
              <a:t>                    M→ B</a:t>
            </a:r>
            <a:endParaRPr lang="es-MX" dirty="0"/>
          </a:p>
        </p:txBody>
      </p:sp>
      <p:sp>
        <p:nvSpPr>
          <p:cNvPr id="3" name="2 Marcador de contenido"/>
          <p:cNvSpPr>
            <a:spLocks noGrp="1"/>
          </p:cNvSpPr>
          <p:nvPr>
            <p:ph idx="1"/>
          </p:nvPr>
        </p:nvSpPr>
        <p:spPr>
          <a:xfrm>
            <a:off x="457200" y="2000240"/>
            <a:ext cx="8229600" cy="2500331"/>
          </a:xfrm>
        </p:spPr>
        <p:txBody>
          <a:bodyPr/>
          <a:lstStyle/>
          <a:p>
            <a:r>
              <a:rPr lang="es-MX" dirty="0" smtClean="0"/>
              <a:t>Modo de direccionamiento  </a:t>
            </a:r>
            <a:r>
              <a:rPr lang="es-MX" dirty="0" smtClean="0">
                <a:solidFill>
                  <a:srgbClr val="FF0000"/>
                </a:solidFill>
              </a:rPr>
              <a:t>inmediato</a:t>
            </a:r>
            <a:r>
              <a:rPr lang="es-MX" dirty="0" smtClean="0"/>
              <a:t> (</a:t>
            </a:r>
            <a:r>
              <a:rPr lang="es-MX" dirty="0" smtClean="0">
                <a:solidFill>
                  <a:srgbClr val="FF0000"/>
                </a:solidFill>
              </a:rPr>
              <a:t>#</a:t>
            </a:r>
            <a:r>
              <a:rPr lang="es-MX" dirty="0" smtClean="0"/>
              <a:t>)</a:t>
            </a:r>
          </a:p>
          <a:p>
            <a:r>
              <a:rPr lang="es-MX" b="1" i="1" dirty="0" err="1" smtClean="0"/>
              <a:t>Opcode</a:t>
            </a:r>
            <a:r>
              <a:rPr lang="es-MX" dirty="0" smtClean="0"/>
              <a:t>: </a:t>
            </a:r>
            <a:r>
              <a:rPr lang="es-MX" dirty="0" smtClean="0">
                <a:latin typeface="Arial" pitchFamily="34" charset="0"/>
                <a:cs typeface="Arial" pitchFamily="34" charset="0"/>
              </a:rPr>
              <a:t>$C6        </a:t>
            </a:r>
            <a:r>
              <a:rPr lang="es-MX" b="1" dirty="0" smtClean="0"/>
              <a:t>Ciclo</a:t>
            </a:r>
            <a:r>
              <a:rPr lang="es-MX" dirty="0" smtClean="0"/>
              <a:t>:</a:t>
            </a:r>
            <a:r>
              <a:rPr lang="es-MX" dirty="0" smtClean="0">
                <a:latin typeface="Arial" pitchFamily="34" charset="0"/>
                <a:cs typeface="Arial" pitchFamily="34" charset="0"/>
              </a:rPr>
              <a:t>2</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“B” con el operando de 8 bits de forma inmediata.</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5123" name="Picture 3"/>
          <p:cNvPicPr>
            <a:picLocks noChangeAspect="1" noChangeArrowheads="1"/>
          </p:cNvPicPr>
          <p:nvPr/>
        </p:nvPicPr>
        <p:blipFill>
          <a:blip r:embed="rId2"/>
          <a:srcRect/>
          <a:stretch>
            <a:fillRect/>
          </a:stretch>
        </p:blipFill>
        <p:spPr bwMode="auto">
          <a:xfrm>
            <a:off x="571472" y="4357694"/>
            <a:ext cx="4972050" cy="20193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5929322" y="4714884"/>
            <a:ext cx="2676525"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LDAB</a:t>
            </a:r>
            <a:r>
              <a:rPr lang="es-MX" dirty="0" smtClean="0"/>
              <a:t> </a:t>
            </a:r>
            <a:r>
              <a:rPr lang="es-MX" dirty="0" smtClean="0">
                <a:solidFill>
                  <a:schemeClr val="accent3">
                    <a:lumMod val="75000"/>
                  </a:schemeClr>
                </a:solidFill>
              </a:rPr>
              <a:t>$</a:t>
            </a:r>
            <a:r>
              <a:rPr lang="es-MX" dirty="0" smtClean="0">
                <a:solidFill>
                  <a:schemeClr val="accent2"/>
                </a:solidFill>
              </a:rPr>
              <a:t>27</a:t>
            </a:r>
            <a:r>
              <a:rPr lang="es-MX" dirty="0" smtClean="0"/>
              <a:t>                    M→ B</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10000"/>
          </a:bodyPr>
          <a:lstStyle/>
          <a:p>
            <a:r>
              <a:rPr lang="es-MX" dirty="0" smtClean="0"/>
              <a:t>Modo de direccionamiento  </a:t>
            </a:r>
            <a:r>
              <a:rPr lang="es-MX" dirty="0" smtClean="0">
                <a:solidFill>
                  <a:srgbClr val="FF0000"/>
                </a:solidFill>
              </a:rPr>
              <a:t>directo</a:t>
            </a:r>
          </a:p>
          <a:p>
            <a:r>
              <a:rPr lang="es-MX" b="1" i="1" dirty="0" err="1" smtClean="0"/>
              <a:t>Opcode</a:t>
            </a:r>
            <a:r>
              <a:rPr lang="es-MX" dirty="0" smtClean="0"/>
              <a:t>: </a:t>
            </a:r>
            <a:r>
              <a:rPr lang="es-MX" dirty="0" smtClean="0">
                <a:latin typeface="Arial" pitchFamily="34" charset="0"/>
                <a:cs typeface="Arial" pitchFamily="34" charset="0"/>
              </a:rPr>
              <a:t>$D6</a:t>
            </a:r>
            <a:r>
              <a:rPr lang="es-MX" dirty="0" smtClean="0"/>
              <a:t>        </a:t>
            </a:r>
            <a:r>
              <a:rPr lang="es-MX" b="1" dirty="0" smtClean="0"/>
              <a:t>Ciclo</a:t>
            </a:r>
            <a:r>
              <a:rPr lang="es-MX" dirty="0" smtClean="0"/>
              <a:t>:</a:t>
            </a:r>
            <a:r>
              <a:rPr lang="es-MX" dirty="0" smtClean="0">
                <a:latin typeface="Arial" pitchFamily="34" charset="0"/>
                <a:cs typeface="Arial" pitchFamily="34" charset="0"/>
              </a:rPr>
              <a:t>3</a:t>
            </a:r>
            <a:r>
              <a:rPr lang="es-MX" dirty="0" smtClean="0"/>
              <a:t>      </a:t>
            </a:r>
            <a:r>
              <a:rPr lang="es-MX" b="1" i="1" dirty="0" smtClean="0"/>
              <a:t>Byte</a:t>
            </a:r>
            <a:r>
              <a:rPr lang="es-MX" dirty="0" smtClean="0"/>
              <a:t>:</a:t>
            </a:r>
            <a:r>
              <a:rPr lang="es-MX" dirty="0" smtClean="0">
                <a:latin typeface="Arial" pitchFamily="34" charset="0"/>
                <a:cs typeface="Arial" pitchFamily="34" charset="0"/>
              </a:rPr>
              <a:t>2</a:t>
            </a:r>
          </a:p>
          <a:p>
            <a:r>
              <a:rPr lang="es-MX" dirty="0" smtClean="0"/>
              <a:t>Inicializa el contenido del acumulador “B” con el dato de memoria de 8 bits de forma directa. El operando es la dirección de 8 bits, donde se encuentra 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785786" y="4429132"/>
            <a:ext cx="4514850" cy="22002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643570" y="4643446"/>
            <a:ext cx="2571750"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LDAB</a:t>
            </a:r>
            <a:r>
              <a:rPr lang="es-MX" dirty="0" smtClean="0"/>
              <a:t> </a:t>
            </a:r>
            <a:r>
              <a:rPr lang="es-MX" dirty="0" smtClean="0">
                <a:solidFill>
                  <a:schemeClr val="accent3">
                    <a:lumMod val="75000"/>
                  </a:schemeClr>
                </a:solidFill>
              </a:rPr>
              <a:t>$</a:t>
            </a:r>
            <a:r>
              <a:rPr lang="es-MX" dirty="0" smtClean="0">
                <a:solidFill>
                  <a:schemeClr val="accent2"/>
                </a:solidFill>
              </a:rPr>
              <a:t>1789</a:t>
            </a:r>
            <a:r>
              <a:rPr lang="es-MX" dirty="0" smtClean="0"/>
              <a:t>                    M→ B</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10000"/>
          </a:bodyPr>
          <a:lstStyle/>
          <a:p>
            <a:r>
              <a:rPr lang="es-MX" dirty="0" smtClean="0"/>
              <a:t>Modo de direccionamiento  </a:t>
            </a:r>
            <a:r>
              <a:rPr lang="es-MX" dirty="0" smtClean="0">
                <a:solidFill>
                  <a:srgbClr val="FF0000"/>
                </a:solidFill>
              </a:rPr>
              <a:t>extendido</a:t>
            </a:r>
          </a:p>
          <a:p>
            <a:r>
              <a:rPr lang="es-MX" b="1" i="1" dirty="0" err="1" smtClean="0"/>
              <a:t>Opcode</a:t>
            </a:r>
            <a:r>
              <a:rPr lang="es-MX" dirty="0" smtClean="0"/>
              <a:t>: </a:t>
            </a:r>
            <a:r>
              <a:rPr lang="es-MX" dirty="0" smtClean="0">
                <a:latin typeface="Arial" pitchFamily="34" charset="0"/>
                <a:cs typeface="Arial" pitchFamily="34" charset="0"/>
              </a:rPr>
              <a:t>$F6</a:t>
            </a:r>
            <a:r>
              <a:rPr lang="es-MX" dirty="0" smtClean="0"/>
              <a:t>        </a:t>
            </a:r>
            <a:r>
              <a:rPr lang="es-MX" b="1" dirty="0" smtClean="0"/>
              <a:t>Ciclo</a:t>
            </a:r>
            <a:r>
              <a:rPr lang="es-MX" dirty="0" smtClean="0"/>
              <a:t>:</a:t>
            </a:r>
            <a:r>
              <a:rPr lang="es-MX" dirty="0" smtClean="0">
                <a:latin typeface="Arial" pitchFamily="34" charset="0"/>
                <a:cs typeface="Arial" pitchFamily="34" charset="0"/>
              </a:rPr>
              <a:t>4</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acumulador “B” con el dato de memoria de 8 bits de forma directa. El operando es la dirección de 16 bits, donde se encuentra 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7170" name="Picture 2"/>
          <p:cNvPicPr>
            <a:picLocks noChangeAspect="1" noChangeArrowheads="1"/>
          </p:cNvPicPr>
          <p:nvPr/>
        </p:nvPicPr>
        <p:blipFill>
          <a:blip r:embed="rId2"/>
          <a:srcRect/>
          <a:stretch>
            <a:fillRect/>
          </a:stretch>
        </p:blipFill>
        <p:spPr bwMode="auto">
          <a:xfrm>
            <a:off x="642910" y="4286256"/>
            <a:ext cx="4448175" cy="22383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572132" y="4643446"/>
            <a:ext cx="2466975" cy="151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lstStyle/>
          <a:p>
            <a:r>
              <a:rPr lang="es-MX" dirty="0" smtClean="0">
                <a:solidFill>
                  <a:schemeClr val="tx2"/>
                </a:solidFill>
              </a:rPr>
              <a:t>LDAB</a:t>
            </a:r>
            <a:r>
              <a:rPr lang="es-MX" dirty="0" smtClean="0"/>
              <a:t> </a:t>
            </a:r>
            <a:r>
              <a:rPr lang="es-MX" dirty="0" smtClean="0">
                <a:solidFill>
                  <a:schemeClr val="accent3">
                    <a:lumMod val="75000"/>
                  </a:schemeClr>
                </a:solidFill>
              </a:rPr>
              <a:t>$</a:t>
            </a:r>
            <a:r>
              <a:rPr lang="es-MX" dirty="0" smtClean="0">
                <a:solidFill>
                  <a:schemeClr val="accent2"/>
                </a:solidFill>
              </a:rPr>
              <a:t>3D,Y</a:t>
            </a:r>
            <a:r>
              <a:rPr lang="es-MX" dirty="0" smtClean="0"/>
              <a:t>                    M→ B</a:t>
            </a:r>
            <a:endParaRPr lang="es-MX" dirty="0"/>
          </a:p>
        </p:txBody>
      </p:sp>
      <p:sp>
        <p:nvSpPr>
          <p:cNvPr id="3" name="2 Marcador de contenido"/>
          <p:cNvSpPr>
            <a:spLocks noGrp="1"/>
          </p:cNvSpPr>
          <p:nvPr>
            <p:ph idx="1"/>
          </p:nvPr>
        </p:nvSpPr>
        <p:spPr>
          <a:xfrm>
            <a:off x="457200" y="2000240"/>
            <a:ext cx="8229600" cy="2500331"/>
          </a:xfrm>
        </p:spPr>
        <p:txBody>
          <a:bodyPr>
            <a:normAutofit fontScale="92500" lnSpcReduction="20000"/>
          </a:bodyPr>
          <a:lstStyle/>
          <a:p>
            <a:r>
              <a:rPr lang="es-MX" dirty="0" smtClean="0"/>
              <a:t>Modo de direccionamiento  </a:t>
            </a:r>
            <a:r>
              <a:rPr lang="es-MX" dirty="0" smtClean="0">
                <a:solidFill>
                  <a:srgbClr val="FF0000"/>
                </a:solidFill>
              </a:rPr>
              <a:t>indexado respecto de “Y”</a:t>
            </a:r>
          </a:p>
          <a:p>
            <a:r>
              <a:rPr lang="es-MX" b="1" i="1" dirty="0" err="1" smtClean="0"/>
              <a:t>Opcode</a:t>
            </a:r>
            <a:r>
              <a:rPr lang="es-MX" dirty="0" smtClean="0"/>
              <a:t>: </a:t>
            </a:r>
            <a:r>
              <a:rPr lang="es-MX" dirty="0" smtClean="0">
                <a:latin typeface="Arial" pitchFamily="34" charset="0"/>
                <a:cs typeface="Arial" pitchFamily="34" charset="0"/>
              </a:rPr>
              <a:t>$18E6</a:t>
            </a:r>
            <a:r>
              <a:rPr lang="es-MX" dirty="0" smtClean="0"/>
              <a:t>        </a:t>
            </a:r>
            <a:r>
              <a:rPr lang="es-MX" b="1" dirty="0" smtClean="0"/>
              <a:t>Ciclo</a:t>
            </a:r>
            <a:r>
              <a:rPr lang="es-MX" dirty="0" smtClean="0"/>
              <a:t>:</a:t>
            </a:r>
            <a:r>
              <a:rPr lang="es-MX" dirty="0" smtClean="0">
                <a:latin typeface="Arial" pitchFamily="34" charset="0"/>
                <a:cs typeface="Arial" pitchFamily="34" charset="0"/>
              </a:rPr>
              <a:t>5</a:t>
            </a:r>
            <a:r>
              <a:rPr lang="es-MX" dirty="0" smtClean="0"/>
              <a:t>      </a:t>
            </a:r>
            <a:r>
              <a:rPr lang="es-MX" b="1" i="1" dirty="0" smtClean="0"/>
              <a:t>Byte</a:t>
            </a:r>
            <a:r>
              <a:rPr lang="es-MX" dirty="0" smtClean="0"/>
              <a:t>:</a:t>
            </a:r>
            <a:r>
              <a:rPr lang="es-MX" dirty="0" smtClean="0">
                <a:latin typeface="Arial" pitchFamily="34" charset="0"/>
                <a:cs typeface="Arial" pitchFamily="34" charset="0"/>
              </a:rPr>
              <a:t>3</a:t>
            </a:r>
          </a:p>
          <a:p>
            <a:r>
              <a:rPr lang="es-MX" dirty="0" smtClean="0"/>
              <a:t>Inicializa el contenido del acumulador “B” con el dato de memoria de 8 bits de forma indexada. Se suma el operando con el contenido del registro “Y” para determinar la dirección del dato efectivo.</a:t>
            </a:r>
          </a:p>
          <a:p>
            <a:r>
              <a:rPr lang="es-MX" dirty="0" smtClean="0"/>
              <a:t>Actualiza banderas N, Z y se fuerza V←</a:t>
            </a:r>
            <a:r>
              <a:rPr lang="es-MX" dirty="0" smtClean="0">
                <a:latin typeface="Arial" pitchFamily="34" charset="0"/>
                <a:cs typeface="Arial" pitchFamily="34" charset="0"/>
              </a:rPr>
              <a:t>0</a:t>
            </a:r>
            <a:endParaRPr lang="es-MX" dirty="0">
              <a:latin typeface="Arial" pitchFamily="34" charset="0"/>
              <a:cs typeface="Arial" pitchFamily="34" charset="0"/>
            </a:endParaRPr>
          </a:p>
        </p:txBody>
      </p:sp>
      <p:pic>
        <p:nvPicPr>
          <p:cNvPr id="8194" name="Picture 2"/>
          <p:cNvPicPr>
            <a:picLocks noChangeAspect="1" noChangeArrowheads="1"/>
          </p:cNvPicPr>
          <p:nvPr/>
        </p:nvPicPr>
        <p:blipFill>
          <a:blip r:embed="rId2"/>
          <a:srcRect/>
          <a:stretch>
            <a:fillRect/>
          </a:stretch>
        </p:blipFill>
        <p:spPr bwMode="auto">
          <a:xfrm>
            <a:off x="428596" y="4357694"/>
            <a:ext cx="5934087" cy="190081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429388" y="4786322"/>
            <a:ext cx="2371725" cy="131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911</TotalTime>
  <Words>2629</Words>
  <Application>Microsoft Office PowerPoint</Application>
  <PresentationFormat>Presentación en pantalla (4:3)</PresentationFormat>
  <Paragraphs>199</Paragraphs>
  <Slides>38</Slides>
  <Notes>0</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Flujo</vt:lpstr>
      <vt:lpstr>Set de instrucciones del MC68HC11</vt:lpstr>
      <vt:lpstr>LDAA #$4C                    M→ A</vt:lpstr>
      <vt:lpstr>LDAA $4C                    M→ A</vt:lpstr>
      <vt:lpstr>LDAA $4C5A                    M→ A</vt:lpstr>
      <vt:lpstr>LDAA $4C,X                    M→ A</vt:lpstr>
      <vt:lpstr>LDAB #$A1                    M→ B</vt:lpstr>
      <vt:lpstr>LDAB $27                    M→ B</vt:lpstr>
      <vt:lpstr>LDAB $1789                    M→ B</vt:lpstr>
      <vt:lpstr>LDAB $3D,Y                    M→ B</vt:lpstr>
      <vt:lpstr>STAA $4C                    A→ M</vt:lpstr>
      <vt:lpstr>STAA $4C5A                    A→ M</vt:lpstr>
      <vt:lpstr>STAA $3D,X                        A→ M</vt:lpstr>
      <vt:lpstr>STAB $4C                    B→ M</vt:lpstr>
      <vt:lpstr>STAB $4C5A                    B→ M</vt:lpstr>
      <vt:lpstr>STAB $3D,X                        B→ M</vt:lpstr>
      <vt:lpstr>LDD #$1234        M→A; M+1→ B</vt:lpstr>
      <vt:lpstr>LDD $4C            M→A; M+1→ B</vt:lpstr>
      <vt:lpstr>LDD $4C5A     M→A; M+1→ B</vt:lpstr>
      <vt:lpstr>LDD $3D,X        M→A; M+1→ B</vt:lpstr>
      <vt:lpstr>STD $4C              A→M; B→ M+1</vt:lpstr>
      <vt:lpstr>STD $4C5A         A→M; B→ M+1</vt:lpstr>
      <vt:lpstr>STD $3D,X          A→M; B→ M+1</vt:lpstr>
      <vt:lpstr>LDS #$1234        M:M+1→ SP</vt:lpstr>
      <vt:lpstr>LDS $4C                    M:M+1→ SP</vt:lpstr>
      <vt:lpstr>LDS $4C5A              M:M+1→ SP</vt:lpstr>
      <vt:lpstr>LDS $3D,X                M:M+1→ SP</vt:lpstr>
      <vt:lpstr>LDX #$1234             M:M+1→ X</vt:lpstr>
      <vt:lpstr>LDX $4C                  M:M+1→ X</vt:lpstr>
      <vt:lpstr>LDX $4C5A                 M:M+1→ X</vt:lpstr>
      <vt:lpstr>LDX $3D,X                  M:M+1→ X</vt:lpstr>
      <vt:lpstr>LDY #$1234             M:M+1→ Y</vt:lpstr>
      <vt:lpstr>LDY $4C                  M:M+1→ Y</vt:lpstr>
      <vt:lpstr>LDY $4C5A                 M:M+1→ Y</vt:lpstr>
      <vt:lpstr>LDY $3D,X                  M:M+1→ Y</vt:lpstr>
      <vt:lpstr>TAB                                 A→B</vt:lpstr>
      <vt:lpstr>TBA                                 B→A</vt:lpstr>
      <vt:lpstr>TPA                                 CCR→A</vt:lpstr>
      <vt:lpstr>TAP                                 A→CCR</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113</cp:revision>
  <dcterms:created xsi:type="dcterms:W3CDTF">2017-06-21T15:41:54Z</dcterms:created>
  <dcterms:modified xsi:type="dcterms:W3CDTF">2017-09-19T15:56:42Z</dcterms:modified>
</cp:coreProperties>
</file>