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8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5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3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1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7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5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0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2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storres@universidadean.edu.c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0562" y="1819138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solidFill>
                  <a:schemeClr val="bg1"/>
                </a:solidFill>
              </a:rPr>
              <a:t>Elementos básicos de un programa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AA611C-86A3-45FB-9515-8E642BCC8380}"/>
              </a:ext>
            </a:extLst>
          </p:cNvPr>
          <p:cNvSpPr txBox="1"/>
          <p:nvPr/>
        </p:nvSpPr>
        <p:spPr>
          <a:xfrm>
            <a:off x="4348716" y="2571750"/>
            <a:ext cx="334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Brayan Torres</a:t>
            </a:r>
          </a:p>
          <a:p>
            <a:r>
              <a:rPr lang="es-ES" dirty="0">
                <a:hlinkClick r:id="rId3"/>
              </a:rPr>
              <a:t>bstorres@universidadean.edu.co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1EF35-D0D9-438D-82EC-A60C65F1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46491"/>
            <a:ext cx="8229600" cy="857250"/>
          </a:xfrm>
        </p:spPr>
        <p:txBody>
          <a:bodyPr/>
          <a:lstStyle/>
          <a:p>
            <a:r>
              <a:rPr lang="es-CO" dirty="0">
                <a:solidFill>
                  <a:srgbClr val="00B050"/>
                </a:solidFill>
              </a:rPr>
              <a:t>Expresiones: relacionales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FBD633-558B-4ACC-A715-D77268AA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30" y="1010066"/>
            <a:ext cx="5734493" cy="384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0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A709-4BA8-45CD-B63E-5EF0B2D3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Expresiones Lógicas</a:t>
            </a:r>
            <a:endParaRPr lang="es-CO" dirty="0">
              <a:solidFill>
                <a:srgbClr val="00B05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438F690-1C30-47BE-A22E-0CCAF44A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41235"/>
              </p:ext>
            </p:extLst>
          </p:nvPr>
        </p:nvGraphicFramePr>
        <p:xfrm>
          <a:off x="474920" y="1403587"/>
          <a:ext cx="72655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861">
                  <a:extLst>
                    <a:ext uri="{9D8B030D-6E8A-4147-A177-3AD203B41FA5}">
                      <a16:colId xmlns:a16="http://schemas.microsoft.com/office/drawing/2014/main" val="2530385179"/>
                    </a:ext>
                  </a:extLst>
                </a:gridCol>
                <a:gridCol w="4635441">
                  <a:extLst>
                    <a:ext uri="{9D8B030D-6E8A-4147-A177-3AD203B41FA5}">
                      <a16:colId xmlns:a16="http://schemas.microsoft.com/office/drawing/2014/main" val="41421214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6885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6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2==2 And 3&gt;4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debe cumplir las dos condiciones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03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2==2 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3&gt;4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debe cumplir al menos una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5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 la expresión no se cumple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1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8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FD65C-71A3-49BC-B24C-2DD34851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Tarea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1C85A-3F1C-49D4-8B94-B8787868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8227"/>
            <a:ext cx="8229600" cy="3394472"/>
          </a:xfrm>
        </p:spPr>
        <p:txBody>
          <a:bodyPr>
            <a:normAutofit/>
          </a:bodyPr>
          <a:lstStyle/>
          <a:p>
            <a:r>
              <a:rPr lang="es-ES" sz="1800" dirty="0"/>
              <a:t>Exposición</a:t>
            </a:r>
            <a:r>
              <a:rPr lang="es-ES" sz="1800" dirty="0">
                <a:solidFill>
                  <a:srgbClr val="00B050"/>
                </a:solidFill>
              </a:rPr>
              <a:t> 2 grupos </a:t>
            </a:r>
            <a:r>
              <a:rPr lang="es-ES" sz="1800" dirty="0"/>
              <a:t>de 3 personas y uno de 4 personas.</a:t>
            </a:r>
          </a:p>
          <a:p>
            <a:pPr marL="0" indent="0">
              <a:buNone/>
            </a:pPr>
            <a:r>
              <a:rPr lang="es-ES" sz="1800" dirty="0"/>
              <a:t>Temas: </a:t>
            </a:r>
          </a:p>
          <a:p>
            <a:r>
              <a:rPr lang="es-ES" sz="1800" dirty="0"/>
              <a:t>Operadores Relacionales</a:t>
            </a:r>
          </a:p>
          <a:p>
            <a:r>
              <a:rPr lang="es-ES" sz="1800" dirty="0"/>
              <a:t> Operadores lógicos</a:t>
            </a:r>
          </a:p>
          <a:p>
            <a:r>
              <a:rPr lang="es-ES" sz="1800" dirty="0"/>
              <a:t>  sintaxis de código Python</a:t>
            </a:r>
          </a:p>
          <a:p>
            <a:r>
              <a:rPr lang="es-ES" sz="1800" dirty="0"/>
              <a:t>Tiempo(Máximo 10 minutos)</a:t>
            </a:r>
          </a:p>
          <a:p>
            <a:endParaRPr lang="es-ES" sz="1800" dirty="0"/>
          </a:p>
          <a:p>
            <a:r>
              <a:rPr lang="es-ES" sz="1800" dirty="0">
                <a:solidFill>
                  <a:srgbClr val="FF0000"/>
                </a:solidFill>
              </a:rPr>
              <a:t>Quiz Expresiones Relacionales Miércoles</a:t>
            </a:r>
          </a:p>
          <a:p>
            <a:r>
              <a:rPr lang="es-ES" sz="1800" dirty="0">
                <a:solidFill>
                  <a:srgbClr val="FF0000"/>
                </a:solidFill>
              </a:rPr>
              <a:t>Quiz de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294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E9B99-7E36-4531-996A-C04F22888ECE}"/>
              </a:ext>
            </a:extLst>
          </p:cNvPr>
          <p:cNvSpPr txBox="1"/>
          <p:nvPr/>
        </p:nvSpPr>
        <p:spPr>
          <a:xfrm>
            <a:off x="2286000" y="23884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Calle 71 No. 9 - 84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9F1BD6-B5F8-47F1-975A-440284DF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06" y="4133250"/>
            <a:ext cx="714301" cy="84202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E2ADAA-60C0-476D-ADA2-4F02542A29D3}"/>
              </a:ext>
            </a:extLst>
          </p:cNvPr>
          <p:cNvSpPr txBox="1"/>
          <p:nvPr/>
        </p:nvSpPr>
        <p:spPr>
          <a:xfrm>
            <a:off x="467833" y="1105787"/>
            <a:ext cx="4997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¡Muchas Gracias!</a:t>
            </a:r>
            <a:endParaRPr lang="es-CO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153" y="94389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Contenido </a:t>
            </a:r>
            <a:r>
              <a:rPr lang="es-ES" sz="2400">
                <a:solidFill>
                  <a:schemeClr val="bg1"/>
                </a:solidFill>
              </a:rPr>
              <a:t>/ Índice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553C8D-642C-4140-A479-816F91540890}"/>
              </a:ext>
            </a:extLst>
          </p:cNvPr>
          <p:cNvSpPr txBox="1"/>
          <p:nvPr/>
        </p:nvSpPr>
        <p:spPr>
          <a:xfrm>
            <a:off x="680483" y="1626782"/>
            <a:ext cx="4445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Pseudocódigo</a:t>
            </a:r>
          </a:p>
          <a:p>
            <a:r>
              <a:rPr lang="es-ES" sz="2000" dirty="0"/>
              <a:t>D</a:t>
            </a:r>
            <a:r>
              <a:rPr lang="es-CO" sz="2000" dirty="0" err="1"/>
              <a:t>iagramas</a:t>
            </a:r>
            <a:r>
              <a:rPr lang="es-CO" sz="2000" dirty="0"/>
              <a:t> de flujo</a:t>
            </a:r>
          </a:p>
          <a:p>
            <a:r>
              <a:rPr lang="es-CO" sz="2000" dirty="0"/>
              <a:t>Datos y tipo de datos</a:t>
            </a:r>
          </a:p>
          <a:p>
            <a:r>
              <a:rPr lang="es-CO" sz="2000" dirty="0"/>
              <a:t>Constantes y variables</a:t>
            </a:r>
          </a:p>
          <a:p>
            <a:r>
              <a:rPr lang="es-CO" sz="2000" dirty="0"/>
              <a:t>Expresiones: aritméticas, lógicas. </a:t>
            </a:r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552C126-33CA-48C6-AEE7-C49760EE238C}"/>
              </a:ext>
            </a:extLst>
          </p:cNvPr>
          <p:cNvSpPr txBox="1"/>
          <p:nvPr/>
        </p:nvSpPr>
        <p:spPr>
          <a:xfrm>
            <a:off x="914401" y="244550"/>
            <a:ext cx="53269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00B050"/>
                </a:solidFill>
              </a:rPr>
              <a:t>Pseudocódigo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8A281A-EAE8-48A3-9685-CA2178044598}"/>
              </a:ext>
            </a:extLst>
          </p:cNvPr>
          <p:cNvSpPr txBox="1"/>
          <p:nvPr/>
        </p:nvSpPr>
        <p:spPr>
          <a:xfrm>
            <a:off x="620787" y="932833"/>
            <a:ext cx="6783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ciencias de la computación, y análisis numérico, el </a:t>
            </a:r>
            <a:r>
              <a:rPr lang="es-ES" b="1" dirty="0"/>
              <a:t>pseudocódigo</a:t>
            </a:r>
            <a:r>
              <a:rPr lang="es-ES" dirty="0"/>
              <a:t>​ (o lenguaje de descripción algorítmico) es una descripción de alto nivel compacta e informal​ del principio operativo de un programa informático u otro algoritmo.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938D41-DCB9-4AC8-8701-24FAA595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11" y="2469454"/>
            <a:ext cx="3845120" cy="10073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E1E4E4-8599-416C-8A61-986DD24C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76" y="3476847"/>
            <a:ext cx="21907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303037"/>
            <a:ext cx="461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50"/>
                </a:solidFill>
              </a:rPr>
              <a:t>Diagrama de Flujo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5DAD6C-8DB0-426E-8380-BF6BDAB7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44" y="2302490"/>
            <a:ext cx="3592879" cy="19111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F85701A-C0E1-40A1-8B09-65F1B6A733D7}"/>
              </a:ext>
            </a:extLst>
          </p:cNvPr>
          <p:cNvSpPr txBox="1"/>
          <p:nvPr/>
        </p:nvSpPr>
        <p:spPr>
          <a:xfrm>
            <a:off x="429062" y="1148316"/>
            <a:ext cx="709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El diagrama de flujo o flujograma o diagrama de actividades es la representación gráfica de un algoritmo o proceso.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599930-2E87-4DB7-8840-DC027502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68" y="1915546"/>
            <a:ext cx="2080373" cy="30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4604-D3CE-443E-8959-B1E25094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0B050"/>
                </a:solidFill>
              </a:rPr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F4DB6-A478-49BD-B0A4-3AF49317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0151"/>
            <a:ext cx="8229600" cy="137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Los datos, por ejemplo, pueden ser números, palabras o variables, en cambio, la información son estos datos procesados para que haga sentido en un contexto específico. Se puede decir entonces que los datos se usan para obtener información.</a:t>
            </a: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3A2C84-51FF-4221-83D8-F0787F57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362" y="2317897"/>
            <a:ext cx="2404287" cy="24042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AE0B1-3F03-43E1-B50D-24C82A09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6" y="2708672"/>
            <a:ext cx="4030344" cy="18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13BE7-A251-4068-BA4B-B01201C5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Tipos de datos</a:t>
            </a:r>
            <a:endParaRPr lang="es-CO" dirty="0">
              <a:solidFill>
                <a:srgbClr val="00B05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2AE06A7-FFD8-486D-8A4A-09DA10B24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7810"/>
              </p:ext>
            </p:extLst>
          </p:nvPr>
        </p:nvGraphicFramePr>
        <p:xfrm>
          <a:off x="340242" y="907285"/>
          <a:ext cx="7474688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86">
                  <a:extLst>
                    <a:ext uri="{9D8B030D-6E8A-4147-A177-3AD203B41FA5}">
                      <a16:colId xmlns:a16="http://schemas.microsoft.com/office/drawing/2014/main" val="2261427514"/>
                    </a:ext>
                  </a:extLst>
                </a:gridCol>
                <a:gridCol w="1125296">
                  <a:extLst>
                    <a:ext uri="{9D8B030D-6E8A-4147-A177-3AD203B41FA5}">
                      <a16:colId xmlns:a16="http://schemas.microsoft.com/office/drawing/2014/main" val="733662130"/>
                    </a:ext>
                  </a:extLst>
                </a:gridCol>
                <a:gridCol w="3595560">
                  <a:extLst>
                    <a:ext uri="{9D8B030D-6E8A-4147-A177-3AD203B41FA5}">
                      <a16:colId xmlns:a16="http://schemas.microsoft.com/office/drawing/2014/main" val="533706648"/>
                    </a:ext>
                  </a:extLst>
                </a:gridCol>
                <a:gridCol w="1648046">
                  <a:extLst>
                    <a:ext uri="{9D8B030D-6E8A-4147-A177-3AD203B41FA5}">
                      <a16:colId xmlns:a16="http://schemas.microsoft.com/office/drawing/2014/main" val="972155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07662"/>
                  </a:ext>
                </a:extLst>
              </a:tr>
              <a:tr h="198976">
                <a:tc>
                  <a:txBody>
                    <a:bodyPr/>
                    <a:lstStyle/>
                    <a:p>
                      <a:r>
                        <a:rPr lang="es-ES" dirty="0" err="1"/>
                        <a:t>Int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entero con precisión fija.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Long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entero en caso de 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overflow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42L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dirty="0">
                          <a:effectLst/>
                        </a:rPr>
                        <a:t>456966786151987643L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Float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Coma flotante de doble precisión.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3.1415927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complex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Parte real y parte imaginaria 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(4.5 + 3j)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Boolean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lógico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representar valores de lógica 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True, False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fecha gregoriana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12/04/2021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8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DateTime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 y  tiempo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 gregoriana y hora militar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Hora/Minutos/Segundo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3762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51D2692-A245-4983-89C9-108F96188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24269"/>
              </p:ext>
            </p:extLst>
          </p:nvPr>
        </p:nvGraphicFramePr>
        <p:xfrm>
          <a:off x="340242" y="4401820"/>
          <a:ext cx="74746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418">
                  <a:extLst>
                    <a:ext uri="{9D8B030D-6E8A-4147-A177-3AD203B41FA5}">
                      <a16:colId xmlns:a16="http://schemas.microsoft.com/office/drawing/2014/main" val="1938597041"/>
                    </a:ext>
                  </a:extLst>
                </a:gridCol>
                <a:gridCol w="1127052">
                  <a:extLst>
                    <a:ext uri="{9D8B030D-6E8A-4147-A177-3AD203B41FA5}">
                      <a16:colId xmlns:a16="http://schemas.microsoft.com/office/drawing/2014/main" val="2783361581"/>
                    </a:ext>
                  </a:extLst>
                </a:gridCol>
                <a:gridCol w="3561907">
                  <a:extLst>
                    <a:ext uri="{9D8B030D-6E8A-4147-A177-3AD203B41FA5}">
                      <a16:colId xmlns:a16="http://schemas.microsoft.com/office/drawing/2014/main" val="1171299734"/>
                    </a:ext>
                  </a:extLst>
                </a:gridCol>
                <a:gridCol w="1669311">
                  <a:extLst>
                    <a:ext uri="{9D8B030D-6E8A-4147-A177-3AD203B41FA5}">
                      <a16:colId xmlns:a16="http://schemas.microsoft.com/office/drawing/2014/main" val="16482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Cadena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Cadenas de texto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Hola, </a:t>
                      </a: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ean,ma</a:t>
                      </a: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1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9218ED5-4B00-42C2-92C5-EE8B0A46BD8C}"/>
              </a:ext>
            </a:extLst>
          </p:cNvPr>
          <p:cNvSpPr txBox="1"/>
          <p:nvPr/>
        </p:nvSpPr>
        <p:spPr>
          <a:xfrm>
            <a:off x="574158" y="180753"/>
            <a:ext cx="6156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B050"/>
                </a:solidFill>
              </a:rPr>
              <a:t>Constantes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3A67AB-B619-4BF0-B8F7-BB20058E5A0F}"/>
              </a:ext>
            </a:extLst>
          </p:cNvPr>
          <p:cNvSpPr txBox="1"/>
          <p:nvPr/>
        </p:nvSpPr>
        <p:spPr>
          <a:xfrm>
            <a:off x="361506" y="829323"/>
            <a:ext cx="733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una constante es un valor que no puede ser alterado/modificado durante la ejecución de un programa, únicamente puede ser leído.</a:t>
            </a:r>
            <a:endParaRPr lang="es-CO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A8763-3648-41E9-9367-2C6A4802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25" b="97376" l="2051" r="96973">
                        <a14:foregroundMark x1="33594" y1="56811" x2="33594" y2="56811"/>
                        <a14:foregroundMark x1="22949" y1="83552" x2="36621" y2="27245"/>
                        <a14:foregroundMark x1="36621" y1="27245" x2="36035" y2="17356"/>
                        <a14:foregroundMark x1="36035" y1="17356" x2="29004" y2="10192"/>
                        <a14:foregroundMark x1="29004" y1="10192" x2="17188" y2="10091"/>
                        <a14:foregroundMark x1="17188" y1="10091" x2="8984" y2="16145"/>
                        <a14:foregroundMark x1="8984" y1="16145" x2="5762" y2="25025"/>
                        <a14:foregroundMark x1="5762" y1="25025" x2="13379" y2="18163"/>
                        <a14:foregroundMark x1="13379" y1="18163" x2="37793" y2="11705"/>
                        <a14:foregroundMark x1="37793" y1="11705" x2="50977" y2="11403"/>
                        <a14:foregroundMark x1="50977" y1="11403" x2="69043" y2="11705"/>
                        <a14:foregroundMark x1="69043" y1="11705" x2="74023" y2="31786"/>
                        <a14:foregroundMark x1="74023" y1="31786" x2="69824" y2="81736"/>
                        <a14:foregroundMark x1="69824" y1="81736" x2="73145" y2="91423"/>
                        <a14:foregroundMark x1="73145" y1="91423" x2="85938" y2="92028"/>
                        <a14:foregroundMark x1="85938" y1="92028" x2="93652" y2="86276"/>
                        <a14:foregroundMark x1="93652" y1="86276" x2="96973" y2="77901"/>
                        <a14:foregroundMark x1="31348" y1="7669" x2="81836" y2="4945"/>
                        <a14:foregroundMark x1="81836" y1="4945" x2="91699" y2="5752"/>
                        <a14:foregroundMark x1="91699" y1="5752" x2="95801" y2="5348"/>
                        <a14:foregroundMark x1="45605" y1="3935" x2="56836" y2="3532"/>
                        <a14:foregroundMark x1="56836" y1="3532" x2="89941" y2="3532"/>
                        <a14:foregroundMark x1="89941" y1="3532" x2="96387" y2="3128"/>
                        <a14:foregroundMark x1="2148" y1="29162" x2="2344" y2="28153"/>
                        <a14:foregroundMark x1="14746" y1="94652" x2="21973" y2="95055"/>
                        <a14:foregroundMark x1="73828" y1="97376" x2="81055" y2="97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7518" y="2192964"/>
            <a:ext cx="1205782" cy="11669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41DDDD0-EAE2-419C-98E5-FB6865E333DE}"/>
              </a:ext>
            </a:extLst>
          </p:cNvPr>
          <p:cNvSpPr txBox="1"/>
          <p:nvPr/>
        </p:nvSpPr>
        <p:spPr>
          <a:xfrm>
            <a:off x="6127518" y="1775637"/>
            <a:ext cx="14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Pi=3,1415……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10B704-2C2B-4450-9633-21B08D30F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74" y="3165026"/>
            <a:ext cx="2706651" cy="15242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50558BF-6FF7-4372-A505-0E1FFFA72C41}"/>
              </a:ext>
            </a:extLst>
          </p:cNvPr>
          <p:cNvSpPr txBox="1"/>
          <p:nvPr/>
        </p:nvSpPr>
        <p:spPr>
          <a:xfrm>
            <a:off x="418009" y="2815630"/>
            <a:ext cx="439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C=</a:t>
            </a:r>
            <a:r>
              <a:rPr lang="es-CO" dirty="0"/>
              <a:t>299.792,458 km/s</a:t>
            </a:r>
            <a:r>
              <a:rPr lang="es-ES" dirty="0"/>
              <a:t> 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C2E55B2-2581-43B5-A122-CA19E1508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655" y="3622762"/>
            <a:ext cx="1477926" cy="122456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78E1E8F-D0D7-42E5-BAAB-6A38C2234E73}"/>
              </a:ext>
            </a:extLst>
          </p:cNvPr>
          <p:cNvSpPr txBox="1"/>
          <p:nvPr/>
        </p:nvSpPr>
        <p:spPr>
          <a:xfrm>
            <a:off x="4263655" y="3324857"/>
            <a:ext cx="171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G=9.807 m/s²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D722145-6C6A-43CC-9967-D488DA6F3B7C}"/>
              </a:ext>
            </a:extLst>
          </p:cNvPr>
          <p:cNvSpPr txBox="1"/>
          <p:nvPr/>
        </p:nvSpPr>
        <p:spPr>
          <a:xfrm>
            <a:off x="1254641" y="1565324"/>
            <a:ext cx="360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V=1.238,4 km/h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C08371C-97CD-4671-A503-51B8CDDFA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641" y="1849459"/>
            <a:ext cx="2193851" cy="9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0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95CFF-BF9E-4CEB-8DB3-20BA411D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945"/>
            <a:ext cx="8229600" cy="857250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Variables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AAEFD-09C6-4F44-94E1-7EE51FD6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7" y="816702"/>
            <a:ext cx="8229600" cy="175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una variable está formada por un espacio en el sistema de almacenaje y un nombre simbólico que está asociado a dicho espacio. Ese espacio contiene una cantidad de información conocida o desconocida, es decir un valor.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39F036-2038-447D-8EF8-1BBEFCD8F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9" b="8150"/>
          <a:stretch/>
        </p:blipFill>
        <p:spPr>
          <a:xfrm>
            <a:off x="457200" y="2571749"/>
            <a:ext cx="3827721" cy="23577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D272F0-F06F-4565-8512-D9EBA8A622EA}"/>
              </a:ext>
            </a:extLst>
          </p:cNvPr>
          <p:cNvSpPr txBox="1"/>
          <p:nvPr/>
        </p:nvSpPr>
        <p:spPr>
          <a:xfrm>
            <a:off x="4369982" y="2571749"/>
            <a:ext cx="3519377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Cualitativa (o categórica): </a:t>
            </a:r>
            <a:r>
              <a:rPr lang="es-ES" sz="1050" dirty="0"/>
              <a:t>son las variables que pueden tomar como valores cualidades o categorías.</a:t>
            </a:r>
          </a:p>
          <a:p>
            <a:r>
              <a:rPr lang="es-ES" sz="1050" dirty="0"/>
              <a:t>Ejemplos:</a:t>
            </a:r>
          </a:p>
          <a:p>
            <a:endParaRPr lang="es-ES" sz="1050" dirty="0"/>
          </a:p>
          <a:p>
            <a:r>
              <a:rPr lang="es-ES" sz="1050" dirty="0"/>
              <a:t>Sexo (hombre, mujer)</a:t>
            </a:r>
          </a:p>
          <a:p>
            <a:r>
              <a:rPr lang="es-ES" sz="1050" dirty="0"/>
              <a:t>Salud (buena, regular, mala)</a:t>
            </a:r>
          </a:p>
          <a:p>
            <a:endParaRPr lang="es-ES" sz="1050" dirty="0"/>
          </a:p>
          <a:p>
            <a:r>
              <a:rPr lang="es-ES" sz="1050" b="1" dirty="0"/>
              <a:t>Cuantitativas (o numérica): </a:t>
            </a:r>
            <a:r>
              <a:rPr lang="es-ES" sz="1050" dirty="0"/>
              <a:t>variables que toman valores numéricos.</a:t>
            </a:r>
          </a:p>
          <a:p>
            <a:r>
              <a:rPr lang="es-ES" sz="1050" dirty="0"/>
              <a:t>Ejemplos:</a:t>
            </a:r>
          </a:p>
          <a:p>
            <a:endParaRPr lang="es-ES" sz="1050" dirty="0"/>
          </a:p>
          <a:p>
            <a:r>
              <a:rPr lang="es-ES" sz="1050" dirty="0"/>
              <a:t>Número de casas (1, 2,…). Discreta.</a:t>
            </a:r>
          </a:p>
          <a:p>
            <a:r>
              <a:rPr lang="es-ES" sz="1050" dirty="0"/>
              <a:t>Edad (12,5; 24,3; 35;…). Continua.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117067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D1C51-5DAE-48B6-8A71-37F2AE39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3405" y="0"/>
            <a:ext cx="8133907" cy="1307804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00B050"/>
                </a:solidFill>
              </a:rPr>
              <a:t>Expresiones: aritméticas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C2644-7597-4489-B72E-5E368D1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72" y="2356193"/>
            <a:ext cx="6794205" cy="2287328"/>
          </a:xfrm>
        </p:spPr>
        <p:txBody>
          <a:bodyPr>
            <a:normAutofit/>
          </a:bodyPr>
          <a:lstStyle/>
          <a:p>
            <a:r>
              <a:rPr lang="es-ES" sz="2000" dirty="0"/>
              <a:t>la suma +;</a:t>
            </a:r>
          </a:p>
          <a:p>
            <a:r>
              <a:rPr lang="es-ES" sz="2000" dirty="0"/>
              <a:t>la resta -;</a:t>
            </a:r>
          </a:p>
          <a:p>
            <a:r>
              <a:rPr lang="es-ES" sz="2000" dirty="0"/>
              <a:t>la multiplicación *;</a:t>
            </a:r>
          </a:p>
          <a:p>
            <a:r>
              <a:rPr lang="es-ES" sz="2000" dirty="0"/>
              <a:t>la división /;</a:t>
            </a:r>
          </a:p>
          <a:p>
            <a:r>
              <a:rPr lang="es-ES" sz="2000" dirty="0"/>
              <a:t>el módulo % (resto de la división);</a:t>
            </a:r>
          </a:p>
          <a:p>
            <a:r>
              <a:rPr lang="es-ES" sz="2000" dirty="0"/>
              <a:t>la potencia ** («elevado a»).</a:t>
            </a:r>
            <a:endParaRPr lang="es-CO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5B4C85-6D7C-47EE-A2A1-B521181863D2}"/>
              </a:ext>
            </a:extLst>
          </p:cNvPr>
          <p:cNvSpPr txBox="1"/>
          <p:nvPr/>
        </p:nvSpPr>
        <p:spPr>
          <a:xfrm>
            <a:off x="5135526" y="2068696"/>
            <a:ext cx="260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Python</a:t>
            </a:r>
            <a:endParaRPr lang="es-CO" dirty="0">
              <a:solidFill>
                <a:srgbClr val="00B050"/>
              </a:solidFill>
            </a:endParaRPr>
          </a:p>
          <a:p>
            <a:r>
              <a:rPr lang="es-CO" dirty="0">
                <a:solidFill>
                  <a:srgbClr val="00B050"/>
                </a:solidFill>
              </a:rPr>
              <a:t>a</a:t>
            </a:r>
            <a:r>
              <a:rPr lang="es-CO" dirty="0"/>
              <a:t>=2#int</a:t>
            </a:r>
          </a:p>
          <a:p>
            <a:r>
              <a:rPr lang="es-CO" dirty="0">
                <a:solidFill>
                  <a:srgbClr val="00B050"/>
                </a:solidFill>
              </a:rPr>
              <a:t>b</a:t>
            </a:r>
            <a:r>
              <a:rPr lang="es-CO" dirty="0"/>
              <a:t>=3#int</a:t>
            </a:r>
          </a:p>
          <a:p>
            <a:r>
              <a:rPr lang="es-CO" dirty="0"/>
              <a:t>suma=</a:t>
            </a:r>
            <a:r>
              <a:rPr lang="es-CO" dirty="0" err="1">
                <a:solidFill>
                  <a:srgbClr val="00B050"/>
                </a:solidFill>
              </a:rPr>
              <a:t>a</a:t>
            </a:r>
            <a:r>
              <a:rPr lang="es-CO" dirty="0" err="1"/>
              <a:t>+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/>
              <a:t>resta=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-</a:t>
            </a:r>
            <a:r>
              <a:rPr lang="es-CO" dirty="0" err="1">
                <a:solidFill>
                  <a:srgbClr val="00B050"/>
                </a:solidFill>
              </a:rPr>
              <a:t>a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 err="1"/>
              <a:t>multipliacion</a:t>
            </a:r>
            <a:r>
              <a:rPr lang="es-CO" dirty="0"/>
              <a:t>=</a:t>
            </a:r>
            <a:r>
              <a:rPr lang="es-CO" dirty="0">
                <a:solidFill>
                  <a:srgbClr val="00B050"/>
                </a:solidFill>
              </a:rPr>
              <a:t>a</a:t>
            </a:r>
            <a:r>
              <a:rPr lang="es-CO" dirty="0"/>
              <a:t>*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 err="1"/>
              <a:t>division</a:t>
            </a:r>
            <a:r>
              <a:rPr lang="es-CO" dirty="0"/>
              <a:t>=</a:t>
            </a:r>
            <a:r>
              <a:rPr lang="es-CO" dirty="0">
                <a:solidFill>
                  <a:srgbClr val="00B050"/>
                </a:solidFill>
              </a:rPr>
              <a:t>b</a:t>
            </a:r>
            <a:r>
              <a:rPr lang="es-CO" dirty="0"/>
              <a:t>/</a:t>
            </a:r>
            <a:r>
              <a:rPr lang="es-CO" dirty="0" err="1">
                <a:solidFill>
                  <a:srgbClr val="00B050"/>
                </a:solidFill>
              </a:rPr>
              <a:t>a</a:t>
            </a:r>
            <a:r>
              <a:rPr lang="es-CO" dirty="0" err="1"/>
              <a:t>#float</a:t>
            </a:r>
            <a:endParaRPr lang="es-CO" dirty="0"/>
          </a:p>
          <a:p>
            <a:r>
              <a:rPr lang="es-CO" dirty="0"/>
              <a:t>potencia=</a:t>
            </a:r>
            <a:r>
              <a:rPr lang="es-CO" dirty="0">
                <a:solidFill>
                  <a:srgbClr val="00B050"/>
                </a:solidFill>
              </a:rPr>
              <a:t>a</a:t>
            </a:r>
            <a:r>
              <a:rPr lang="es-CO" dirty="0"/>
              <a:t>**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/>
              <a:t>modulo=</a:t>
            </a:r>
            <a:r>
              <a:rPr lang="es-CO" dirty="0">
                <a:solidFill>
                  <a:srgbClr val="00B050"/>
                </a:solidFill>
              </a:rPr>
              <a:t>2</a:t>
            </a:r>
            <a:r>
              <a:rPr lang="es-CO" dirty="0"/>
              <a:t>%</a:t>
            </a:r>
            <a:r>
              <a:rPr lang="es-CO" dirty="0">
                <a:solidFill>
                  <a:srgbClr val="00B050"/>
                </a:solidFill>
              </a:rPr>
              <a:t>3</a:t>
            </a:r>
            <a:r>
              <a:rPr lang="es-CO" dirty="0"/>
              <a:t>#int</a:t>
            </a:r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3A9C69-5BE8-40C9-9C00-5FCCAD24EE48}"/>
              </a:ext>
            </a:extLst>
          </p:cNvPr>
          <p:cNvSpPr txBox="1"/>
          <p:nvPr/>
        </p:nvSpPr>
        <p:spPr>
          <a:xfrm>
            <a:off x="829340" y="744279"/>
            <a:ext cx="7038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entiende por expresión aritmética a aquella donde los operadores que intervienen en ella son numéricos, el resultado es un número y los operadores son aritméticos.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16713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592</Words>
  <Application>Microsoft Office PowerPoint</Application>
  <PresentationFormat>Presentación en pantalla (16:9)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Cambria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Datos</vt:lpstr>
      <vt:lpstr>Tipos de datos</vt:lpstr>
      <vt:lpstr>Presentación de PowerPoint</vt:lpstr>
      <vt:lpstr>Variables</vt:lpstr>
      <vt:lpstr>Expresiones: aritméticas  </vt:lpstr>
      <vt:lpstr>Expresiones: relacionales</vt:lpstr>
      <vt:lpstr>Expresiones Lógicas</vt:lpstr>
      <vt:lpstr>Tarea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STIVEN TORRES OVALLE</cp:lastModifiedBy>
  <cp:revision>40</cp:revision>
  <dcterms:created xsi:type="dcterms:W3CDTF">2018-10-16T22:27:03Z</dcterms:created>
  <dcterms:modified xsi:type="dcterms:W3CDTF">2021-04-02T18:25:51Z</dcterms:modified>
</cp:coreProperties>
</file>