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6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7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9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7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0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3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8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09" r:id="rId6"/>
    <p:sldLayoutId id="2147483905" r:id="rId7"/>
    <p:sldLayoutId id="2147483906" r:id="rId8"/>
    <p:sldLayoutId id="2147483907" r:id="rId9"/>
    <p:sldLayoutId id="2147483908" r:id="rId10"/>
    <p:sldLayoutId id="21474839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FA57AB15-528E-F3FF-2ED1-42FD8FEC7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0" b="1184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47" name="Rectangle 17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0D9431B-3B9B-F9C4-BEAA-EBF987967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359744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100"/>
              <a:t>Identificación de potenciales exportadores y predicción de exportaciones no minero-energéticas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071347-AC8E-AF55-94BB-43DEDBA6E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00631"/>
            <a:ext cx="4358208" cy="933760"/>
          </a:xfrm>
        </p:spPr>
        <p:txBody>
          <a:bodyPr>
            <a:normAutofit/>
          </a:bodyPr>
          <a:lstStyle/>
          <a:p>
            <a:r>
              <a:rPr lang="es-CO"/>
              <a:t>Edgar Andrés García Hernández</a:t>
            </a:r>
          </a:p>
        </p:txBody>
      </p:sp>
    </p:spTree>
    <p:extLst>
      <p:ext uri="{BB962C8B-B14F-4D97-AF65-F5344CB8AC3E}">
        <p14:creationId xmlns:p14="http://schemas.microsoft.com/office/powerpoint/2010/main" val="259402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44AEF-49BB-DD36-0267-921051E6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 Y ANOTACIONES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B80E6-82D0-6552-9694-1FE62338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Existe la necesidad de acompañar a las empresas que deseen exportar sus bienes y servicios, pero carezcan de la experiencia para tal fin.</a:t>
            </a:r>
          </a:p>
          <a:p>
            <a:r>
              <a:rPr lang="es-CO" dirty="0"/>
              <a:t>Además, para la formulación de políticas públicas, es necesario seguir la evolución de las exportaciones, enfatizando en aquellas ajenas a minería y energía, al ser estas las más relacionadas con los sectores agrícola, industrial y de servicios.</a:t>
            </a:r>
          </a:p>
          <a:p>
            <a:r>
              <a:rPr lang="es-CO" dirty="0"/>
              <a:t>Para ello, se trabajaron conjuntos de datos alojados en Google Drive, utilizando Python como lenguaje de programación para el análisis de datos.</a:t>
            </a:r>
          </a:p>
          <a:p>
            <a:r>
              <a:rPr lang="es-CO" dirty="0"/>
              <a:t>Archivos cargados en GitHub: https://github.com/AndresGarcia89/Prueba-ProColombia</a:t>
            </a:r>
          </a:p>
        </p:txBody>
      </p:sp>
    </p:spTree>
    <p:extLst>
      <p:ext uri="{BB962C8B-B14F-4D97-AF65-F5344CB8AC3E}">
        <p14:creationId xmlns:p14="http://schemas.microsoft.com/office/powerpoint/2010/main" val="211020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0BAD7-7E92-58DD-DF7A-5046CC0D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IDENTIFICACIÓN DE COMPAÑÍAS CON POTENCIAL EXPORTADOR - 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0C218A-1DEE-85D2-ACC1-9DFA1A70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Se fusionaron los conjuntos de datos con listados y características de empresas que presentaban la estructura descrita en el diccionario de datos, eliminando valores duplicados.</a:t>
            </a:r>
          </a:p>
          <a:p>
            <a:r>
              <a:rPr lang="es-CO" dirty="0"/>
              <a:t>Se asumió que los valores faltantes en las variables cuantitativas (activos, ingresos operacionales, montos de exportaciones, etc.) tenían un valor igual a cero.</a:t>
            </a:r>
          </a:p>
          <a:p>
            <a:r>
              <a:rPr lang="es-CO" dirty="0"/>
              <a:t>Se eliminaron empresas sin ingresos operacionales, al no poder asegurar su continuidad.</a:t>
            </a:r>
          </a:p>
          <a:p>
            <a:r>
              <a:rPr lang="es-CO" dirty="0"/>
              <a:t>Creación de una variable dicotómica, indicando si una empresa exportaba o no según el promedio de exportaciones en los últimos cinco años.</a:t>
            </a:r>
          </a:p>
          <a:p>
            <a:r>
              <a:rPr lang="es-CO" dirty="0"/>
              <a:t>De las 27051 empresas en los conjuntos de datos utilizados, 1554 realizaron exportaciones en los últimos cinco años.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885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1CE76-0E81-CBC2-3D31-8264F424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IDENTIFICACIÓN DE COMPAÑÍAS CON POTENCIAL EXPORTADOR - HALLAZGOS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59E8E-D0D3-205A-B859-4ACA0531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10439400" cy="3382658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Se hallaron los siguientes resultados al comparar las participaciones de empresas exportadoras por diferentes categorías, en múltiples gráficos de barras:</a:t>
            </a:r>
          </a:p>
          <a:p>
            <a:pPr lvl="1"/>
            <a:r>
              <a:rPr lang="es-MX" dirty="0"/>
              <a:t>Por departamento, destacan las empresas en Cundinamarca (25), Antioquia (05), Valle (76) y Bogotá (11).</a:t>
            </a:r>
          </a:p>
          <a:p>
            <a:pPr lvl="1"/>
            <a:r>
              <a:rPr lang="es-MX" dirty="0"/>
              <a:t>Por tamaño, existe mayor propensión a exportar en las empresas grandes y medianas.</a:t>
            </a:r>
          </a:p>
          <a:p>
            <a:pPr lvl="1"/>
            <a:r>
              <a:rPr lang="es-MX" dirty="0"/>
              <a:t>Por valor agregado, destacan empresas con bienes de tecnología alta y media-alta.</a:t>
            </a:r>
          </a:p>
          <a:p>
            <a:pPr lvl="1"/>
            <a:r>
              <a:rPr lang="es-MX" dirty="0"/>
              <a:t>Curiosamente, son menos propensas a exportar las empresas que no son sucursales de una sociedad extranjera</a:t>
            </a:r>
          </a:p>
          <a:p>
            <a:r>
              <a:rPr lang="es-MX" dirty="0"/>
              <a:t>Tras la revisión, se seleccionaron empresas en Cundinamarca, Antioquia, Valle o Bogotá, de tamaño mediano o grande, con bienes de tecnología alta y media-alta.</a:t>
            </a:r>
          </a:p>
          <a:p>
            <a:pPr lvl="1"/>
            <a:r>
              <a:rPr lang="es-MX" dirty="0"/>
              <a:t>En total, se seleccionaron 13 empresas.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653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624FB-BDDF-4D71-5836-8E47413B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PRONÓSTICO DE EXPORTACIONES NO MINERO-ENERGÉTICAS - 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DBAC4-3A95-962F-2753-03BA1D08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graficó la serie de exportaciones no minero-energéticas (NME) por mes.</a:t>
            </a:r>
          </a:p>
          <a:p>
            <a:r>
              <a:rPr lang="es-CO" dirty="0"/>
              <a:t>Estas se encuentran expresadas en dólares. Sin embargo, no existe claridad sobre si estos dólares son corrientes o constantes.</a:t>
            </a:r>
          </a:p>
          <a:p>
            <a:r>
              <a:rPr lang="es-CO" dirty="0"/>
              <a:t>Pensando en pronósticos y mejorar la calidad del análisis, se convirtieron los valores a dólares constantes de septiembre de 2023, utilizando el IPC de Estados Unidos.</a:t>
            </a:r>
          </a:p>
          <a:p>
            <a:r>
              <a:rPr lang="es-CO" dirty="0"/>
              <a:t>Se hallaron las exportaciones promedio por mes, y los totales anuales, para identificar patrones estacionales.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566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04DDD-7476-FAB5-F86B-C2D7CDF6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PRONÓSTICO DE EXPORTACIONES NO MINERO-ENERGÉTICAS - HALLAZGOS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A7A5D1-896B-9F9A-7690-A18633C21B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Se ajustó un modelo de series de tiempo para la predicción de las exportaciones NME a precios constantes.</a:t>
            </a:r>
          </a:p>
          <a:p>
            <a:r>
              <a:rPr lang="es-CO" dirty="0"/>
              <a:t>Parámetros: ARIMA(2,1,0)</a:t>
            </a:r>
            <a:r>
              <a:rPr lang="es-CO" dirty="0" err="1"/>
              <a:t>xSARIMA</a:t>
            </a:r>
            <a:r>
              <a:rPr lang="es-CO" dirty="0"/>
              <a:t>(</a:t>
            </a:r>
            <a:r>
              <a:rPr lang="es-MX" dirty="0"/>
              <a:t>1,1,2,12)</a:t>
            </a:r>
            <a:r>
              <a:rPr lang="es-CO" dirty="0"/>
              <a:t>.</a:t>
            </a:r>
          </a:p>
          <a:p>
            <a:r>
              <a:rPr lang="es-CO" dirty="0"/>
              <a:t>Se espera un crecimiento lento de las exportaciones NME en dólares constantes.</a:t>
            </a:r>
            <a:endParaRPr lang="es-MX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37ED312-A327-FDBE-259E-90680A395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064" y="2849563"/>
            <a:ext cx="4715672" cy="3209925"/>
          </a:xfrm>
        </p:spPr>
      </p:pic>
    </p:spTree>
    <p:extLst>
      <p:ext uri="{BB962C8B-B14F-4D97-AF65-F5344CB8AC3E}">
        <p14:creationId xmlns:p14="http://schemas.microsoft.com/office/powerpoint/2010/main" val="26975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7FBCF-03F3-4A90-3711-1A3B5C04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80DFF-0C4C-D7F8-7591-D88FB073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Las empresas con principal potencial exportador son empresas medianas y grandes, con valor agregado medio o alto en sus bienes y/o servicios.</a:t>
            </a:r>
          </a:p>
          <a:p>
            <a:r>
              <a:rPr lang="es-MX" dirty="0"/>
              <a:t>Asumiendo que no haya cambios importantes de política, se espera un estancamiento en las exportaciones NME en dólares constantes.</a:t>
            </a:r>
          </a:p>
          <a:p>
            <a:r>
              <a:rPr lang="es-MX" dirty="0"/>
              <a:t>Para aumentar el volumen de exportaciones, es necesario promover el acompañamiento, enfocándose en las empresas para que estas puedan ofrecer bienes y/o servicios con mayor valor agregado.</a:t>
            </a:r>
          </a:p>
          <a:p>
            <a:r>
              <a:rPr lang="es-MX" dirty="0"/>
              <a:t>Promover las exportaciones de empresas micro y pequeñas, o regiones afuera de los principales polos industriales, requiere intervenciones de política enfocadas en la creación de valor agregado, generación de conocimiento y continuidad del negocio en </a:t>
            </a:r>
            <a:r>
              <a:rPr lang="es-MX"/>
              <a:t>el tiempo.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465723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D5174B"/>
      </a:accent1>
      <a:accent2>
        <a:srgbClr val="E729AC"/>
      </a:accent2>
      <a:accent3>
        <a:srgbClr val="E74429"/>
      </a:accent3>
      <a:accent4>
        <a:srgbClr val="14BB38"/>
      </a:accent4>
      <a:accent5>
        <a:srgbClr val="21B880"/>
      </a:accent5>
      <a:accent6>
        <a:srgbClr val="15B5BD"/>
      </a:accent6>
      <a:hlink>
        <a:srgbClr val="319378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646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Identificación de potenciales exportadores y predicción de exportaciones no minero-energéticas</vt:lpstr>
      <vt:lpstr>CONTEXTO Y ANOTACIONES GENERALES</vt:lpstr>
      <vt:lpstr>IDENTIFICACIÓN DE COMPAÑÍAS CON POTENCIAL EXPORTADOR - PROCESAMIENTO</vt:lpstr>
      <vt:lpstr>IDENTIFICACIÓN DE COMPAÑÍAS CON POTENCIAL EXPORTADOR - HALLAZGOS</vt:lpstr>
      <vt:lpstr>PRONÓSTICO DE EXPORTACIONES NO MINERO-ENERGÉTICAS - PROCESAMIENTO</vt:lpstr>
      <vt:lpstr>PRONÓSTICO DE EXPORTACIONES NO MINERO-ENERGÉTICAS - HALLAZGOS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 potenciales exportadores y predicción de exportaciones no minero-energéticas</dc:title>
  <dc:creator>Edgar Andres Garcia Hernandez</dc:creator>
  <cp:lastModifiedBy>Edgar Andres Garcia Hernandez</cp:lastModifiedBy>
  <cp:revision>4</cp:revision>
  <dcterms:created xsi:type="dcterms:W3CDTF">2023-12-19T06:40:07Z</dcterms:created>
  <dcterms:modified xsi:type="dcterms:W3CDTF">2023-12-19T07:23:40Z</dcterms:modified>
</cp:coreProperties>
</file>