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5143500" cx="9144000"/>
  <p:notesSz cx="6858000" cy="9144000"/>
  <p:embeddedFontLst>
    <p:embeddedFont>
      <p:font typeface="Roboto"/>
      <p:regular r:id="rId62"/>
      <p:bold r:id="rId63"/>
      <p:italic r:id="rId64"/>
      <p:boldItalic r:id="rId65"/>
    </p:embeddedFont>
    <p:embeddedFont>
      <p:font typeface="Montserrat"/>
      <p:regular r:id="rId66"/>
      <p:bold r:id="rId67"/>
      <p:italic r:id="rId68"/>
      <p:boldItalic r:id="rId69"/>
    </p:embeddedFont>
    <p:embeddedFont>
      <p:font typeface="Lato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62727D-AD13-40EF-B6AD-FFBA0493D7AE}">
  <a:tblStyle styleId="{9E62727D-AD13-40EF-B6AD-FFBA0493D7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Lato-boldItalic.fntdata"/><Relationship Id="rId72" Type="http://schemas.openxmlformats.org/officeDocument/2006/relationships/font" Target="fonts/Lato-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Lato-bold.fntdata"/><Relationship Id="rId70" Type="http://schemas.openxmlformats.org/officeDocument/2006/relationships/font" Target="fonts/Lato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-regular.fntdata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Roboto-italic.fntdata"/><Relationship Id="rId63" Type="http://schemas.openxmlformats.org/officeDocument/2006/relationships/font" Target="fonts/Roboto-bold.fntdata"/><Relationship Id="rId22" Type="http://schemas.openxmlformats.org/officeDocument/2006/relationships/slide" Target="slides/slide16.xml"/><Relationship Id="rId66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65" Type="http://schemas.openxmlformats.org/officeDocument/2006/relationships/font" Target="fonts/Roboto-boldItalic.fntdata"/><Relationship Id="rId24" Type="http://schemas.openxmlformats.org/officeDocument/2006/relationships/slide" Target="slides/slide18.xml"/><Relationship Id="rId68" Type="http://schemas.openxmlformats.org/officeDocument/2006/relationships/font" Target="fonts/Montserrat-italic.fntdata"/><Relationship Id="rId23" Type="http://schemas.openxmlformats.org/officeDocument/2006/relationships/slide" Target="slides/slide17.xml"/><Relationship Id="rId67" Type="http://schemas.openxmlformats.org/officeDocument/2006/relationships/font" Target="fonts/Montserrat-bold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Montserrat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ffb78fcff1126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ffb78fcff1126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91429a8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91429a8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ea388daa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ea388daa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ea388daa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ea388daa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ea388daaa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ea388daaa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5904047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5904047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91429a5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91429a5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91429a53c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91429a53c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59040475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59040475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59040475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b59040475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f3a2bf2c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f3a2bf2c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f3a2bf2c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f3a2bf2c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ea388daa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ea388daa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ea388daaa_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ea388daaa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bf3a2bf2c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bf3a2bf2c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ea388daaa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bea388daaa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bea388daa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bea388daa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ea388daaa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ea388daaa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bea388daaa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bea388daaa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ea388daaa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bea388daaa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ea388daaa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bea388daaa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ea388daaa_3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bea388daaa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8e6176f4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8e6176f4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f3a2bf2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bf3a2bf2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f3a2bf2c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f3a2bf2c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bf3a2bf2c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bf3a2bf2c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f3a2bf2c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bf3a2bf2c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f3a2bf2c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bf3a2bf2c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bf3a2bf2c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bf3a2bf2c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f3a2bf2c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bf3a2bf2c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bea388daaa_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bea388daaa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bea388daaa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bea388daaa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bea388daaa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bea388daaa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8e6176f4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8e6176f4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c0e614dd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c0e614dd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f3a2bf2c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bf3a2bf2c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bf3a2bf2c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bf3a2bf2c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bea388daaa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bea388daaa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bea388daa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bea388daa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c0e614dd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c0e614dd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bf3a2bf2c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bf3a2bf2c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bf3a2bf2c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bf3a2bf2c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bf3a2bf2c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bf3a2bf2c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bf3a2bf2c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bf3a2bf2c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b4edcec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b4edcec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bea388daaa_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bea388daaa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c0e614dd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c0e614dd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bf3a2bf2c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bf3a2bf2c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bf3a2bf2c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bf3a2bf2c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b5904047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b5904047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b8e6176f4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b8e6176f4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8e6176f4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8e6176f4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8e6176f4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8e6176f4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91429a53c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91429a53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mages.app.goo.gl/d1smni1NX5tX8XKKA" TargetMode="External"/><Relationship Id="rId4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Relationship Id="rId4" Type="http://schemas.openxmlformats.org/officeDocument/2006/relationships/hyperlink" Target="https://images.app.goo.gl/2Aq6swHGW1cgCB9f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hyperlink" Target="https://images.app.goo.gl/wheEo2NLFzM6TTgJ6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Relationship Id="rId4" Type="http://schemas.openxmlformats.org/officeDocument/2006/relationships/hyperlink" Target="https://images.app.goo.gl/JqjjPkQ2x33CdUtX8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hyperlink" Target="https://images.app.goo.gl/zch95D7Gi9G7r3Zw7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mages.app.goo.gl/MRzLpGoKr6Q3aevC9" TargetMode="External"/><Relationship Id="rId4" Type="http://schemas.openxmlformats.org/officeDocument/2006/relationships/image" Target="../media/image7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://es.hellokids.com/r_1703/juegos-gratuitos/juegos-de-puzzles/puzzles-vuelta-al-col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hyperlink" Target="https://www.taleoi.com/vida-hoy/escolares-colegios-privados-todo-pais-inician-hoy-ano-escolar-201903-2079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hyperlink" Target="https://images.app.goo.gl/WJoa4rYkFnyGTjgQ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0" y="225675"/>
            <a:ext cx="8749800" cy="45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           </a:t>
            </a:r>
            <a:r>
              <a:rPr lang="es" sz="1000" u="sng">
                <a:solidFill>
                  <a:schemeClr val="hlink"/>
                </a:solidFill>
                <a:hlinkClick r:id="rId3"/>
              </a:rPr>
              <a:t>https://images.app.goo.gl/d1smni1NX5tX8XKKA</a:t>
            </a:r>
            <a:r>
              <a:rPr lang="es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</a:t>
            </a:r>
            <a:r>
              <a:rPr b="1" lang="e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INTEGRANTES</a:t>
            </a:r>
            <a:r>
              <a:rPr lang="e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b="1"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-</a:t>
            </a: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JOHANNA BUSTOS                  -</a:t>
            </a: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JOHAN</a:t>
            </a:r>
            <a:r>
              <a:rPr lang="es"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VERGARA</a:t>
            </a:r>
            <a:endParaRPr sz="2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- KATALINA BURGOS                  -ANDRES </a:t>
            </a: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GONZALEZ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- KATERINE PAEZ                      -  JOSEP BARRERO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 rotWithShape="1">
          <a:blip r:embed="rId4">
            <a:alphaModFix amt="20000"/>
          </a:blip>
          <a:srcRect b="-2460" l="510" r="-510" t="2460"/>
          <a:stretch/>
        </p:blipFill>
        <p:spPr>
          <a:xfrm>
            <a:off x="668362" y="-52725"/>
            <a:ext cx="79321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idx="1" type="subTitle"/>
          </p:nvPr>
        </p:nvSpPr>
        <p:spPr>
          <a:xfrm>
            <a:off x="3206500" y="501350"/>
            <a:ext cx="5548500" cy="41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s" sz="299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OBJETIVO</a:t>
            </a:r>
            <a:r>
              <a:rPr b="1" lang="es" sz="249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49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49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9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Este proyecto busca MEJORAR  la seguridad de la institución para lo que respecta en el ingreso al plantel educativo, dando </a:t>
            </a: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 la entrada de </a:t>
            </a:r>
            <a:r>
              <a:rPr lang="es" sz="2150">
                <a:latin typeface="Times New Roman"/>
                <a:ea typeface="Times New Roman"/>
                <a:cs typeface="Times New Roman"/>
                <a:sym typeface="Times New Roman"/>
              </a:rPr>
              <a:t>directivos </a:t>
            </a: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a su vez en el ingreso masivo de estudiantes </a:t>
            </a: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 eficiencia y respaldo de datos </a:t>
            </a: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gráficos. Por ende, registrando también en horario de atención en secretaría el ingreso de acudientes o personas ajenas a la institución.</a:t>
            </a:r>
            <a:endParaRPr b="1" i="1"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659426" y="1427735"/>
            <a:ext cx="2061074" cy="254448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 txBox="1"/>
          <p:nvPr/>
        </p:nvSpPr>
        <p:spPr>
          <a:xfrm>
            <a:off x="207213" y="3972225"/>
            <a:ext cx="296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https://images.app.goo.gl/2Aq6swHGW1cgCB9fA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566375" y="0"/>
            <a:ext cx="4599300" cy="10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latin typeface="Times New Roman"/>
                <a:ea typeface="Times New Roman"/>
                <a:cs typeface="Times New Roman"/>
                <a:sym typeface="Times New Roman"/>
              </a:rPr>
              <a:t>ALCANCE 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3"/>
          <p:cNvSpPr txBox="1"/>
          <p:nvPr>
            <p:ph idx="4294967295" type="subTitle"/>
          </p:nvPr>
        </p:nvSpPr>
        <p:spPr>
          <a:xfrm>
            <a:off x="370950" y="937975"/>
            <a:ext cx="6395400" cy="4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Este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proyecto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se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determinará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y enfocará en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seguridad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y registro del ingreso a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institución,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tanto como para  estudiantes como para directivos, a su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vez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creará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un archivo distinto para el registro de ingreso de acudientes o personas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ajenas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a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institución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cuyo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fin de ingreso sea el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dirigirse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secretaría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para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trámites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o documentos o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coordinación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. se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implementará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por medio de una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cámara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de reconocimiento facial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enlazada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a una base de datos la cual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contendrá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en el caso de los estudiantes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información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implementada en  el carnet estudiantil y a los directivos con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información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interna con la que cuente el plantel a la hora de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incorporar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personal a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institución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(hoja de vida ).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377650" y="694100"/>
            <a:ext cx="6017700" cy="18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En el caso de directivos el sistema solo revelará información que no comprometa la privacidad del el individuo enfocado únicamente en nombre, foto facial, estatura, EPS, y su estado en la institución el cual se representa de dos manera (ACTIVO o INACTIVO) 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2278500" y="1319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Times New Roman"/>
                <a:ea typeface="Times New Roman"/>
                <a:cs typeface="Times New Roman"/>
                <a:sym typeface="Times New Roman"/>
              </a:rPr>
              <a:t>LIMITACIÓN</a:t>
            </a:r>
            <a:r>
              <a:rPr b="1" lang="es"/>
              <a:t> </a:t>
            </a:r>
            <a:endParaRPr b="1"/>
          </a:p>
        </p:txBody>
      </p:sp>
      <p:sp>
        <p:nvSpPr>
          <p:cNvPr id="214" name="Google Shape;214;p25"/>
          <p:cNvSpPr txBox="1"/>
          <p:nvPr/>
        </p:nvSpPr>
        <p:spPr>
          <a:xfrm>
            <a:off x="1632225" y="1517250"/>
            <a:ext cx="6197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sistema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identificará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 individuo y lo clasificara entre las variables (docentes, estudiantes, personal de servicios generales y celaduria) una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vez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determine la variable a la que pertenece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tomará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una captura del individuo la cual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almacenará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registrará la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hora de ingreso y el cumplimiento de normas (esto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únicamente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 el caso de estudiantes)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después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ello el proceso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finalizará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continuará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ctrTitle"/>
          </p:nvPr>
        </p:nvSpPr>
        <p:spPr>
          <a:xfrm>
            <a:off x="2924950" y="413350"/>
            <a:ext cx="60627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latin typeface="Times New Roman"/>
                <a:ea typeface="Times New Roman"/>
                <a:cs typeface="Times New Roman"/>
                <a:sym typeface="Times New Roman"/>
              </a:rPr>
              <a:t>TECNICAS DE RECOLECCION DE DATOS</a:t>
            </a:r>
            <a:r>
              <a:rPr lang="es" sz="2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6"/>
          <p:cNvSpPr txBox="1"/>
          <p:nvPr>
            <p:ph idx="1" type="subTitle"/>
          </p:nvPr>
        </p:nvSpPr>
        <p:spPr>
          <a:xfrm>
            <a:off x="3234825" y="1053550"/>
            <a:ext cx="4725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La 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encuesta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 ha sido la 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técnica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recolección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 de datos 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escogida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 de manera inicial para recolectar 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información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 de fuente primaria.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334625" y="2900225"/>
            <a:ext cx="5664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Encuesta</a:t>
            </a:r>
            <a:r>
              <a:rPr lang="es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consiste en recopilar información sobre un  tema específico con preguntas estructuradas y en su gran mayoría de carácter cerradas.  </a:t>
            </a:r>
            <a:endParaRPr sz="1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4227" y="1884490"/>
            <a:ext cx="2673400" cy="244892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 txBox="1"/>
          <p:nvPr/>
        </p:nvSpPr>
        <p:spPr>
          <a:xfrm>
            <a:off x="6524175" y="4010325"/>
            <a:ext cx="2673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https://images.app.goo.gl/wheEo2NLFzM6TTgJ6</a:t>
            </a:r>
            <a:r>
              <a:rPr lang="es" sz="900">
                <a:latin typeface="Lato"/>
                <a:ea typeface="Lato"/>
                <a:cs typeface="Lato"/>
                <a:sym typeface="Lato"/>
              </a:rPr>
              <a:t>  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idx="1" type="subTitle"/>
          </p:nvPr>
        </p:nvSpPr>
        <p:spPr>
          <a:xfrm>
            <a:off x="1083800" y="64750"/>
            <a:ext cx="2783100" cy="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</a:t>
            </a:r>
            <a:r>
              <a:rPr lang="es" sz="3000"/>
              <a:t>ENCUESTA</a:t>
            </a:r>
            <a:r>
              <a:rPr lang="es"/>
              <a:t> </a:t>
            </a:r>
            <a:endParaRPr/>
          </a:p>
        </p:txBody>
      </p:sp>
      <p:sp>
        <p:nvSpPr>
          <p:cNvPr id="229" name="Google Shape;229;p27"/>
          <p:cNvSpPr txBox="1"/>
          <p:nvPr>
            <p:ph type="ctrTitle"/>
          </p:nvPr>
        </p:nvSpPr>
        <p:spPr>
          <a:xfrm>
            <a:off x="3073750" y="831550"/>
            <a:ext cx="5940300" cy="3359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38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Times New Roman"/>
                <a:ea typeface="Times New Roman"/>
                <a:cs typeface="Times New Roman"/>
                <a:sym typeface="Times New Roman"/>
              </a:rPr>
              <a:t>1.¿Con cuántos estudiantes cuenta el plantel educativo  en cada una de sus sedes?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Times New Roman"/>
                <a:ea typeface="Times New Roman"/>
                <a:cs typeface="Times New Roman"/>
                <a:sym typeface="Times New Roman"/>
              </a:rPr>
              <a:t>2.¿Como es el proceso de selección de los docentes para supervisión  de la entrada de los estudiantes?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Times New Roman"/>
                <a:ea typeface="Times New Roman"/>
                <a:cs typeface="Times New Roman"/>
                <a:sym typeface="Times New Roman"/>
              </a:rPr>
              <a:t>3.¿Qué sucede o como es el proceso con los estudiantes que llegan después del horario estipulado para la entrada (tarde),para darles ingreso a la institución?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Times New Roman"/>
                <a:ea typeface="Times New Roman"/>
                <a:cs typeface="Times New Roman"/>
                <a:sym typeface="Times New Roman"/>
              </a:rPr>
              <a:t>4.¿Quien supervisa el maneja de control de la hora de llegada de docentes y administrativos de la institución? ¿quien lo supervisa?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61">
              <a:solidFill>
                <a:srgbClr val="4372A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372A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372A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372A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F627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F627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F627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>
            <a:off x="475625" y="1567525"/>
            <a:ext cx="194365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/>
        </p:nvSpPr>
        <p:spPr>
          <a:xfrm>
            <a:off x="145850" y="4139275"/>
            <a:ext cx="282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https://images.app.goo.gl/JqjjPkQ2x33CdUtX8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 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1094200" y="534775"/>
            <a:ext cx="7500900" cy="4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5.¿Qué  procedimiento se debe realizar cuando entra una persona externa no autoriza a la institución?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6.¿Cómo se controla el acceso el proceso para con las personas que ingresan a la institución a  realizar papeleo y trámites en secretaría?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7.¿Cuántas entradas tienen cada una de las sedes? cómo se utilizan?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¿las entradas anteriormente mencionadas sirven tanto para entrada y salida?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8.¿Alguna vez se ha infiltrado alguien a la institución en el ingreso de estudiantes ?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9.¿Cómo se considera la seguridad del sector en que se encuentra la institución?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1173575" y="749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10. De 1 a 10 donde 1 es malo y 10 es excelente, ¿en cuanto califica la seguridad de la institución con lo que respecta al ingreso y salida  de estudiantes ?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11.¿En alguna ocasión ha tenido alguna clase de accidente a la hora de entrar o salir de los estudiantes a la institución, por la aglomeración?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12.¿Qué opina usted cómo integrante de esta institución sobre la implementación de un software que ofrezca seguridad y respaldo de datos a todo lo que respecta a la entrada de la institución ?</a:t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Times New Roman"/>
                <a:ea typeface="Times New Roman"/>
                <a:cs typeface="Times New Roman"/>
                <a:sym typeface="Times New Roman"/>
              </a:rPr>
              <a:t>Requerimiento funcionales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247225" y="1082650"/>
            <a:ext cx="5307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Times New Roman"/>
                <a:ea typeface="Times New Roman"/>
                <a:cs typeface="Times New Roman"/>
                <a:sym typeface="Times New Roman"/>
              </a:rPr>
              <a:t>CONTROL Y SEGURIDAD        INSTITUCIONAL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5083825" y="28838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Sena 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111525" y="2999350"/>
            <a:ext cx="3522189" cy="179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111525" y="4799075"/>
            <a:ext cx="45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72AC"/>
                </a:solidFill>
              </a:rPr>
              <a:t>https://images.app.goo.gl/EJEGgnJA7GjM5Em8A</a:t>
            </a:r>
            <a:endParaRPr>
              <a:solidFill>
                <a:srgbClr val="4372AC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Google Shape;258;p32"/>
          <p:cNvGraphicFramePr/>
          <p:nvPr/>
        </p:nvGraphicFramePr>
        <p:xfrm>
          <a:off x="1187975" y="102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{9E62727D-AD13-40EF-B6AD-FFBA0493D7AE}</a:tableStyleId>
              </a:tblPr>
              <a:tblGrid>
                <a:gridCol w="1613675"/>
                <a:gridCol w="5625325"/>
              </a:tblGrid>
              <a:tr h="878175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RF01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Logear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</a:t>
                      </a: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icas: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Permite al docente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registrarse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para acceder a la plataforma.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permitirá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que los docentes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creen un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usuario para acceder a ella.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3" name="Google Shape;263;p33"/>
          <p:cNvGraphicFramePr/>
          <p:nvPr/>
        </p:nvGraphicFramePr>
        <p:xfrm>
          <a:off x="952500" y="158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{9E62727D-AD13-40EF-B6AD-FFBA0493D7AE}</a:tableStyleId>
              </a:tblPr>
              <a:tblGrid>
                <a:gridCol w="2086500"/>
                <a:gridCol w="5152500"/>
              </a:tblGrid>
              <a:tr h="632875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RF02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Recuperar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contraseña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Restablece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contraseña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 permite al usuarios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restablecer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su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contraseña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en caso de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olvidarla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por medio de indicaciones a seguir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" name="Google Shape;268;p34"/>
          <p:cNvGraphicFramePr/>
          <p:nvPr/>
        </p:nvGraphicFramePr>
        <p:xfrm>
          <a:off x="1175600" y="113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{9E62727D-AD13-40EF-B6AD-FFBA0493D7AE}</a:tableStyleId>
              </a:tblPr>
              <a:tblGrid>
                <a:gridCol w="1943100"/>
                <a:gridCol w="52959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RF03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Entender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Concreto y entendible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 plataforma debe estructurarse de una manera clara y sencilla para que cualquier usuario que ingrese la pueda comprender de una manera sencilla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Medio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3" name="Google Shape;273;p35"/>
          <p:cNvGraphicFramePr/>
          <p:nvPr/>
        </p:nvGraphicFramePr>
        <p:xfrm>
          <a:off x="1207650" y="1045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{9E62727D-AD13-40EF-B6AD-FFBA0493D7AE}</a:tableStyleId>
              </a:tblPr>
              <a:tblGrid>
                <a:gridCol w="1647825"/>
                <a:gridCol w="5591175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RF04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Recolectar data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Permitirá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recolectar los datos de cada usuario.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almacenará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toda la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información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recolectada en una base de datos local la cual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contará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con cantidad amplia de gigas en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capacidad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almacenamiento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8" name="Google Shape;278;p36"/>
          <p:cNvGraphicFramePr/>
          <p:nvPr/>
        </p:nvGraphicFramePr>
        <p:xfrm>
          <a:off x="1187975" y="547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{9E62727D-AD13-40EF-B6AD-FFBA0493D7AE}</a:tableStyleId>
              </a:tblPr>
              <a:tblGrid>
                <a:gridCol w="1613675"/>
                <a:gridCol w="5625325"/>
              </a:tblGrid>
              <a:tr h="878175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RF05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Liderar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Toda actividad, alerta, cambio o ajuste se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realizar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exclusivamente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desde el usuario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coordinación.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tendrá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un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líder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el cual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denominado (usuario coordinador) que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ser manipulado por el coordinador o bajo su criterio de tal forma todo ajuste cambio 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modificación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del horario o de alguna tarea dentro de la plataforma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sólo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podrá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hacer desde el usuario 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coordinador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 en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excepción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delegación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por el docente de turno.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lto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" name="Google Shape;283;p37"/>
          <p:cNvGraphicFramePr/>
          <p:nvPr/>
        </p:nvGraphicFramePr>
        <p:xfrm>
          <a:off x="1212775" y="1056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{9E62727D-AD13-40EF-B6AD-FFBA0493D7AE}</a:tableStyleId>
              </a:tblPr>
              <a:tblGrid>
                <a:gridCol w="2200275"/>
                <a:gridCol w="5038725"/>
              </a:tblGrid>
              <a:tr h="714375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RF06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reconocer rostro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Reconoce al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individuo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 lo clasifica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por medio de un software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reconocerá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los rasgos faciales comparandolos con la base de datos interna para poder reconocer al individuo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8" name="Google Shape;288;p38"/>
          <p:cNvGraphicFramePr/>
          <p:nvPr/>
        </p:nvGraphicFramePr>
        <p:xfrm>
          <a:off x="1200375" y="98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{9E62727D-AD13-40EF-B6AD-FFBA0493D7AE}</a:tableStyleId>
              </a:tblPr>
              <a:tblGrid>
                <a:gridCol w="2200275"/>
                <a:gridCol w="5038725"/>
              </a:tblGrid>
              <a:tr h="638175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RF07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Ordenar data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Organización - clasificación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organizara la información de forma alfabética y clasificará los datos en variables denominadas (estudiantes, docentes, vigilancia, servicios generales, visitantes).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9" name="Google Shape;289;p38"/>
          <p:cNvSpPr txBox="1"/>
          <p:nvPr/>
        </p:nvSpPr>
        <p:spPr>
          <a:xfrm>
            <a:off x="5486400" y="904875"/>
            <a:ext cx="5486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" name="Google Shape;294;p39"/>
          <p:cNvGraphicFramePr/>
          <p:nvPr/>
        </p:nvGraphicFramePr>
        <p:xfrm>
          <a:off x="1153925" y="1045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{9E62727D-AD13-40EF-B6AD-FFBA0493D7AE}</a:tableStyleId>
              </a:tblPr>
              <a:tblGrid>
                <a:gridCol w="1724025"/>
                <a:gridCol w="5514975"/>
              </a:tblGrid>
              <a:tr h="611475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RF08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bservador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Guardará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los comentarios de los usuarios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759575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permitirá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al usuario un espacio para el registro de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situaciones,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notas,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observaciones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y/o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anomalías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que se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hayan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presentado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mediante el desarrollo de su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supervisión.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baja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9" name="Google Shape;299;p40"/>
          <p:cNvGraphicFramePr/>
          <p:nvPr/>
        </p:nvGraphicFramePr>
        <p:xfrm>
          <a:off x="1200375" y="1244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{9E62727D-AD13-40EF-B6AD-FFBA0493D7AE}</a:tableStyleId>
              </a:tblPr>
              <a:tblGrid>
                <a:gridCol w="2124075"/>
                <a:gridCol w="5114925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RF09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Llamar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Contactar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números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emergencia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con los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números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emergencia disponibles ne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marcación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directa para notificar si se requiere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" name="Google Shape;304;p41"/>
          <p:cNvGraphicFramePr/>
          <p:nvPr/>
        </p:nvGraphicFramePr>
        <p:xfrm>
          <a:off x="1175575" y="11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{9E62727D-AD13-40EF-B6AD-FFBA0493D7AE}</a:tableStyleId>
              </a:tblPr>
              <a:tblGrid>
                <a:gridCol w="1828575"/>
                <a:gridCol w="5410425"/>
              </a:tblGrid>
              <a:tr h="89675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RF010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00975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Actualizar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Permite actualizar datos de los usuarios.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dar una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la cual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permite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que el usuario pueda actualizar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del mismo.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538200" y="143775"/>
            <a:ext cx="8067600" cy="48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5000"/>
              <a:t>  </a:t>
            </a:r>
            <a:r>
              <a:rPr b="1" i="1" lang="es" sz="12012"/>
              <a:t> </a:t>
            </a:r>
            <a:r>
              <a:rPr lang="es" sz="1201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</a:t>
            </a:r>
            <a:r>
              <a:rPr lang="es" sz="1241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s" sz="1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Contenido</a:t>
            </a:r>
            <a:r>
              <a:rPr lang="es" sz="1241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412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s" sz="7200">
                <a:latin typeface="Times New Roman"/>
                <a:ea typeface="Times New Roman"/>
                <a:cs typeface="Times New Roman"/>
                <a:sym typeface="Times New Roman"/>
              </a:rPr>
              <a:t>-Integrantes del proyecto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latin typeface="Times New Roman"/>
                <a:ea typeface="Times New Roman"/>
                <a:cs typeface="Times New Roman"/>
                <a:sym typeface="Times New Roman"/>
              </a:rPr>
              <a:t>      -introducción                                                                           </a:t>
            </a:r>
            <a:endParaRPr sz="7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-Planteamiento 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-Pregunta problema 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-Justificación 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-Los objetivos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 T</a:t>
            </a: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écnica</a:t>
            </a: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recolección de datos 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-Encuesta  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-BPM                                                    </a:t>
            </a:r>
            <a:r>
              <a:rPr lang="es" sz="6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s" sz="5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</a:t>
            </a:r>
            <a:endParaRPr sz="6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21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sz="9212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544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2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5000"/>
          </a:p>
        </p:txBody>
      </p:sp>
      <p:pic>
        <p:nvPicPr>
          <p:cNvPr id="149" name="Google Shape;149;p15"/>
          <p:cNvPicPr preferRelativeResize="0"/>
          <p:nvPr/>
        </p:nvPicPr>
        <p:blipFill rotWithShape="1">
          <a:blip r:embed="rId3">
            <a:alphaModFix amt="52999"/>
          </a:blip>
          <a:srcRect b="-6150" l="-28420" r="28419" t="6150"/>
          <a:stretch/>
        </p:blipFill>
        <p:spPr>
          <a:xfrm>
            <a:off x="3989000" y="1141813"/>
            <a:ext cx="3707351" cy="285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/>
        </p:nvSpPr>
        <p:spPr>
          <a:xfrm>
            <a:off x="4851775" y="3104025"/>
            <a:ext cx="3160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6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0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https://images.app.goo.gl/zch95D7Gi9G7r3Zw7</a:t>
            </a:r>
            <a:r>
              <a:rPr lang="e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" name="Google Shape;309;p42"/>
          <p:cNvGraphicFramePr/>
          <p:nvPr/>
        </p:nvGraphicFramePr>
        <p:xfrm>
          <a:off x="1200375" y="1137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{9E62727D-AD13-40EF-B6AD-FFBA0493D7AE}</a:tableStyleId>
              </a:tblPr>
              <a:tblGrid>
                <a:gridCol w="1943100"/>
                <a:gridCol w="52959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RF011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Notificar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Permitirá notificar cualquier cambio o información nueva de la institución.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notificará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 los usuarios sobre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cualquier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cambio o ajuste que se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presente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Medio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4" name="Google Shape;314;p43"/>
          <p:cNvGraphicFramePr/>
          <p:nvPr/>
        </p:nvGraphicFramePr>
        <p:xfrm>
          <a:off x="1150825" y="1137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{9E62727D-AD13-40EF-B6AD-FFBA0493D7AE}</a:tableStyleId>
              </a:tblPr>
              <a:tblGrid>
                <a:gridCol w="1943100"/>
                <a:gridCol w="52959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RF012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Indicar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otificará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 docente de turno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Indicará al docente de turno para el momento de ingreso de estudiantes  toda acción registrada por la cámara antes de guardar los datos.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Medio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" name="Google Shape;319;p44"/>
          <p:cNvGraphicFramePr/>
          <p:nvPr/>
        </p:nvGraphicFramePr>
        <p:xfrm>
          <a:off x="1168375" y="109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{9E62727D-AD13-40EF-B6AD-FFBA0493D7AE}</a:tableStyleId>
              </a:tblPr>
              <a:tblGrid>
                <a:gridCol w="1943100"/>
                <a:gridCol w="52959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RF013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Control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función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exclusiva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Función exclusiva para el docente de turno a la hora de supervisar el ingreso de estudiantes a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institución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Alto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" name="Google Shape;324;p45"/>
          <p:cNvGraphicFramePr/>
          <p:nvPr/>
        </p:nvGraphicFramePr>
        <p:xfrm>
          <a:off x="1155950" y="1244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{9E62727D-AD13-40EF-B6AD-FFBA0493D7AE}</a:tableStyleId>
              </a:tblPr>
              <a:tblGrid>
                <a:gridCol w="1943100"/>
                <a:gridCol w="52959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RF014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Identificar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úmero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personal que se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reconocerán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al tiempo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reconocerá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5 estudiantes al tiempo en el proceso de ingreso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midiendo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métricamente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sus rasgos faciales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Alto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" name="Google Shape;329;p46"/>
          <p:cNvGraphicFramePr/>
          <p:nvPr/>
        </p:nvGraphicFramePr>
        <p:xfrm>
          <a:off x="1168375" y="105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{9E62727D-AD13-40EF-B6AD-FFBA0493D7AE}</a:tableStyleId>
              </a:tblPr>
              <a:tblGrid>
                <a:gridCol w="1943100"/>
                <a:gridCol w="52959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RF015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llegar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Grabará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la hora de ingreso y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salida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los directivos de la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institución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registrará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la llegada de docentes y directivos por medio de lector de huella y reconocimiento facial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Alto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Times New Roman"/>
                <a:ea typeface="Times New Roman"/>
                <a:cs typeface="Times New Roman"/>
                <a:sym typeface="Times New Roman"/>
              </a:rPr>
              <a:t>Requerimientos no funcionales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9" name="Google Shape;339;p48"/>
          <p:cNvGraphicFramePr/>
          <p:nvPr/>
        </p:nvGraphicFramePr>
        <p:xfrm>
          <a:off x="1168375" y="109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{9E62727D-AD13-40EF-B6AD-FFBA0493D7AE}</a:tableStyleId>
              </a:tblPr>
              <a:tblGrid>
                <a:gridCol w="1943100"/>
                <a:gridCol w="52959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RF16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Descargar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escarga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al archivo local un estracto de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información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seleccionada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permitirá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descargar un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documento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word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con información seleccionada en caso de que se requiera como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evidencia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 soporte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Alto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4" name="Google Shape;344;p49"/>
          <p:cNvGraphicFramePr/>
          <p:nvPr/>
        </p:nvGraphicFramePr>
        <p:xfrm>
          <a:off x="1153075" y="1101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{9E62727D-AD13-40EF-B6AD-FFBA0493D7AE}</a:tableStyleId>
              </a:tblPr>
              <a:tblGrid>
                <a:gridCol w="1733550"/>
                <a:gridCol w="5505450"/>
              </a:tblGrid>
              <a:tr h="584875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01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Ingresar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Permite verificar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información de cada usuario.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verifica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la base datos para el ingreso de cualquier usuario a la plataforma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9" name="Google Shape;349;p50"/>
          <p:cNvGraphicFramePr/>
          <p:nvPr/>
        </p:nvGraphicFramePr>
        <p:xfrm>
          <a:off x="1185950" y="76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{9E62727D-AD13-40EF-B6AD-FFBA0493D7AE}</a:tableStyleId>
              </a:tblPr>
              <a:tblGrid>
                <a:gridCol w="1613675"/>
                <a:gridCol w="5625325"/>
              </a:tblGrid>
              <a:tr h="878175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02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Exclusividad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Permite el ingreso de usuario el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día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estipulado en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“control entrada”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solo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permitirá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el ingreso a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controlar  al  usuario el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día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 horario estipulado de tal manera que si el usuario intenta ingresar a la plataforma fuera del horario estipulado con anterioridad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el sistema no le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permitirá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el ingreso.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" name="Google Shape;354;p51"/>
          <p:cNvGraphicFramePr/>
          <p:nvPr/>
        </p:nvGraphicFramePr>
        <p:xfrm>
          <a:off x="1187975" y="603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{9E62727D-AD13-40EF-B6AD-FFBA0493D7AE}</a:tableStyleId>
              </a:tblPr>
              <a:tblGrid>
                <a:gridCol w="2133600"/>
                <a:gridCol w="5105400"/>
              </a:tblGrid>
              <a:tr h="4667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03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Activar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cuenta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1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Requiere de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confirmación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del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coordinador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para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del usuario.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466825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Cada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vez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que un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usuario nuevo,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quiera activar una cuenta en  la plataforma para que quede activado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pasar un filtro, el cual consta de una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notificación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al coordinador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encargado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aprobar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 rechazar la cuenta,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 decir una vez el coordinador apruebe el usuario quedará activado de igual manera en caso de ser rechazado la cuenta quedará inactiva.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3145300" y="859275"/>
            <a:ext cx="51873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     </a:t>
            </a:r>
            <a:r>
              <a:rPr lang="es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PLANTEAMIENTO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      DEL PROBLEMA</a:t>
            </a:r>
            <a:r>
              <a:rPr lang="es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6"/>
          <p:cNvSpPr txBox="1"/>
          <p:nvPr>
            <p:ph idx="1" type="subTitle"/>
          </p:nvPr>
        </p:nvSpPr>
        <p:spPr>
          <a:xfrm>
            <a:off x="84625" y="1945800"/>
            <a:ext cx="8718000" cy="31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Este proyecto está dirigido a la IED Juana Escobar institución                                                                                                pública la cual cuenta con dos accesos en cada una de sus sedes,                                                     se encuentra  dividida en 2 sedes en las cuales el acceso para las                                                            dos jornadas es supervisado por el celador y  un docente diferente cada día  el                                          cual es seleccionado de manera aleatoriamente en el transcurso                                            del paso de los días escolares. 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000" u="sng">
                <a:solidFill>
                  <a:schemeClr val="hlink"/>
                </a:solidFill>
                <a:hlinkClick r:id="rId3"/>
              </a:rPr>
              <a:t>https://images.app.goo.gl/MRzLpGoKr6Q3aevC9</a:t>
            </a:r>
            <a:r>
              <a:rPr b="1" i="1" lang="es" sz="1000"/>
              <a:t> </a:t>
            </a:r>
            <a:endParaRPr b="1" i="1" sz="100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00" y="462675"/>
            <a:ext cx="2276075" cy="22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" name="Google Shape;359;p52"/>
          <p:cNvGraphicFramePr/>
          <p:nvPr/>
        </p:nvGraphicFramePr>
        <p:xfrm>
          <a:off x="1187975" y="1137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{9E62727D-AD13-40EF-B6AD-FFBA0493D7AE}</a:tableStyleId>
              </a:tblPr>
              <a:tblGrid>
                <a:gridCol w="1919825"/>
                <a:gridCol w="5319175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04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Adaptar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Adapta y modifica su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interfaz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modificará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su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interfaz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para que sea abierta y utilizada en android y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windows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tal forma se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podrá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utilizar desde cualquier dispositivo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4" name="Google Shape;364;p53"/>
          <p:cNvGraphicFramePr/>
          <p:nvPr/>
        </p:nvGraphicFramePr>
        <p:xfrm>
          <a:off x="1150825" y="103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{9E62727D-AD13-40EF-B6AD-FFBA0493D7AE}</a:tableStyleId>
              </a:tblPr>
              <a:tblGrid>
                <a:gridCol w="1797600"/>
                <a:gridCol w="54414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05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registro de ingreso Y salida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registra y guarda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registrará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mediante un dispositivo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móvil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con uso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exclusivo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para registro de ingreso y salida de directivos, este proceso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dos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fases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la primera de lector de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huella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 la segunda en reconocimiento facial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9" name="Google Shape;369;p54"/>
          <p:cNvGraphicFramePr/>
          <p:nvPr/>
        </p:nvGraphicFramePr>
        <p:xfrm>
          <a:off x="1163175" y="817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{9E62727D-AD13-40EF-B6AD-FFBA0493D7AE}</a:tableStyleId>
              </a:tblPr>
              <a:tblGrid>
                <a:gridCol w="1797600"/>
                <a:gridCol w="54414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06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acceso a “control de entrada”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logueo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solicitar el logeo del docente de nuevo para ingresar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la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“control de entrada” de tal manera se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verificará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forma interna los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horarios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ya establecidos para que 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reconozca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al usuario, en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 eso el sistema en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sus datos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permitirá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denegará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el acceso al docente a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controlar entrada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" name="Google Shape;374;p55"/>
          <p:cNvGraphicFramePr/>
          <p:nvPr/>
        </p:nvGraphicFramePr>
        <p:xfrm>
          <a:off x="1163200" y="124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{9E62727D-AD13-40EF-B6AD-FFBA0493D7AE}</a:tableStyleId>
              </a:tblPr>
              <a:tblGrid>
                <a:gridCol w="1943200"/>
                <a:gridCol w="52958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07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Privacidad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Protección de datos del usuario</a:t>
                      </a:r>
                      <a:endParaRPr>
                        <a:solidFill>
                          <a:srgbClr val="FFFFFF"/>
                        </a:solidFill>
                        <a:highlight>
                          <a:schemeClr val="dk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proteger los datos que el usuario suministre en la hora de logeo.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solidFill>
                          <a:srgbClr val="FFFFFF"/>
                        </a:solidFill>
                        <a:highlight>
                          <a:schemeClr val="dk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" name="Google Shape;379;p56"/>
          <p:cNvGraphicFramePr/>
          <p:nvPr/>
        </p:nvGraphicFramePr>
        <p:xfrm>
          <a:off x="1157025" y="103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{9E62727D-AD13-40EF-B6AD-FFBA0493D7AE}</a:tableStyleId>
              </a:tblPr>
              <a:tblGrid>
                <a:gridCol w="1962150"/>
                <a:gridCol w="527685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08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Actualizar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Mantenimiento preventivo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pasar por un proceso de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mantenimiento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forma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periódica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 a consideración del coordinador para verificar codigo mejoras o ajustes de funciones 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Alto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4" name="Google Shape;384;p57"/>
          <p:cNvGraphicFramePr/>
          <p:nvPr/>
        </p:nvGraphicFramePr>
        <p:xfrm>
          <a:off x="1163200" y="1137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{9E62727D-AD13-40EF-B6AD-FFBA0493D7AE}</a:tableStyleId>
              </a:tblPr>
              <a:tblGrid>
                <a:gridCol w="1797600"/>
                <a:gridCol w="54414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09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Recuperar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renovación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contraseña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El sistema enseñara una serie de opciones para que el usuario pueda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restablecer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la contraseña ya sea por medio de mensaje de texto o correo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" name="Google Shape;389;p58"/>
          <p:cNvGraphicFramePr/>
          <p:nvPr/>
        </p:nvGraphicFramePr>
        <p:xfrm>
          <a:off x="1138425" y="1137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{9E62727D-AD13-40EF-B6AD-FFBA0493D7AE}</a:tableStyleId>
              </a:tblPr>
              <a:tblGrid>
                <a:gridCol w="1797600"/>
                <a:gridCol w="54414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10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Almacenar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clasifica y ordena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clasifica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almacena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recolectada por la plataforma de manera organizada en una disco duro con capacidad de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mínimo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150 gigas de almacenamiento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4" name="Google Shape;394;p59"/>
          <p:cNvGraphicFramePr/>
          <p:nvPr/>
        </p:nvGraphicFramePr>
        <p:xfrm>
          <a:off x="1175625" y="1137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{9E62727D-AD13-40EF-B6AD-FFBA0493D7AE}</a:tableStyleId>
              </a:tblPr>
              <a:tblGrid>
                <a:gridCol w="1797600"/>
                <a:gridCol w="54414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11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Modificar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actualiza y modifica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se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dejará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modificar exclusivamente desde el usuario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coordinador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dado acceso a horarios credenciales cuentas activas etc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Google Shape;399;p60"/>
          <p:cNvGraphicFramePr/>
          <p:nvPr/>
        </p:nvGraphicFramePr>
        <p:xfrm>
          <a:off x="1138425" y="1137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{9E62727D-AD13-40EF-B6AD-FFBA0493D7AE}</a:tableStyleId>
              </a:tblPr>
              <a:tblGrid>
                <a:gridCol w="1797600"/>
                <a:gridCol w="54414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12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nálisis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bserva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analiza e  informa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notificará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al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usuario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docente de turno de 5 estudiantes al tiempo caracterizando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rostro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 vestuario acorde a el manual de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convivencia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4" name="Google Shape;404;p61"/>
          <p:cNvGraphicFramePr/>
          <p:nvPr/>
        </p:nvGraphicFramePr>
        <p:xfrm>
          <a:off x="1163200" y="103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{9E62727D-AD13-40EF-B6AD-FFBA0493D7AE}</a:tableStyleId>
              </a:tblPr>
              <a:tblGrid>
                <a:gridCol w="1797600"/>
                <a:gridCol w="54414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13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Velocidad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Eficiencia y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rendimiento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en la  plataforma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ser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ágil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en los procesos y debe no tardar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más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1 un minuto en cambiar de opcion a opcion a su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vez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tambien no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deberia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tardar mas del tiempo estipulado en entrar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verificar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 confirmar el logeo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idx="1" type="subTitle"/>
          </p:nvPr>
        </p:nvSpPr>
        <p:spPr>
          <a:xfrm>
            <a:off x="1608275" y="80550"/>
            <a:ext cx="7234200" cy="49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2">
                <a:latin typeface="Times New Roman"/>
                <a:ea typeface="Times New Roman"/>
                <a:cs typeface="Times New Roman"/>
                <a:sym typeface="Times New Roman"/>
              </a:rPr>
              <a:t>INTRODUCCIÓN</a:t>
            </a:r>
            <a:endParaRPr b="1"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Con este proyecto buscamos tener más seguridad y control a la hora             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 ingresar al colegio I.E.D  JUANA ESCOBAR </a:t>
            </a:r>
            <a:endParaRPr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Este proyecto se centra en poner cámaras dentro  de la institución y son de vigilancia y de reconocimiento facial y poner torniquetes que 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sería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 un filtro a la entrada del colegio para que 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más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 organizada e ir identificando a los estudiantes que entran y que pertenezcan a la institución y también para controlar la hora que es de lo estudiantes, los directivos, personal, etc.</a:t>
            </a:r>
            <a:endParaRPr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El tema nos surge como una inquietud ante la inseguridad que hemos visto y porque nos preocupa que otros estudiantes que no sean de la institución ingresen o que si están suspendidos que no puedan entrar.</a:t>
            </a:r>
            <a:endParaRPr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Debido a esto nace la idea de diseñar un sistema que por medio de la cámara los identifiquen y que si no es de la institución le llegue un mensaje de alerta al profesor de turno.</a:t>
            </a:r>
            <a:endParaRPr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" name="Google Shape;409;p62"/>
          <p:cNvGraphicFramePr/>
          <p:nvPr/>
        </p:nvGraphicFramePr>
        <p:xfrm>
          <a:off x="1073375" y="103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{9E62727D-AD13-40EF-B6AD-FFBA0493D7AE}</a:tableStyleId>
              </a:tblPr>
              <a:tblGrid>
                <a:gridCol w="1943100"/>
                <a:gridCol w="52959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14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Notificación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ermitirá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notificar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cualquier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cambio o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información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nueva de la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institución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crear una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notificación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para cuando se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presente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una nota, cambio, ajuste del sistema o forma en la que trabaje la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plataforma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informando al usuario de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interés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Medio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4" name="Google Shape;414;p63"/>
          <p:cNvGraphicFramePr/>
          <p:nvPr/>
        </p:nvGraphicFramePr>
        <p:xfrm>
          <a:off x="1113625" y="9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{9E62727D-AD13-40EF-B6AD-FFBA0493D7AE}</a:tableStyleId>
              </a:tblPr>
              <a:tblGrid>
                <a:gridCol w="1975375"/>
                <a:gridCol w="5263625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15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Reiniciar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Guarda los datos en una variable y sierra su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día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creando una nueva para el dia siguiente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guardará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recolectada del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día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en una carpeta con fecha del dia cada vez que se finalice las actividades escolares del dia y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una nueva para almacenar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recolectada en el otro dia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" name="Google Shape;419;p64"/>
          <p:cNvGraphicFramePr/>
          <p:nvPr/>
        </p:nvGraphicFramePr>
        <p:xfrm>
          <a:off x="1187975" y="83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{9E62727D-AD13-40EF-B6AD-FFBA0493D7AE}</a:tableStyleId>
              </a:tblPr>
              <a:tblGrid>
                <a:gridCol w="1797600"/>
                <a:gridCol w="54414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16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Horarios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especificación de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horas de ingresos y salidas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se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en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al calendario y a los horarios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allí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estipulados de tal forma en que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notificaciones para los usuarios docentes en caso de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aproximación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fechas o eventos es decir: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turno de control de entrada estudiantes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reunión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notificaciones de modificaciones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4" name="Google Shape;424;p65"/>
          <p:cNvGraphicFramePr/>
          <p:nvPr/>
        </p:nvGraphicFramePr>
        <p:xfrm>
          <a:off x="1175625" y="9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{9E62727D-AD13-40EF-B6AD-FFBA0493D7AE}</a:tableStyleId>
              </a:tblPr>
              <a:tblGrid>
                <a:gridCol w="1797600"/>
                <a:gridCol w="54414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17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erramientas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herramientas requeridas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 utilizar la plataforma se debe contar con un computador 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portátil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que cuente con un teclado, mouse, pantalla y audio para alerta de notificaciones.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también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se puede trabajar desde cualquier dispositivo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móvil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 tablet 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Baja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963" y="71438"/>
            <a:ext cx="5172075" cy="5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7"/>
          <p:cNvSpPr txBox="1"/>
          <p:nvPr>
            <p:ph idx="1" type="body"/>
          </p:nvPr>
        </p:nvSpPr>
        <p:spPr>
          <a:xfrm>
            <a:off x="311698" y="60592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5" name="Google Shape;43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900" y="237625"/>
            <a:ext cx="6375549" cy="41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67"/>
          <p:cNvSpPr txBox="1"/>
          <p:nvPr/>
        </p:nvSpPr>
        <p:spPr>
          <a:xfrm>
            <a:off x="1521650" y="4390625"/>
            <a:ext cx="64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(</a:t>
            </a:r>
            <a:r>
              <a:rPr lang="es">
                <a:solidFill>
                  <a:srgbClr val="FFFFFF"/>
                </a:solidFill>
              </a:rPr>
              <a:t>https://co.pinterest.com/pin/630433647829854006/)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idx="1" type="subTitle"/>
          </p:nvPr>
        </p:nvSpPr>
        <p:spPr>
          <a:xfrm>
            <a:off x="3302875" y="1482100"/>
            <a:ext cx="5682900" cy="3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Cada una de sus sedes cuenta con más de 1000 estudiantes en cada jornada,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jornada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mañana y jornada tarde el ingreso de los estudiantes de la mañana es a las 6 empunto los de bachillerato y a las 6:45 Am los de primaria. En el momento de ingresar a la institución. El acceso de los  estudiantes es de manera masiva  y rápida, lo cual es una dificultad para que una sola persona (el docente) en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compañía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del celador  controle el acceso de manera segura con lo que respecta a uniforme acorde al manual de convivencia, el acceso exclusivo de jóvenes pertenecientes a la institución, ingresó a la hora estipulada.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00" y="1797725"/>
            <a:ext cx="20955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/>
        </p:nvSpPr>
        <p:spPr>
          <a:xfrm>
            <a:off x="182575" y="3893225"/>
            <a:ext cx="312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</a:rPr>
              <a:t>(</a:t>
            </a:r>
            <a:r>
              <a:rPr lang="es" sz="1100" u="sng">
                <a:solidFill>
                  <a:schemeClr val="hlink"/>
                </a:solidFill>
                <a:hlinkClick r:id="rId4"/>
              </a:rPr>
              <a:t>http://es.hellokids.com/r_1703/juegos-gratuitos/juegos-de-puzzles/puzzles-vuelta-al-cole</a:t>
            </a:r>
            <a:r>
              <a:rPr lang="es" sz="1100">
                <a:solidFill>
                  <a:srgbClr val="FFFFFF"/>
                </a:solidFill>
              </a:rPr>
              <a:t>) 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idx="1" type="subTitle"/>
          </p:nvPr>
        </p:nvSpPr>
        <p:spPr>
          <a:xfrm>
            <a:off x="3378275" y="1243525"/>
            <a:ext cx="5343900" cy="3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 otro lado el ingreso de docentes y directivos de la institución  son registrados de manera manual en una planilla de manera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autónoma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medida que va llegando aunque se tiene estipulado un horario laboral, no hay garantía de que el ingreso se realice a la hora que es, además de que tampoco se evidencia con claridad la asistencia del personal. con lo que respecta a la salida de estudiantes muchas los docentes se encuentran ocupado por lo cual no hay personal que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esté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atento y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garantizar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 la salida del plantel se realice de la mejor manera y que no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haya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inconvenientes.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00" y="1343500"/>
            <a:ext cx="2697849" cy="21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215225" y="3466225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</a:rPr>
              <a:t>(</a:t>
            </a:r>
            <a:r>
              <a:rPr lang="es" sz="1100" u="sng">
                <a:solidFill>
                  <a:schemeClr val="hlink"/>
                </a:solidFill>
                <a:hlinkClick r:id="rId4"/>
              </a:rPr>
              <a:t>https://www.taleoi.com/vida-hoy/escolares-colegios-privados-todo-pais-inician-hoy-ano-escolar-201903-20792</a:t>
            </a:r>
            <a:r>
              <a:rPr lang="es" sz="1100">
                <a:solidFill>
                  <a:srgbClr val="FFFFFF"/>
                </a:solidFill>
              </a:rPr>
              <a:t>) 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idx="1" type="subTitle"/>
          </p:nvPr>
        </p:nvSpPr>
        <p:spPr>
          <a:xfrm>
            <a:off x="4177375" y="724450"/>
            <a:ext cx="4681200" cy="3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600">
                <a:solidFill>
                  <a:srgbClr val="FFFFFF"/>
                </a:solidFill>
              </a:rPr>
              <a:t> </a:t>
            </a: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PREGUNTA PROBLEMA</a:t>
            </a: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¿Cómo controlar el acceso seguro y eficiente de estudiantes y directivos de la institución educativa Juana Escobar?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3">
            <a:alphaModFix amt="58999"/>
          </a:blip>
          <a:srcRect b="1300" l="0" r="61681" t="-1300"/>
          <a:stretch/>
        </p:blipFill>
        <p:spPr>
          <a:xfrm>
            <a:off x="1060875" y="1221275"/>
            <a:ext cx="2094100" cy="26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2038300" y="982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 </a:t>
            </a:r>
            <a:r>
              <a:rPr b="1" lang="e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JUSTIFICACIÓN</a:t>
            </a:r>
            <a:r>
              <a:rPr lang="es"/>
              <a:t> 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2105100" y="1787650"/>
            <a:ext cx="7038900" cy="31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 sistemas y estrategias utilizadas por el sistema escolar se ha vuelto no muy seguros para lo que se requiere en la actualidad en pro de un avance y mejora en la seguridad y exclusividad del ingreso a la 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institución,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nuestro proyecto busca mejorar 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garantizar la seguridad, implementando un sistema de 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información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ingreso seguro y controlado de la 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institución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 garantía en los factores anteriormente mencionados en una base de datos que será supervisada por el coordinador constantemente. </a:t>
            </a:r>
            <a:endParaRPr sz="2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2300"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 amt="71000"/>
          </a:blip>
          <a:stretch>
            <a:fillRect/>
          </a:stretch>
        </p:blipFill>
        <p:spPr>
          <a:xfrm>
            <a:off x="463498" y="1896897"/>
            <a:ext cx="1383450" cy="210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/>
          <p:nvPr/>
        </p:nvSpPr>
        <p:spPr>
          <a:xfrm>
            <a:off x="41800" y="3998825"/>
            <a:ext cx="215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https://images.app.goo.gl/WJoa4rYkFnyGTjgQ6</a:t>
            </a:r>
            <a:r>
              <a:rPr lang="es" sz="700">
                <a:latin typeface="Lato"/>
                <a:ea typeface="Lato"/>
                <a:cs typeface="Lato"/>
                <a:sym typeface="Lato"/>
              </a:rPr>
              <a:t> 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